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Appleby" initials="KA"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5" d="100"/>
          <a:sy n="25" d="100"/>
        </p:scale>
        <p:origin x="-245" y="2251"/>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944AC9-E3A5-4DE4-BB65-B953905579DA}"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CC04C-829C-419A-B5CE-7A654AF0E185}" type="slidenum">
              <a:rPr lang="en-US" smtClean="0"/>
              <a:pPr/>
              <a:t>‹#›</a:t>
            </a:fld>
            <a:endParaRPr lang="en-US"/>
          </a:p>
        </p:txBody>
      </p:sp>
    </p:spTree>
    <p:extLst>
      <p:ext uri="{BB962C8B-B14F-4D97-AF65-F5344CB8AC3E}">
        <p14:creationId xmlns:p14="http://schemas.microsoft.com/office/powerpoint/2010/main" val="831497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944AC9-E3A5-4DE4-BB65-B953905579DA}"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CC04C-829C-419A-B5CE-7A654AF0E185}" type="slidenum">
              <a:rPr lang="en-US" smtClean="0"/>
              <a:pPr/>
              <a:t>‹#›</a:t>
            </a:fld>
            <a:endParaRPr lang="en-US"/>
          </a:p>
        </p:txBody>
      </p:sp>
    </p:spTree>
    <p:extLst>
      <p:ext uri="{BB962C8B-B14F-4D97-AF65-F5344CB8AC3E}">
        <p14:creationId xmlns:p14="http://schemas.microsoft.com/office/powerpoint/2010/main" val="1581716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944AC9-E3A5-4DE4-BB65-B953905579DA}"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CC04C-829C-419A-B5CE-7A654AF0E185}" type="slidenum">
              <a:rPr lang="en-US" smtClean="0"/>
              <a:pPr/>
              <a:t>‹#›</a:t>
            </a:fld>
            <a:endParaRPr lang="en-US"/>
          </a:p>
        </p:txBody>
      </p:sp>
    </p:spTree>
    <p:extLst>
      <p:ext uri="{BB962C8B-B14F-4D97-AF65-F5344CB8AC3E}">
        <p14:creationId xmlns:p14="http://schemas.microsoft.com/office/powerpoint/2010/main" val="793780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944AC9-E3A5-4DE4-BB65-B953905579DA}"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CC04C-829C-419A-B5CE-7A654AF0E185}" type="slidenum">
              <a:rPr lang="en-US" smtClean="0"/>
              <a:pPr/>
              <a:t>‹#›</a:t>
            </a:fld>
            <a:endParaRPr lang="en-US"/>
          </a:p>
        </p:txBody>
      </p:sp>
    </p:spTree>
    <p:extLst>
      <p:ext uri="{BB962C8B-B14F-4D97-AF65-F5344CB8AC3E}">
        <p14:creationId xmlns:p14="http://schemas.microsoft.com/office/powerpoint/2010/main" val="889884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944AC9-E3A5-4DE4-BB65-B953905579DA}" type="datetimeFigureOut">
              <a:rPr lang="en-US" smtClean="0"/>
              <a:pPr/>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4CC04C-829C-419A-B5CE-7A654AF0E185}" type="slidenum">
              <a:rPr lang="en-US" smtClean="0"/>
              <a:pPr/>
              <a:t>‹#›</a:t>
            </a:fld>
            <a:endParaRPr lang="en-US"/>
          </a:p>
        </p:txBody>
      </p:sp>
    </p:spTree>
    <p:extLst>
      <p:ext uri="{BB962C8B-B14F-4D97-AF65-F5344CB8AC3E}">
        <p14:creationId xmlns:p14="http://schemas.microsoft.com/office/powerpoint/2010/main" val="2165794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944AC9-E3A5-4DE4-BB65-B953905579DA}" type="datetimeFigureOut">
              <a:rPr lang="en-US" smtClean="0"/>
              <a:pPr/>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CC04C-829C-419A-B5CE-7A654AF0E185}" type="slidenum">
              <a:rPr lang="en-US" smtClean="0"/>
              <a:pPr/>
              <a:t>‹#›</a:t>
            </a:fld>
            <a:endParaRPr lang="en-US"/>
          </a:p>
        </p:txBody>
      </p:sp>
    </p:spTree>
    <p:extLst>
      <p:ext uri="{BB962C8B-B14F-4D97-AF65-F5344CB8AC3E}">
        <p14:creationId xmlns:p14="http://schemas.microsoft.com/office/powerpoint/2010/main" val="650406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944AC9-E3A5-4DE4-BB65-B953905579DA}" type="datetimeFigureOut">
              <a:rPr lang="en-US" smtClean="0"/>
              <a:pPr/>
              <a:t>12/8/2015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4CC04C-829C-419A-B5CE-7A654AF0E185}" type="slidenum">
              <a:rPr lang="en-US" smtClean="0"/>
              <a:pPr/>
              <a:t>‹#›</a:t>
            </a:fld>
            <a:endParaRPr lang="en-US"/>
          </a:p>
        </p:txBody>
      </p:sp>
    </p:spTree>
    <p:extLst>
      <p:ext uri="{BB962C8B-B14F-4D97-AF65-F5344CB8AC3E}">
        <p14:creationId xmlns:p14="http://schemas.microsoft.com/office/powerpoint/2010/main" val="61680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944AC9-E3A5-4DE4-BB65-B953905579DA}" type="datetimeFigureOut">
              <a:rPr lang="en-US" smtClean="0"/>
              <a:pPr/>
              <a:t>12/8/2015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4CC04C-829C-419A-B5CE-7A654AF0E185}" type="slidenum">
              <a:rPr lang="en-US" smtClean="0"/>
              <a:pPr/>
              <a:t>‹#›</a:t>
            </a:fld>
            <a:endParaRPr lang="en-US"/>
          </a:p>
        </p:txBody>
      </p:sp>
    </p:spTree>
    <p:extLst>
      <p:ext uri="{BB962C8B-B14F-4D97-AF65-F5344CB8AC3E}">
        <p14:creationId xmlns:p14="http://schemas.microsoft.com/office/powerpoint/2010/main" val="418411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944AC9-E3A5-4DE4-BB65-B953905579DA}" type="datetimeFigureOut">
              <a:rPr lang="en-US" smtClean="0"/>
              <a:pPr/>
              <a:t>12/8/2015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4CC04C-829C-419A-B5CE-7A654AF0E185}" type="slidenum">
              <a:rPr lang="en-US" smtClean="0"/>
              <a:pPr/>
              <a:t>‹#›</a:t>
            </a:fld>
            <a:endParaRPr lang="en-US"/>
          </a:p>
        </p:txBody>
      </p:sp>
    </p:spTree>
    <p:extLst>
      <p:ext uri="{BB962C8B-B14F-4D97-AF65-F5344CB8AC3E}">
        <p14:creationId xmlns:p14="http://schemas.microsoft.com/office/powerpoint/2010/main" val="2094447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944AC9-E3A5-4DE4-BB65-B953905579DA}" type="datetimeFigureOut">
              <a:rPr lang="en-US" smtClean="0"/>
              <a:pPr/>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CC04C-829C-419A-B5CE-7A654AF0E185}" type="slidenum">
              <a:rPr lang="en-US" smtClean="0"/>
              <a:pPr/>
              <a:t>‹#›</a:t>
            </a:fld>
            <a:endParaRPr lang="en-US"/>
          </a:p>
        </p:txBody>
      </p:sp>
    </p:spTree>
    <p:extLst>
      <p:ext uri="{BB962C8B-B14F-4D97-AF65-F5344CB8AC3E}">
        <p14:creationId xmlns:p14="http://schemas.microsoft.com/office/powerpoint/2010/main" val="2231173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944AC9-E3A5-4DE4-BB65-B953905579DA}" type="datetimeFigureOut">
              <a:rPr lang="en-US" smtClean="0"/>
              <a:pPr/>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4CC04C-829C-419A-B5CE-7A654AF0E185}" type="slidenum">
              <a:rPr lang="en-US" smtClean="0"/>
              <a:pPr/>
              <a:t>‹#›</a:t>
            </a:fld>
            <a:endParaRPr lang="en-US"/>
          </a:p>
        </p:txBody>
      </p:sp>
    </p:spTree>
    <p:extLst>
      <p:ext uri="{BB962C8B-B14F-4D97-AF65-F5344CB8AC3E}">
        <p14:creationId xmlns:p14="http://schemas.microsoft.com/office/powerpoint/2010/main" val="1710757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45944AC9-E3A5-4DE4-BB65-B953905579DA}" type="datetimeFigureOut">
              <a:rPr lang="en-US" smtClean="0"/>
              <a:pPr/>
              <a:t>12/8/2015</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064CC04C-829C-419A-B5CE-7A654AF0E185}" type="slidenum">
              <a:rPr lang="en-US" smtClean="0"/>
              <a:pPr/>
              <a:t>‹#›</a:t>
            </a:fld>
            <a:endParaRPr lang="en-US"/>
          </a:p>
        </p:txBody>
      </p:sp>
    </p:spTree>
    <p:extLst>
      <p:ext uri="{BB962C8B-B14F-4D97-AF65-F5344CB8AC3E}">
        <p14:creationId xmlns:p14="http://schemas.microsoft.com/office/powerpoint/2010/main" val="1370814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81000"/>
            <a:ext cx="43205400" cy="2286000"/>
          </a:xfrm>
        </p:spPr>
        <p:txBody>
          <a:bodyPr>
            <a:normAutofit/>
          </a:bodyPr>
          <a:lstStyle/>
          <a:p>
            <a:r>
              <a:rPr lang="en-US" sz="9600" b="1" dirty="0"/>
              <a:t>How to Avoid the </a:t>
            </a:r>
            <a:r>
              <a:rPr lang="en-US" sz="10000" b="1" i="1" dirty="0">
                <a:solidFill>
                  <a:srgbClr val="FF0000"/>
                </a:solidFill>
              </a:rPr>
              <a:t>Kisses of Death</a:t>
            </a:r>
            <a:r>
              <a:rPr lang="en-US" sz="9600" b="1" dirty="0"/>
              <a:t> in the Graduate School Application </a:t>
            </a:r>
            <a:r>
              <a:rPr lang="en-US" sz="9600" b="1" dirty="0" smtClean="0"/>
              <a:t>Process </a:t>
            </a:r>
            <a:endParaRPr lang="en-US" sz="9600" dirty="0"/>
          </a:p>
        </p:txBody>
      </p:sp>
      <p:sp>
        <p:nvSpPr>
          <p:cNvPr id="4" name="TextBox 3"/>
          <p:cNvSpPr txBox="1"/>
          <p:nvPr/>
        </p:nvSpPr>
        <p:spPr>
          <a:xfrm>
            <a:off x="22402800" y="19202400"/>
            <a:ext cx="20116800" cy="5909310"/>
          </a:xfrm>
          <a:prstGeom prst="rect">
            <a:avLst/>
          </a:prstGeom>
        </p:spPr>
        <p:style>
          <a:lnRef idx="1">
            <a:schemeClr val="accent6"/>
          </a:lnRef>
          <a:fillRef idx="2">
            <a:schemeClr val="accent6"/>
          </a:fillRef>
          <a:effectRef idx="1">
            <a:schemeClr val="accent6"/>
          </a:effectRef>
          <a:fontRef idx="minor">
            <a:schemeClr val="dk1"/>
          </a:fontRef>
        </p:style>
        <p:txBody>
          <a:bodyPr wrap="square" lIns="457200" tIns="640080" rIns="457200" bIns="640080" rtlCol="0">
            <a:spAutoFit/>
          </a:bodyPr>
          <a:lstStyle/>
          <a:p>
            <a:pPr algn="ctr"/>
            <a:r>
              <a:rPr lang="en-US" sz="5400" b="1" i="1" u="sng" dirty="0"/>
              <a:t>Poor Writing Skills</a:t>
            </a:r>
            <a:endParaRPr lang="en-US" sz="5400" dirty="0"/>
          </a:p>
          <a:p>
            <a:pPr marL="571500" lvl="0" indent="-571500">
              <a:buFont typeface="Arial" pitchFamily="34" charset="0"/>
              <a:buChar char="•"/>
            </a:pPr>
            <a:r>
              <a:rPr lang="en-US" sz="4100" b="1" u="sng" dirty="0"/>
              <a:t>Avoid</a:t>
            </a:r>
            <a:r>
              <a:rPr lang="en-US" sz="4100" b="1" dirty="0"/>
              <a:t> spelling or grammatical errors in your </a:t>
            </a:r>
            <a:r>
              <a:rPr lang="en-US" sz="4100" b="1" dirty="0" smtClean="0"/>
              <a:t>application, which are unmistakable signs of a willingness </a:t>
            </a:r>
            <a:r>
              <a:rPr lang="en-US" sz="4100" b="1" dirty="0"/>
              <a:t>to submit </a:t>
            </a:r>
            <a:r>
              <a:rPr lang="en-US" sz="4100" b="1" dirty="0" smtClean="0"/>
              <a:t>substandard </a:t>
            </a:r>
            <a:r>
              <a:rPr lang="en-US" sz="4100" b="1" dirty="0"/>
              <a:t>written work</a:t>
            </a:r>
            <a:r>
              <a:rPr lang="en-US" sz="4100" b="1" dirty="0" smtClean="0"/>
              <a:t>.</a:t>
            </a:r>
          </a:p>
          <a:p>
            <a:pPr marL="571500" lvl="0" indent="-571500">
              <a:buFont typeface="Arial" pitchFamily="34" charset="0"/>
              <a:buChar char="•"/>
            </a:pPr>
            <a:r>
              <a:rPr lang="en-US" sz="4100" b="1" u="sng" dirty="0" smtClean="0"/>
              <a:t>Avoid</a:t>
            </a:r>
            <a:r>
              <a:rPr lang="en-US" sz="4100" b="1" dirty="0" smtClean="0"/>
              <a:t> </a:t>
            </a:r>
            <a:r>
              <a:rPr lang="en-US" sz="4100" b="1" dirty="0"/>
              <a:t>writing in an unclear, disorganized, or unconvincing manner that does not provide </a:t>
            </a:r>
            <a:r>
              <a:rPr lang="en-US" sz="4100" b="1" dirty="0" smtClean="0"/>
              <a:t>a </a:t>
            </a:r>
            <a:r>
              <a:rPr lang="en-US" sz="4100" b="1" dirty="0"/>
              <a:t>coherent picture of your research, educational, and professional goals. A crucial part of your graduate training will be writing; do not communicate your inability to write to those you hope will be evaluating your writing in the future.</a:t>
            </a:r>
          </a:p>
        </p:txBody>
      </p:sp>
      <p:sp>
        <p:nvSpPr>
          <p:cNvPr id="5" name="TextBox 4"/>
          <p:cNvSpPr txBox="1"/>
          <p:nvPr/>
        </p:nvSpPr>
        <p:spPr>
          <a:xfrm>
            <a:off x="1676400" y="30955444"/>
            <a:ext cx="18897600" cy="1384995"/>
          </a:xfrm>
          <a:prstGeom prst="rect">
            <a:avLst/>
          </a:prstGeom>
          <a:noFill/>
        </p:spPr>
        <p:txBody>
          <a:bodyPr wrap="square" rtlCol="0">
            <a:spAutoFit/>
          </a:bodyPr>
          <a:lstStyle/>
          <a:p>
            <a:pPr algn="ctr"/>
            <a:r>
              <a:rPr lang="en-US" sz="2800" b="1" dirty="0" smtClean="0"/>
              <a:t>This poster is a summary of the following publication.</a:t>
            </a:r>
            <a:endParaRPr lang="en-US" sz="2800" b="1" dirty="0"/>
          </a:p>
          <a:p>
            <a:r>
              <a:rPr lang="en-US" sz="2800" b="1" dirty="0"/>
              <a:t>Appleby, D. C., &amp; Appleby, K. M. (2006). Kisses of death in the graduate school application process. </a:t>
            </a:r>
            <a:r>
              <a:rPr lang="en-US" sz="2800" b="1" i="1" dirty="0"/>
              <a:t>Teaching of </a:t>
            </a:r>
            <a:r>
              <a:rPr lang="en-US" sz="2800" b="1" i="1" dirty="0" smtClean="0"/>
              <a:t>Psychology,</a:t>
            </a:r>
          </a:p>
          <a:p>
            <a:r>
              <a:rPr lang="en-US" sz="2800" b="1" i="1" dirty="0"/>
              <a:t> </a:t>
            </a:r>
            <a:r>
              <a:rPr lang="en-US" sz="2800" b="1" i="1" dirty="0" smtClean="0"/>
              <a:t>      </a:t>
            </a:r>
            <a:r>
              <a:rPr lang="en-US" sz="2800" b="1" i="1" dirty="0" smtClean="0"/>
              <a:t>33</a:t>
            </a:r>
            <a:r>
              <a:rPr lang="en-US" sz="2800" b="1" dirty="0" smtClean="0"/>
              <a:t>, </a:t>
            </a:r>
            <a:r>
              <a:rPr lang="en-US" sz="2800" b="1" dirty="0" smtClean="0"/>
              <a:t>19-24</a:t>
            </a:r>
            <a:r>
              <a:rPr lang="en-US" sz="2800" dirty="0" smtClean="0"/>
              <a:t>. </a:t>
            </a:r>
            <a:r>
              <a:rPr lang="en-US" sz="2800" b="1" dirty="0" err="1" smtClean="0"/>
              <a:t>doi</a:t>
            </a:r>
            <a:r>
              <a:rPr lang="en-US" sz="2800" b="1" dirty="0" smtClean="0"/>
              <a:t>: </a:t>
            </a:r>
            <a:r>
              <a:rPr lang="en-US" sz="2800" b="1" dirty="0"/>
              <a:t>10.1207/s15328023top3301_5 </a:t>
            </a:r>
          </a:p>
        </p:txBody>
      </p:sp>
      <p:sp>
        <p:nvSpPr>
          <p:cNvPr id="7" name="TextBox 6"/>
          <p:cNvSpPr txBox="1"/>
          <p:nvPr/>
        </p:nvSpPr>
        <p:spPr>
          <a:xfrm>
            <a:off x="1143000" y="11111597"/>
            <a:ext cx="20116800" cy="7802136"/>
          </a:xfrm>
          <a:prstGeom prst="rect">
            <a:avLst/>
          </a:prstGeom>
        </p:spPr>
        <p:style>
          <a:lnRef idx="1">
            <a:schemeClr val="accent5"/>
          </a:lnRef>
          <a:fillRef idx="2">
            <a:schemeClr val="accent5"/>
          </a:fillRef>
          <a:effectRef idx="1">
            <a:schemeClr val="accent5"/>
          </a:effectRef>
          <a:fontRef idx="minor">
            <a:schemeClr val="dk1"/>
          </a:fontRef>
        </p:style>
        <p:txBody>
          <a:bodyPr wrap="square" lIns="457200" tIns="640080" rIns="457200" bIns="640080" rtlCol="0">
            <a:spAutoFit/>
          </a:bodyPr>
          <a:lstStyle/>
          <a:p>
            <a:pPr algn="ctr"/>
            <a:r>
              <a:rPr lang="en-US" sz="5400" b="1" i="1" u="sng" dirty="0"/>
              <a:t>Damaging Personal Statements</a:t>
            </a:r>
            <a:endParaRPr lang="en-US" sz="5400" b="1" dirty="0"/>
          </a:p>
          <a:p>
            <a:pPr marL="571500" lvl="0" indent="-571500">
              <a:buFont typeface="Arial" pitchFamily="34" charset="0"/>
              <a:buChar char="•"/>
            </a:pPr>
            <a:r>
              <a:rPr lang="en-US" sz="4100" b="1" u="sng" dirty="0"/>
              <a:t>Avoid</a:t>
            </a:r>
            <a:r>
              <a:rPr lang="en-US" sz="4100" b="1" dirty="0"/>
              <a:t> excessively altruistic statements (e.g., “I just want to help people</a:t>
            </a:r>
            <a:r>
              <a:rPr lang="en-US" sz="4100" b="1" dirty="0" smtClean="0"/>
              <a:t>.”), which can mean </a:t>
            </a:r>
            <a:r>
              <a:rPr lang="en-US" sz="4100" b="1" dirty="0"/>
              <a:t>you believe a </a:t>
            </a:r>
            <a:r>
              <a:rPr lang="en-US" sz="4100" b="1" dirty="0" smtClean="0"/>
              <a:t>need </a:t>
            </a:r>
            <a:r>
              <a:rPr lang="en-US" sz="4100" b="1" dirty="0"/>
              <a:t>to help others is more important to </a:t>
            </a:r>
            <a:r>
              <a:rPr lang="en-US" sz="4100" b="1" dirty="0" smtClean="0"/>
              <a:t>success </a:t>
            </a:r>
            <a:r>
              <a:rPr lang="en-US" sz="4100" b="1" dirty="0"/>
              <a:t>in graduate school than a desire to perform research and engage in other </a:t>
            </a:r>
            <a:r>
              <a:rPr lang="en-US" sz="4100" b="1" dirty="0" smtClean="0"/>
              <a:t>professional activities.</a:t>
            </a:r>
            <a:endParaRPr lang="en-US" sz="4100" b="1" u="sng" dirty="0"/>
          </a:p>
          <a:p>
            <a:pPr marL="571500" lvl="0" indent="-571500">
              <a:buFont typeface="Arial" pitchFamily="34" charset="0"/>
              <a:buChar char="•"/>
            </a:pPr>
            <a:r>
              <a:rPr lang="en-US" sz="4100" b="1" u="sng" dirty="0" smtClean="0"/>
              <a:t>Avoid</a:t>
            </a:r>
            <a:r>
              <a:rPr lang="en-US" sz="4100" b="1" dirty="0" smtClean="0"/>
              <a:t> </a:t>
            </a:r>
            <a:r>
              <a:rPr lang="en-US" sz="4100" b="1" dirty="0"/>
              <a:t>providing excessively self-revealing </a:t>
            </a:r>
            <a:r>
              <a:rPr lang="en-US" sz="4100" b="1" dirty="0" smtClean="0"/>
              <a:t>information, which could mean you </a:t>
            </a:r>
            <a:r>
              <a:rPr lang="en-US" sz="4100" b="1" dirty="0"/>
              <a:t>are unaware of the value of interpersonal or professional boundaries in sensitive </a:t>
            </a:r>
            <a:r>
              <a:rPr lang="en-US" sz="4100" b="1" dirty="0" smtClean="0"/>
              <a:t>areas.</a:t>
            </a:r>
            <a:endParaRPr lang="en-US" sz="4100" b="1" u="sng" dirty="0"/>
          </a:p>
          <a:p>
            <a:pPr marL="571500" lvl="0" indent="-571500">
              <a:buFont typeface="Arial" pitchFamily="34" charset="0"/>
              <a:buChar char="•"/>
            </a:pPr>
            <a:r>
              <a:rPr lang="en-US" sz="4100" b="1" u="sng" dirty="0" smtClean="0"/>
              <a:t>Avoid</a:t>
            </a:r>
            <a:r>
              <a:rPr lang="en-US" sz="4100" b="1" dirty="0" smtClean="0"/>
              <a:t> </a:t>
            </a:r>
            <a:r>
              <a:rPr lang="en-US" sz="4100" b="1" dirty="0"/>
              <a:t>inappropriate humor, attempts to appear cute or clever, and references to God or religious issues when these issues are unrelated to the program to which you are applying. T</a:t>
            </a:r>
            <a:r>
              <a:rPr lang="en-US" sz="4100" b="1" dirty="0" smtClean="0"/>
              <a:t>his </a:t>
            </a:r>
            <a:r>
              <a:rPr lang="en-US" sz="4100" b="1" dirty="0"/>
              <a:t>type of information </a:t>
            </a:r>
            <a:r>
              <a:rPr lang="en-US" sz="4100" b="1" dirty="0" smtClean="0"/>
              <a:t>could be interpreted to </a:t>
            </a:r>
            <a:r>
              <a:rPr lang="en-US" sz="4100" b="1" dirty="0"/>
              <a:t>mean you lack awareness of the formal nature of the application process or the culture of graduate school.</a:t>
            </a:r>
            <a:endParaRPr lang="en-US" sz="4100" b="1" u="sng" dirty="0"/>
          </a:p>
        </p:txBody>
      </p:sp>
      <p:sp>
        <p:nvSpPr>
          <p:cNvPr id="8" name="TextBox 7"/>
          <p:cNvSpPr txBox="1"/>
          <p:nvPr/>
        </p:nvSpPr>
        <p:spPr>
          <a:xfrm>
            <a:off x="1143000" y="20193000"/>
            <a:ext cx="20116800" cy="10233571"/>
          </a:xfrm>
          <a:prstGeom prst="rect">
            <a:avLst/>
          </a:prstGeom>
        </p:spPr>
        <p:style>
          <a:lnRef idx="1">
            <a:schemeClr val="accent3"/>
          </a:lnRef>
          <a:fillRef idx="2">
            <a:schemeClr val="accent3"/>
          </a:fillRef>
          <a:effectRef idx="1">
            <a:schemeClr val="accent3"/>
          </a:effectRef>
          <a:fontRef idx="minor">
            <a:schemeClr val="dk1"/>
          </a:fontRef>
        </p:style>
        <p:txBody>
          <a:bodyPr wrap="square" lIns="457200" tIns="640080" rIns="457200" bIns="640080" rtlCol="0">
            <a:spAutoFit/>
          </a:bodyPr>
          <a:lstStyle/>
          <a:p>
            <a:pPr algn="ctr"/>
            <a:r>
              <a:rPr lang="en-US" sz="5400" b="1" i="1" u="sng" dirty="0"/>
              <a:t>Flawed Letters of Recommendation</a:t>
            </a:r>
            <a:endParaRPr lang="en-US" sz="5400" b="1" u="sng" dirty="0"/>
          </a:p>
          <a:p>
            <a:pPr marL="571500" lvl="0" indent="-571500">
              <a:buFont typeface="Arial" pitchFamily="34" charset="0"/>
              <a:buChar char="•"/>
            </a:pPr>
            <a:r>
              <a:rPr lang="en-US" sz="4100" b="1" u="sng" dirty="0"/>
              <a:t>Avoid</a:t>
            </a:r>
            <a:r>
              <a:rPr lang="en-US" sz="4100" b="1" dirty="0"/>
              <a:t> letters of recommendation from people who do not know you well, whose portrayals of your characteristics may not be objective (e.g., a relative), or who </a:t>
            </a:r>
            <a:r>
              <a:rPr lang="en-US" sz="4100" b="1" dirty="0" smtClean="0"/>
              <a:t>cannot base </a:t>
            </a:r>
            <a:r>
              <a:rPr lang="en-US" sz="4100" b="1" dirty="0"/>
              <a:t>their descriptions in an academic context (e.g., your minister). Letters from these </a:t>
            </a:r>
            <a:r>
              <a:rPr lang="en-US" sz="4100" b="1" dirty="0" smtClean="0"/>
              <a:t>authors </a:t>
            </a:r>
            <a:r>
              <a:rPr lang="en-US" sz="4100" b="1" dirty="0"/>
              <a:t>give the impression </a:t>
            </a:r>
            <a:r>
              <a:rPr lang="en-US" sz="4100" b="1" dirty="0" smtClean="0"/>
              <a:t>that you </a:t>
            </a:r>
            <a:r>
              <a:rPr lang="en-US" sz="4100" b="1" dirty="0"/>
              <a:t>are unable or unwilling to solicit letters from individuals whose depictions are accurate, objective, or professionally </a:t>
            </a:r>
            <a:r>
              <a:rPr lang="en-US" sz="4100" b="1" dirty="0" smtClean="0"/>
              <a:t>relevant.</a:t>
            </a:r>
          </a:p>
          <a:p>
            <a:pPr marL="571500" lvl="0" indent="-571500">
              <a:buFont typeface="Arial" pitchFamily="34" charset="0"/>
              <a:buChar char="•"/>
            </a:pPr>
            <a:r>
              <a:rPr lang="en-US" sz="4100" b="1" u="sng" dirty="0" smtClean="0"/>
              <a:t>Avoid</a:t>
            </a:r>
            <a:r>
              <a:rPr lang="en-US" sz="4100" b="1" dirty="0" smtClean="0"/>
              <a:t> </a:t>
            </a:r>
            <a:r>
              <a:rPr lang="en-US" sz="4100" b="1" dirty="0"/>
              <a:t>letter of recommendation authors who will provide unflattering descriptions of your personal or academic characteristics. These descriptions provide a clear warning that you are not suited for graduate study. </a:t>
            </a:r>
            <a:endParaRPr lang="en-US" sz="4100" b="1" dirty="0" smtClean="0"/>
          </a:p>
          <a:p>
            <a:pPr marL="571500" lvl="0" indent="-571500">
              <a:buFont typeface="Arial" pitchFamily="34" charset="0"/>
              <a:buChar char="•"/>
            </a:pPr>
            <a:r>
              <a:rPr lang="en-US" sz="4100" b="1" u="sng" dirty="0" smtClean="0"/>
              <a:t>Avoid</a:t>
            </a:r>
            <a:r>
              <a:rPr lang="en-US" sz="4100" b="1" dirty="0" smtClean="0"/>
              <a:t> potentially harmful letter of recommendation authors. </a:t>
            </a:r>
            <a:r>
              <a:rPr lang="en-US" sz="4100" b="1" dirty="0"/>
              <a:t>Do not </a:t>
            </a:r>
            <a:r>
              <a:rPr lang="en-US" sz="4100" b="1" dirty="0" smtClean="0"/>
              <a:t>ask </a:t>
            </a:r>
            <a:r>
              <a:rPr lang="en-US" sz="4100" b="1" dirty="0"/>
              <a:t>potential authors if they </a:t>
            </a:r>
            <a:r>
              <a:rPr lang="en-US" sz="4100" b="1" dirty="0" smtClean="0"/>
              <a:t>will write you a </a:t>
            </a:r>
            <a:r>
              <a:rPr lang="en-US" sz="4100" b="1" dirty="0"/>
              <a:t>letter of recommendation; ask </a:t>
            </a:r>
            <a:r>
              <a:rPr lang="en-US" sz="4100" b="1" dirty="0" smtClean="0"/>
              <a:t>if </a:t>
            </a:r>
            <a:r>
              <a:rPr lang="en-US" sz="4100" b="1" dirty="0"/>
              <a:t>they </a:t>
            </a:r>
            <a:r>
              <a:rPr lang="en-US" sz="4100" b="1" dirty="0" smtClean="0"/>
              <a:t>are able to write </a:t>
            </a:r>
            <a:r>
              <a:rPr lang="en-US" sz="4100" b="1" dirty="0"/>
              <a:t>you a </a:t>
            </a:r>
            <a:r>
              <a:rPr lang="en-US" sz="4100" b="1" i="1" u="sng" dirty="0"/>
              <a:t>strong</a:t>
            </a:r>
            <a:r>
              <a:rPr lang="en-US" sz="4100" b="1" dirty="0"/>
              <a:t> letter of recommendation. This question </a:t>
            </a:r>
            <a:r>
              <a:rPr lang="en-US" sz="4100" b="1" dirty="0" smtClean="0"/>
              <a:t>allows </a:t>
            </a:r>
            <a:r>
              <a:rPr lang="en-US" sz="4100" b="1" dirty="0"/>
              <a:t>them to </a:t>
            </a:r>
            <a:r>
              <a:rPr lang="en-US" sz="4100" b="1" dirty="0" smtClean="0"/>
              <a:t>diplomatically decline </a:t>
            </a:r>
            <a:r>
              <a:rPr lang="en-US" sz="4100" b="1" dirty="0"/>
              <a:t>your request </a:t>
            </a:r>
            <a:r>
              <a:rPr lang="en-US" sz="4100" b="1" dirty="0" smtClean="0"/>
              <a:t>if </a:t>
            </a:r>
            <a:r>
              <a:rPr lang="en-US" sz="4100" b="1" dirty="0"/>
              <a:t>they believe their letter may be more harmful than </a:t>
            </a:r>
            <a:r>
              <a:rPr lang="en-US" sz="4100" b="1" dirty="0" smtClean="0"/>
              <a:t>helpful and then recommend someone whose letter would be more effective.</a:t>
            </a:r>
            <a:endParaRPr lang="en-US" sz="4100" b="1" dirty="0"/>
          </a:p>
        </p:txBody>
      </p:sp>
      <p:sp>
        <p:nvSpPr>
          <p:cNvPr id="9" name="TextBox 8"/>
          <p:cNvSpPr txBox="1"/>
          <p:nvPr/>
        </p:nvSpPr>
        <p:spPr>
          <a:xfrm>
            <a:off x="22402800" y="11132939"/>
            <a:ext cx="20116800" cy="6540252"/>
          </a:xfrm>
          <a:prstGeom prst="rect">
            <a:avLst/>
          </a:prstGeom>
        </p:spPr>
        <p:style>
          <a:lnRef idx="1">
            <a:schemeClr val="accent4"/>
          </a:lnRef>
          <a:fillRef idx="2">
            <a:schemeClr val="accent4"/>
          </a:fillRef>
          <a:effectRef idx="1">
            <a:schemeClr val="accent4"/>
          </a:effectRef>
          <a:fontRef idx="minor">
            <a:schemeClr val="dk1"/>
          </a:fontRef>
        </p:style>
        <p:txBody>
          <a:bodyPr wrap="square" lIns="457200" tIns="640080" rIns="457200" bIns="640080" rtlCol="0">
            <a:spAutoFit/>
          </a:bodyPr>
          <a:lstStyle/>
          <a:p>
            <a:pPr algn="ctr"/>
            <a:r>
              <a:rPr lang="en-US" sz="5400" b="1" i="1" u="sng" dirty="0"/>
              <a:t>Lack of Information About the </a:t>
            </a:r>
            <a:r>
              <a:rPr lang="en-US" sz="5400" b="1" i="1" u="sng" dirty="0" smtClean="0"/>
              <a:t>Program  </a:t>
            </a:r>
            <a:endParaRPr lang="en-US" sz="5400" b="1" u="sng" dirty="0"/>
          </a:p>
          <a:p>
            <a:pPr marL="571500" lvl="0" indent="-571500">
              <a:buFont typeface="Arial" pitchFamily="34" charset="0"/>
              <a:buChar char="•"/>
            </a:pPr>
            <a:r>
              <a:rPr lang="en-US" sz="4100" b="1" u="sng" dirty="0"/>
              <a:t>Avoid</a:t>
            </a:r>
            <a:r>
              <a:rPr lang="en-US" sz="4100" b="1" dirty="0"/>
              <a:t> statements that reflect a generic approach to the application process or an unfamiliarity with the program to which you are applying. These statements signal you have not made an honest effort to learn about the </a:t>
            </a:r>
            <a:r>
              <a:rPr lang="en-US" sz="4100" b="1" dirty="0" smtClean="0"/>
              <a:t>program.</a:t>
            </a:r>
            <a:r>
              <a:rPr lang="en-US" sz="4100" b="1" u="sng" dirty="0" smtClean="0"/>
              <a:t> </a:t>
            </a:r>
            <a:endParaRPr lang="en-US" sz="4100" b="1" dirty="0"/>
          </a:p>
          <a:p>
            <a:pPr marL="571500" lvl="0" indent="-571500">
              <a:buFont typeface="Arial" pitchFamily="34" charset="0"/>
              <a:buChar char="•"/>
            </a:pPr>
            <a:r>
              <a:rPr lang="en-US" sz="4100" b="1" u="sng" dirty="0" smtClean="0"/>
              <a:t>Avoid</a:t>
            </a:r>
            <a:r>
              <a:rPr lang="en-US" sz="4100" b="1" dirty="0" smtClean="0"/>
              <a:t> stating that you </a:t>
            </a:r>
            <a:r>
              <a:rPr lang="en-US" sz="4100" b="1" dirty="0"/>
              <a:t>and the target program are a perfect fit if </a:t>
            </a:r>
            <a:r>
              <a:rPr lang="en-US" sz="4100" b="1" dirty="0" smtClean="0"/>
              <a:t>you cannot support your statement with </a:t>
            </a:r>
            <a:r>
              <a:rPr lang="en-US" sz="4100" b="1" dirty="0"/>
              <a:t>specific </a:t>
            </a:r>
            <a:r>
              <a:rPr lang="en-US" sz="4100" b="1" dirty="0" smtClean="0"/>
              <a:t>evidence such as how your </a:t>
            </a:r>
            <a:r>
              <a:rPr lang="en-US" sz="4100" b="1" dirty="0"/>
              <a:t>research interests are similar to </a:t>
            </a:r>
            <a:r>
              <a:rPr lang="en-US" sz="4100" b="1" dirty="0" smtClean="0"/>
              <a:t>the </a:t>
            </a:r>
            <a:r>
              <a:rPr lang="en-US" sz="4100" b="1" dirty="0"/>
              <a:t>program’s </a:t>
            </a:r>
            <a:r>
              <a:rPr lang="en-US" sz="4100" b="1" dirty="0" smtClean="0"/>
              <a:t>faculty. </a:t>
            </a:r>
            <a:r>
              <a:rPr lang="en-US" sz="4100" b="1" dirty="0"/>
              <a:t>A</a:t>
            </a:r>
            <a:r>
              <a:rPr lang="en-US" sz="4100" b="1" dirty="0" smtClean="0"/>
              <a:t> </a:t>
            </a:r>
            <a:r>
              <a:rPr lang="en-US" sz="4100" b="1" dirty="0"/>
              <a:t>lack of this evidence </a:t>
            </a:r>
            <a:r>
              <a:rPr lang="en-US" sz="4100" b="1" dirty="0" smtClean="0"/>
              <a:t>warns a graduate admissions committee that you </a:t>
            </a:r>
            <a:r>
              <a:rPr lang="en-US" sz="4100" b="1" dirty="0"/>
              <a:t>and </a:t>
            </a:r>
            <a:r>
              <a:rPr lang="en-US" sz="4100" b="1" dirty="0" smtClean="0"/>
              <a:t>their program may </a:t>
            </a:r>
            <a:r>
              <a:rPr lang="en-US" sz="4100" b="1" dirty="0"/>
              <a:t>not </a:t>
            </a:r>
            <a:r>
              <a:rPr lang="en-US" sz="4100" b="1" dirty="0" smtClean="0"/>
              <a:t>be a </a:t>
            </a:r>
            <a:r>
              <a:rPr lang="en-US" sz="4100" b="1" dirty="0"/>
              <a:t>good match.</a:t>
            </a:r>
          </a:p>
        </p:txBody>
      </p:sp>
      <p:sp>
        <p:nvSpPr>
          <p:cNvPr id="10" name="TextBox 9"/>
          <p:cNvSpPr txBox="1"/>
          <p:nvPr/>
        </p:nvSpPr>
        <p:spPr>
          <a:xfrm>
            <a:off x="22398318" y="26365200"/>
            <a:ext cx="20116800" cy="5278368"/>
          </a:xfrm>
          <a:prstGeom prst="rect">
            <a:avLst/>
          </a:prstGeom>
        </p:spPr>
        <p:style>
          <a:lnRef idx="1">
            <a:schemeClr val="accent1"/>
          </a:lnRef>
          <a:fillRef idx="2">
            <a:schemeClr val="accent1"/>
          </a:fillRef>
          <a:effectRef idx="1">
            <a:schemeClr val="accent1"/>
          </a:effectRef>
          <a:fontRef idx="minor">
            <a:schemeClr val="dk1"/>
          </a:fontRef>
        </p:style>
        <p:txBody>
          <a:bodyPr wrap="square" lIns="457200" tIns="640080" rIns="457200" bIns="640080" rtlCol="0">
            <a:spAutoFit/>
          </a:bodyPr>
          <a:lstStyle/>
          <a:p>
            <a:pPr algn="ctr"/>
            <a:r>
              <a:rPr lang="en-US" sz="5400" b="1" i="1" u="sng" dirty="0"/>
              <a:t>Misfired Attempts to Impress</a:t>
            </a:r>
            <a:endParaRPr lang="en-US" sz="5400" dirty="0"/>
          </a:p>
          <a:p>
            <a:pPr marL="571500" lvl="0" indent="-571500">
              <a:buFont typeface="Arial" pitchFamily="34" charset="0"/>
              <a:buChar char="•"/>
            </a:pPr>
            <a:r>
              <a:rPr lang="en-US" sz="4100" b="1" u="sng" dirty="0"/>
              <a:t>Avoid</a:t>
            </a:r>
            <a:r>
              <a:rPr lang="en-US" sz="4100" b="1" dirty="0"/>
              <a:t> attempts to impress </a:t>
            </a:r>
            <a:r>
              <a:rPr lang="en-US" sz="4100" b="1" dirty="0" smtClean="0"/>
              <a:t>graduate </a:t>
            </a:r>
            <a:r>
              <a:rPr lang="en-US" sz="4100" b="1" dirty="0"/>
              <a:t>admissions </a:t>
            </a:r>
            <a:r>
              <a:rPr lang="en-US" sz="4100" b="1" dirty="0" smtClean="0"/>
              <a:t>committees </a:t>
            </a:r>
            <a:r>
              <a:rPr lang="en-US" sz="4100" b="1" dirty="0"/>
              <a:t>with information they may interpret as </a:t>
            </a:r>
            <a:r>
              <a:rPr lang="en-US" sz="4100" b="1" dirty="0" smtClean="0"/>
              <a:t>insincere </a:t>
            </a:r>
            <a:r>
              <a:rPr lang="en-US" sz="4100" b="1" dirty="0"/>
              <a:t>(e.g., referring to </a:t>
            </a:r>
            <a:r>
              <a:rPr lang="en-US" sz="4100" b="1" dirty="0" smtClean="0"/>
              <a:t>their program </a:t>
            </a:r>
            <a:r>
              <a:rPr lang="en-US" sz="4100" b="1" dirty="0"/>
              <a:t>in an excessively complimentary </a:t>
            </a:r>
            <a:r>
              <a:rPr lang="en-US" sz="4100" b="1" dirty="0" smtClean="0"/>
              <a:t>manner) or inappropriate </a:t>
            </a:r>
            <a:r>
              <a:rPr lang="en-US" sz="4100" b="1" dirty="0"/>
              <a:t>(e.g., </a:t>
            </a:r>
            <a:r>
              <a:rPr lang="en-US" sz="4100" b="1" dirty="0" smtClean="0"/>
              <a:t>name-dropping </a:t>
            </a:r>
            <a:r>
              <a:rPr lang="en-US" sz="4100" b="1" dirty="0"/>
              <a:t>or blaming others for poor academic </a:t>
            </a:r>
            <a:r>
              <a:rPr lang="en-US" sz="4100" b="1" dirty="0" smtClean="0"/>
              <a:t>performance). </a:t>
            </a:r>
            <a:r>
              <a:rPr lang="en-US" sz="4100" b="1" dirty="0" smtClean="0">
                <a:solidFill>
                  <a:schemeClr val="tx1"/>
                </a:solidFill>
              </a:rPr>
              <a:t>Graduate faculty are well aware that insincerity and inappropriateness are undesirable characteristics for graduate students to possess.</a:t>
            </a:r>
            <a:endParaRPr lang="en-US" sz="4100" b="1" dirty="0">
              <a:solidFill>
                <a:schemeClr val="tx1"/>
              </a:solidFill>
            </a:endParaRPr>
          </a:p>
        </p:txBody>
      </p:sp>
      <p:sp>
        <p:nvSpPr>
          <p:cNvPr id="12" name="TextBox 11"/>
          <p:cNvSpPr txBox="1"/>
          <p:nvPr/>
        </p:nvSpPr>
        <p:spPr>
          <a:xfrm>
            <a:off x="1148862" y="2804513"/>
            <a:ext cx="41224200" cy="8402300"/>
          </a:xfrm>
          <a:prstGeom prst="rect">
            <a:avLst/>
          </a:prstGeom>
          <a:noFill/>
        </p:spPr>
        <p:txBody>
          <a:bodyPr wrap="square" rtlCol="0">
            <a:spAutoFit/>
          </a:bodyPr>
          <a:lstStyle/>
          <a:p>
            <a:pPr algn="ctr"/>
            <a:r>
              <a:rPr lang="en-US" sz="6300" b="1" dirty="0" smtClean="0"/>
              <a:t>Drew C. Appleby (Indiana University-Purdue University Indianapolis) and Karen M. Appleby (Idaho State University)</a:t>
            </a:r>
          </a:p>
          <a:p>
            <a:endParaRPr lang="en-US" sz="4800" b="1" dirty="0"/>
          </a:p>
          <a:p>
            <a:r>
              <a:rPr lang="en-US" sz="6000" b="1" dirty="0"/>
              <a:t>P</a:t>
            </a:r>
            <a:r>
              <a:rPr lang="en-US" sz="6000" b="1" dirty="0" smtClean="0"/>
              <a:t>sychology </a:t>
            </a:r>
            <a:r>
              <a:rPr lang="en-US" sz="6000" b="1" dirty="0"/>
              <a:t>majors </a:t>
            </a:r>
            <a:r>
              <a:rPr lang="en-US" sz="6000" b="1" dirty="0" smtClean="0"/>
              <a:t>are offered many suggestions </a:t>
            </a:r>
            <a:r>
              <a:rPr lang="en-US" sz="6000" b="1" dirty="0"/>
              <a:t>about </a:t>
            </a:r>
            <a:r>
              <a:rPr lang="en-US" sz="6000" b="1" i="1" u="sng" dirty="0">
                <a:effectLst>
                  <a:outerShdw blurRad="38100" dist="38100" dir="2700000" algn="tl">
                    <a:srgbClr val="C0C0C0"/>
                  </a:outerShdw>
                </a:effectLst>
              </a:rPr>
              <a:t>what they should do</a:t>
            </a:r>
            <a:r>
              <a:rPr lang="en-US" sz="6000" b="1" dirty="0"/>
              <a:t> when they apply to graduate school, but few </a:t>
            </a:r>
            <a:r>
              <a:rPr lang="en-US" sz="6000" b="1" dirty="0" smtClean="0"/>
              <a:t>about </a:t>
            </a:r>
            <a:r>
              <a:rPr lang="en-US" sz="6000" b="1" i="1" u="sng" dirty="0">
                <a:effectLst>
                  <a:outerShdw blurRad="38100" dist="38100" dir="2700000" algn="tl">
                    <a:srgbClr val="C0C0C0"/>
                  </a:outerShdw>
                </a:effectLst>
              </a:rPr>
              <a:t>what they should NOT do</a:t>
            </a:r>
            <a:r>
              <a:rPr lang="en-US" sz="6000" b="1" dirty="0" smtClean="0"/>
              <a:t>.  This poster summarizes the responses of 88 chairpersons of psychology graduate school admissions committees who were asked to provide “a </a:t>
            </a:r>
            <a:r>
              <a:rPr lang="en-US" sz="6000" b="1" dirty="0"/>
              <a:t>brief description of one or two examples of things that otherwise strong applicants to your program included in their application materials that caused your admissions committee members to draw </a:t>
            </a:r>
            <a:r>
              <a:rPr lang="en-US" sz="6000" b="1" u="sng" dirty="0"/>
              <a:t>less</a:t>
            </a:r>
            <a:r>
              <a:rPr lang="en-US" sz="6000" b="1" dirty="0"/>
              <a:t> positive conclusions about them than if they had not included these </a:t>
            </a:r>
            <a:r>
              <a:rPr lang="en-US" sz="6000" b="1" dirty="0" smtClean="0"/>
              <a:t>kisses </a:t>
            </a:r>
            <a:r>
              <a:rPr lang="en-US" sz="6000" b="1" dirty="0"/>
              <a:t>of death</a:t>
            </a:r>
            <a:r>
              <a:rPr lang="en-US" sz="6000" b="1" dirty="0" smtClean="0"/>
              <a:t>.”  Becoming aware of, understanding, and avoiding these kisses of death can increase your chances of being accepted into the graduate program of your choice.</a:t>
            </a:r>
          </a:p>
          <a:p>
            <a:endParaRPr lang="en-US" sz="7200" b="1" dirty="0"/>
          </a:p>
        </p:txBody>
      </p:sp>
      <p:sp>
        <p:nvSpPr>
          <p:cNvPr id="3" name="TextBox 2"/>
          <p:cNvSpPr txBox="1"/>
          <p:nvPr/>
        </p:nvSpPr>
        <p:spPr>
          <a:xfrm>
            <a:off x="22830692" y="32156400"/>
            <a:ext cx="17907000" cy="523220"/>
          </a:xfrm>
          <a:prstGeom prst="rect">
            <a:avLst/>
          </a:prstGeom>
          <a:noFill/>
        </p:spPr>
        <p:txBody>
          <a:bodyPr wrap="square" rtlCol="0">
            <a:spAutoFit/>
          </a:bodyPr>
          <a:lstStyle/>
          <a:p>
            <a:r>
              <a:rPr lang="en-US" sz="2800" b="1" dirty="0" smtClean="0"/>
              <a:t>                                     Poster </a:t>
            </a:r>
            <a:r>
              <a:rPr lang="en-US" sz="2800" b="1" dirty="0"/>
              <a:t>design courtesy of the James Madison University Department of Psychology</a:t>
            </a:r>
          </a:p>
        </p:txBody>
      </p:sp>
    </p:spTree>
    <p:extLst>
      <p:ext uri="{BB962C8B-B14F-4D97-AF65-F5344CB8AC3E}">
        <p14:creationId xmlns:p14="http://schemas.microsoft.com/office/powerpoint/2010/main" val="8633174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3227</TotalTime>
  <Words>770</Words>
  <Application>Microsoft Office PowerPoint</Application>
  <PresentationFormat>Custom</PresentationFormat>
  <Paragraphs>24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How to Avoid the Kisses of Death in the Graduate School Application Process </vt:lpstr>
    </vt:vector>
  </TitlesOfParts>
  <Company>James Madison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Avoid the Kisses of Death in the Graduate School Application Process</dc:title>
  <dc:creator>Desktop Services</dc:creator>
  <cp:lastModifiedBy>Reviewer</cp:lastModifiedBy>
  <cp:revision>67</cp:revision>
  <dcterms:created xsi:type="dcterms:W3CDTF">2011-09-27T18:26:54Z</dcterms:created>
  <dcterms:modified xsi:type="dcterms:W3CDTF">2015-12-08T16:23:30Z</dcterms:modified>
</cp:coreProperties>
</file>