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14"/>
  </p:notesMasterIdLst>
  <p:sldIdLst>
    <p:sldId id="256" r:id="rId2"/>
    <p:sldId id="271" r:id="rId3"/>
    <p:sldId id="278" r:id="rId4"/>
    <p:sldId id="266" r:id="rId5"/>
    <p:sldId id="267" r:id="rId6"/>
    <p:sldId id="270" r:id="rId7"/>
    <p:sldId id="277" r:id="rId8"/>
    <p:sldId id="273" r:id="rId9"/>
    <p:sldId id="274" r:id="rId10"/>
    <p:sldId id="275" r:id="rId11"/>
    <p:sldId id="276" r:id="rId12"/>
    <p:sldId id="27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Titillium Web" panose="00000500000000000000"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ley, Jason" initials="MJ" lastIdx="14" clrIdx="0">
    <p:extLst>
      <p:ext uri="{19B8F6BF-5375-455C-9EA6-DF929625EA0E}">
        <p15:presenceInfo xmlns:p15="http://schemas.microsoft.com/office/powerpoint/2012/main" userId="S::mccarlej@oregonstate.edu::4c170268-5936-4595-8f57-a741563b50a9" providerId="AD"/>
      </p:ext>
    </p:extLst>
  </p:cmAuthor>
  <p:cmAuthor id="2" name="Raechel Soicher" initials="RNS" lastIdx="3" clrIdx="1">
    <p:extLst>
      <p:ext uri="{19B8F6BF-5375-455C-9EA6-DF929625EA0E}">
        <p15:presenceInfo xmlns:p15="http://schemas.microsoft.com/office/powerpoint/2012/main" userId="Raechel Soi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4" autoAdjust="0"/>
    <p:restoredTop sz="86378" autoAdjust="0"/>
  </p:normalViewPr>
  <p:slideViewPr>
    <p:cSldViewPr snapToGrid="0">
      <p:cViewPr>
        <p:scale>
          <a:sx n="96" d="100"/>
          <a:sy n="96" d="100"/>
        </p:scale>
        <p:origin x="63" y="390"/>
      </p:cViewPr>
      <p:guideLst>
        <p:guide orient="horz" pos="1620"/>
        <p:guide pos="2880"/>
      </p:guideLst>
    </p:cSldViewPr>
  </p:slideViewPr>
  <p:outlineViewPr>
    <p:cViewPr>
      <p:scale>
        <a:sx n="33" d="100"/>
        <a:sy n="33" d="100"/>
      </p:scale>
      <p:origin x="0" y="-6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B9FD8-74B3-4B0B-9113-741302FA65B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A74B8A4-F987-4291-9A72-96831390D6F2}">
      <dgm:prSet custT="1"/>
      <dgm:spPr/>
      <dgm:t>
        <a:bodyPr/>
        <a:lstStyle/>
        <a:p>
          <a:r>
            <a:rPr lang="en-US" sz="1300" dirty="0">
              <a:latin typeface="Arial" panose="020B0604020202020204" pitchFamily="34" charset="0"/>
              <a:cs typeface="Arial" panose="020B0604020202020204" pitchFamily="34" charset="0"/>
            </a:rPr>
            <a:t>Scientific research that has a set of foundational values and principles:</a:t>
          </a:r>
        </a:p>
      </dgm:t>
    </dgm:pt>
    <dgm:pt modelId="{BAD989E5-4393-4A57-BF48-A64E3D5765D0}" type="parTrans" cxnId="{65A93448-7F47-4D42-A103-66426F80191F}">
      <dgm:prSet/>
      <dgm:spPr/>
      <dgm:t>
        <a:bodyPr/>
        <a:lstStyle/>
        <a:p>
          <a:endParaRPr lang="en-US"/>
        </a:p>
      </dgm:t>
    </dgm:pt>
    <dgm:pt modelId="{F19A3E77-BE86-42B4-80EA-F9DC76FC4304}" type="sibTrans" cxnId="{65A93448-7F47-4D42-A103-66426F80191F}">
      <dgm:prSet/>
      <dgm:spPr/>
      <dgm:t>
        <a:bodyPr/>
        <a:lstStyle/>
        <a:p>
          <a:endParaRPr lang="en-US"/>
        </a:p>
      </dgm:t>
    </dgm:pt>
    <dgm:pt modelId="{55FB49B0-9614-4930-A449-8B6A52001935}">
      <dgm:prSet/>
      <dgm:spPr/>
      <dgm:t>
        <a:bodyPr/>
        <a:lstStyle/>
        <a:p>
          <a:r>
            <a:rPr lang="en-US" dirty="0">
              <a:latin typeface="Arial" panose="020B0604020202020204" pitchFamily="34" charset="0"/>
              <a:cs typeface="Arial" panose="020B0604020202020204" pitchFamily="34" charset="0"/>
            </a:rPr>
            <a:t>Openness </a:t>
          </a:r>
        </a:p>
      </dgm:t>
    </dgm:pt>
    <dgm:pt modelId="{2C859C4E-0F67-4F54-AACF-5926F3C50BF1}" type="parTrans" cxnId="{51FB1340-2103-41F9-9F1C-CDBD38A6E327}">
      <dgm:prSet/>
      <dgm:spPr/>
      <dgm:t>
        <a:bodyPr/>
        <a:lstStyle/>
        <a:p>
          <a:endParaRPr lang="en-US"/>
        </a:p>
      </dgm:t>
    </dgm:pt>
    <dgm:pt modelId="{9362E47F-AB62-4275-B58F-B91C9138A9B7}" type="sibTrans" cxnId="{51FB1340-2103-41F9-9F1C-CDBD38A6E327}">
      <dgm:prSet/>
      <dgm:spPr/>
      <dgm:t>
        <a:bodyPr/>
        <a:lstStyle/>
        <a:p>
          <a:endParaRPr lang="en-US"/>
        </a:p>
      </dgm:t>
    </dgm:pt>
    <dgm:pt modelId="{3AB3FCF3-2844-456D-B6CA-F933A9825BE0}">
      <dgm:prSet/>
      <dgm:spPr/>
      <dgm:t>
        <a:bodyPr/>
        <a:lstStyle/>
        <a:p>
          <a:r>
            <a:rPr lang="en-US">
              <a:latin typeface="Arial" panose="020B0604020202020204" pitchFamily="34" charset="0"/>
              <a:cs typeface="Arial" panose="020B0604020202020204" pitchFamily="34" charset="0"/>
            </a:rPr>
            <a:t>Transparency</a:t>
          </a:r>
        </a:p>
      </dgm:t>
    </dgm:pt>
    <dgm:pt modelId="{7EFCFE72-111B-4B1F-85D9-FDA4B7DF8285}" type="parTrans" cxnId="{94505D37-5916-4A7F-947C-B37151263A83}">
      <dgm:prSet/>
      <dgm:spPr/>
      <dgm:t>
        <a:bodyPr/>
        <a:lstStyle/>
        <a:p>
          <a:endParaRPr lang="en-US"/>
        </a:p>
      </dgm:t>
    </dgm:pt>
    <dgm:pt modelId="{D50B3EDB-F763-472A-9DAC-38635073B035}" type="sibTrans" cxnId="{94505D37-5916-4A7F-947C-B37151263A83}">
      <dgm:prSet/>
      <dgm:spPr/>
      <dgm:t>
        <a:bodyPr/>
        <a:lstStyle/>
        <a:p>
          <a:endParaRPr lang="en-US"/>
        </a:p>
      </dgm:t>
    </dgm:pt>
    <dgm:pt modelId="{B1BA3644-0C32-402C-8AC3-E88385D10F67}">
      <dgm:prSet/>
      <dgm:spPr/>
      <dgm:t>
        <a:bodyPr/>
        <a:lstStyle/>
        <a:p>
          <a:r>
            <a:rPr lang="en-US">
              <a:latin typeface="Arial" panose="020B0604020202020204" pitchFamily="34" charset="0"/>
              <a:cs typeface="Arial" panose="020B0604020202020204" pitchFamily="34" charset="0"/>
            </a:rPr>
            <a:t>Integrity</a:t>
          </a:r>
        </a:p>
      </dgm:t>
    </dgm:pt>
    <dgm:pt modelId="{ABE0406A-A6DE-4833-9018-1019840A487D}" type="parTrans" cxnId="{3F711360-412E-4E48-B60C-80DFAD33F631}">
      <dgm:prSet/>
      <dgm:spPr/>
      <dgm:t>
        <a:bodyPr/>
        <a:lstStyle/>
        <a:p>
          <a:endParaRPr lang="en-US"/>
        </a:p>
      </dgm:t>
    </dgm:pt>
    <dgm:pt modelId="{EEA77B3E-E1BD-434F-90C0-E921F7167137}" type="sibTrans" cxnId="{3F711360-412E-4E48-B60C-80DFAD33F631}">
      <dgm:prSet/>
      <dgm:spPr/>
      <dgm:t>
        <a:bodyPr/>
        <a:lstStyle/>
        <a:p>
          <a:endParaRPr lang="en-US"/>
        </a:p>
      </dgm:t>
    </dgm:pt>
    <dgm:pt modelId="{5E676560-0C9E-4632-AF4E-24FE18190479}">
      <dgm:prSet custT="1"/>
      <dgm:spPr/>
      <dgm:t>
        <a:bodyPr/>
        <a:lstStyle/>
        <a:p>
          <a:r>
            <a:rPr lang="en-US" sz="1300" dirty="0">
              <a:latin typeface="Arial" panose="020B0604020202020204" pitchFamily="34" charset="0"/>
              <a:cs typeface="Arial" panose="020B0604020202020204" pitchFamily="34" charset="0"/>
            </a:rPr>
            <a:t>The goals of “Open Science”</a:t>
          </a:r>
        </a:p>
      </dgm:t>
    </dgm:pt>
    <dgm:pt modelId="{FA8B37A8-8A5B-4A1E-AFB5-58B5E93CFB88}" type="parTrans" cxnId="{0F5008A4-456F-4BC8-961D-2B56A22C7D14}">
      <dgm:prSet/>
      <dgm:spPr/>
      <dgm:t>
        <a:bodyPr/>
        <a:lstStyle/>
        <a:p>
          <a:endParaRPr lang="en-US"/>
        </a:p>
      </dgm:t>
    </dgm:pt>
    <dgm:pt modelId="{30370759-490D-4C3A-98E3-0BEE8090FEE8}" type="sibTrans" cxnId="{0F5008A4-456F-4BC8-961D-2B56A22C7D14}">
      <dgm:prSet/>
      <dgm:spPr/>
      <dgm:t>
        <a:bodyPr/>
        <a:lstStyle/>
        <a:p>
          <a:endParaRPr lang="en-US"/>
        </a:p>
      </dgm:t>
    </dgm:pt>
    <dgm:pt modelId="{0186F3E5-D228-443C-8066-3D0EE1B64DCE}">
      <dgm:prSet/>
      <dgm:spPr/>
      <dgm:t>
        <a:bodyPr/>
        <a:lstStyle/>
        <a:p>
          <a:r>
            <a:rPr lang="en-US">
              <a:latin typeface="Arial" panose="020B0604020202020204" pitchFamily="34" charset="0"/>
              <a:cs typeface="Arial" panose="020B0604020202020204" pitchFamily="34" charset="0"/>
            </a:rPr>
            <a:t>Reduce researcher biases</a:t>
          </a:r>
        </a:p>
      </dgm:t>
    </dgm:pt>
    <dgm:pt modelId="{5FB0F351-9DF5-4D34-A27A-94DABA1C3230}" type="parTrans" cxnId="{75CF4247-5F1E-40C4-969E-1B926117A83D}">
      <dgm:prSet/>
      <dgm:spPr/>
      <dgm:t>
        <a:bodyPr/>
        <a:lstStyle/>
        <a:p>
          <a:endParaRPr lang="en-US"/>
        </a:p>
      </dgm:t>
    </dgm:pt>
    <dgm:pt modelId="{D778A408-B0FE-479D-8D6F-23D4FC070320}" type="sibTrans" cxnId="{75CF4247-5F1E-40C4-969E-1B926117A83D}">
      <dgm:prSet/>
      <dgm:spPr/>
      <dgm:t>
        <a:bodyPr/>
        <a:lstStyle/>
        <a:p>
          <a:endParaRPr lang="en-US"/>
        </a:p>
      </dgm:t>
    </dgm:pt>
    <dgm:pt modelId="{8CF76F18-6215-481A-ABCF-EE1AC8913741}">
      <dgm:prSet/>
      <dgm:spPr/>
      <dgm:t>
        <a:bodyPr/>
        <a:lstStyle/>
        <a:p>
          <a:r>
            <a:rPr lang="en-US">
              <a:latin typeface="Arial" panose="020B0604020202020204" pitchFamily="34" charset="0"/>
              <a:cs typeface="Arial" panose="020B0604020202020204" pitchFamily="34" charset="0"/>
            </a:rPr>
            <a:t>Increase reliability of research</a:t>
          </a:r>
        </a:p>
      </dgm:t>
    </dgm:pt>
    <dgm:pt modelId="{43DE972A-F594-4D39-B689-A550870F452A}" type="parTrans" cxnId="{CD043712-3D97-4C3A-8099-88DD3420CE5A}">
      <dgm:prSet/>
      <dgm:spPr/>
      <dgm:t>
        <a:bodyPr/>
        <a:lstStyle/>
        <a:p>
          <a:endParaRPr lang="en-US"/>
        </a:p>
      </dgm:t>
    </dgm:pt>
    <dgm:pt modelId="{AEDA55FA-1B43-4422-AF04-6DE999ED7FF0}" type="sibTrans" cxnId="{CD043712-3D97-4C3A-8099-88DD3420CE5A}">
      <dgm:prSet/>
      <dgm:spPr/>
      <dgm:t>
        <a:bodyPr/>
        <a:lstStyle/>
        <a:p>
          <a:endParaRPr lang="en-US"/>
        </a:p>
      </dgm:t>
    </dgm:pt>
    <dgm:pt modelId="{BED5FA1D-ACF2-4FF9-A8E2-13E288A179E3}">
      <dgm:prSet/>
      <dgm:spPr/>
      <dgm:t>
        <a:bodyPr/>
        <a:lstStyle/>
        <a:p>
          <a:r>
            <a:rPr lang="en-US">
              <a:latin typeface="Arial" panose="020B0604020202020204" pitchFamily="34" charset="0"/>
              <a:cs typeface="Arial" panose="020B0604020202020204" pitchFamily="34" charset="0"/>
            </a:rPr>
            <a:t>Encourage collaboration</a:t>
          </a:r>
        </a:p>
      </dgm:t>
    </dgm:pt>
    <dgm:pt modelId="{24969E62-735F-4F48-8073-854F35415141}" type="parTrans" cxnId="{0930C75F-9CC8-4341-A1EC-EC1FEDDC4660}">
      <dgm:prSet/>
      <dgm:spPr/>
      <dgm:t>
        <a:bodyPr/>
        <a:lstStyle/>
        <a:p>
          <a:endParaRPr lang="en-US"/>
        </a:p>
      </dgm:t>
    </dgm:pt>
    <dgm:pt modelId="{2C341C20-76A2-4ECA-90AD-2AC22F02D268}" type="sibTrans" cxnId="{0930C75F-9CC8-4341-A1EC-EC1FEDDC4660}">
      <dgm:prSet/>
      <dgm:spPr/>
      <dgm:t>
        <a:bodyPr/>
        <a:lstStyle/>
        <a:p>
          <a:endParaRPr lang="en-US"/>
        </a:p>
      </dgm:t>
    </dgm:pt>
    <dgm:pt modelId="{0F8C0F6C-2A67-42BF-9E82-F5C183CECEFE}">
      <dgm:prSet/>
      <dgm:spPr/>
      <dgm:t>
        <a:bodyPr/>
        <a:lstStyle/>
        <a:p>
          <a:r>
            <a:rPr lang="en-US">
              <a:latin typeface="Arial" panose="020B0604020202020204" pitchFamily="34" charset="0"/>
              <a:cs typeface="Arial" panose="020B0604020202020204" pitchFamily="34" charset="0"/>
            </a:rPr>
            <a:t>Set a new standard in science</a:t>
          </a:r>
        </a:p>
      </dgm:t>
    </dgm:pt>
    <dgm:pt modelId="{5C0BBA50-F0B9-408A-B5D0-C09DE0D18177}" type="parTrans" cxnId="{C5B424F4-67A8-4B91-9235-8BDA272DA4B2}">
      <dgm:prSet/>
      <dgm:spPr/>
      <dgm:t>
        <a:bodyPr/>
        <a:lstStyle/>
        <a:p>
          <a:endParaRPr lang="en-US"/>
        </a:p>
      </dgm:t>
    </dgm:pt>
    <dgm:pt modelId="{C541B7CE-8716-430B-A32B-EFA39BD4FFD1}" type="sibTrans" cxnId="{C5B424F4-67A8-4B91-9235-8BDA272DA4B2}">
      <dgm:prSet/>
      <dgm:spPr/>
      <dgm:t>
        <a:bodyPr/>
        <a:lstStyle/>
        <a:p>
          <a:endParaRPr lang="en-US"/>
        </a:p>
      </dgm:t>
    </dgm:pt>
    <dgm:pt modelId="{59C75C49-7466-4C4F-B0C2-9FE77551A70A}" type="pres">
      <dgm:prSet presAssocID="{704B9FD8-74B3-4B0B-9113-741302FA65B8}" presName="vert0" presStyleCnt="0">
        <dgm:presLayoutVars>
          <dgm:dir/>
          <dgm:animOne val="branch"/>
          <dgm:animLvl val="lvl"/>
        </dgm:presLayoutVars>
      </dgm:prSet>
      <dgm:spPr/>
    </dgm:pt>
    <dgm:pt modelId="{11B83E8C-3849-49CF-8A04-FFA219534353}" type="pres">
      <dgm:prSet presAssocID="{BA74B8A4-F987-4291-9A72-96831390D6F2}" presName="thickLine" presStyleLbl="alignNode1" presStyleIdx="0" presStyleCnt="2"/>
      <dgm:spPr/>
    </dgm:pt>
    <dgm:pt modelId="{AC81518F-2E69-4203-AD99-8E7814C41D01}" type="pres">
      <dgm:prSet presAssocID="{BA74B8A4-F987-4291-9A72-96831390D6F2}" presName="horz1" presStyleCnt="0"/>
      <dgm:spPr/>
    </dgm:pt>
    <dgm:pt modelId="{46065642-74DF-4A7A-8B82-8386BC92903F}" type="pres">
      <dgm:prSet presAssocID="{BA74B8A4-F987-4291-9A72-96831390D6F2}" presName="tx1" presStyleLbl="revTx" presStyleIdx="0" presStyleCnt="9" custScaleX="99206"/>
      <dgm:spPr/>
    </dgm:pt>
    <dgm:pt modelId="{BD3F8C7B-9856-45C8-947A-4456AF35E2CF}" type="pres">
      <dgm:prSet presAssocID="{BA74B8A4-F987-4291-9A72-96831390D6F2}" presName="vert1" presStyleCnt="0"/>
      <dgm:spPr/>
    </dgm:pt>
    <dgm:pt modelId="{3FBFCFDE-357E-417D-A7A5-DDAB430432D1}" type="pres">
      <dgm:prSet presAssocID="{55FB49B0-9614-4930-A449-8B6A52001935}" presName="vertSpace2a" presStyleCnt="0"/>
      <dgm:spPr/>
    </dgm:pt>
    <dgm:pt modelId="{1AAF6E37-96AE-4B2E-811E-1EE38328F098}" type="pres">
      <dgm:prSet presAssocID="{55FB49B0-9614-4930-A449-8B6A52001935}" presName="horz2" presStyleCnt="0"/>
      <dgm:spPr/>
    </dgm:pt>
    <dgm:pt modelId="{0EEBF182-67C2-4673-92B9-720C91B790FD}" type="pres">
      <dgm:prSet presAssocID="{55FB49B0-9614-4930-A449-8B6A52001935}" presName="horzSpace2" presStyleCnt="0"/>
      <dgm:spPr/>
    </dgm:pt>
    <dgm:pt modelId="{9F57A53A-D00D-4984-871D-627047CE8E6C}" type="pres">
      <dgm:prSet presAssocID="{55FB49B0-9614-4930-A449-8B6A52001935}" presName="tx2" presStyleLbl="revTx" presStyleIdx="1" presStyleCnt="9"/>
      <dgm:spPr/>
    </dgm:pt>
    <dgm:pt modelId="{29D8E4A7-1442-4AA6-9923-8A9AB0BE0FE1}" type="pres">
      <dgm:prSet presAssocID="{55FB49B0-9614-4930-A449-8B6A52001935}" presName="vert2" presStyleCnt="0"/>
      <dgm:spPr/>
    </dgm:pt>
    <dgm:pt modelId="{3CD134EA-B113-43A8-9557-EA864E986E85}" type="pres">
      <dgm:prSet presAssocID="{55FB49B0-9614-4930-A449-8B6A52001935}" presName="thinLine2b" presStyleLbl="callout" presStyleIdx="0" presStyleCnt="7"/>
      <dgm:spPr/>
    </dgm:pt>
    <dgm:pt modelId="{ACABACBA-E54C-4388-9EF4-9642903A3E5E}" type="pres">
      <dgm:prSet presAssocID="{55FB49B0-9614-4930-A449-8B6A52001935}" presName="vertSpace2b" presStyleCnt="0"/>
      <dgm:spPr/>
    </dgm:pt>
    <dgm:pt modelId="{767CF181-4458-4EBA-8DD5-3B40FC4C0C7A}" type="pres">
      <dgm:prSet presAssocID="{3AB3FCF3-2844-456D-B6CA-F933A9825BE0}" presName="horz2" presStyleCnt="0"/>
      <dgm:spPr/>
    </dgm:pt>
    <dgm:pt modelId="{7BED8824-4355-4456-A3DC-FF2D41CC549E}" type="pres">
      <dgm:prSet presAssocID="{3AB3FCF3-2844-456D-B6CA-F933A9825BE0}" presName="horzSpace2" presStyleCnt="0"/>
      <dgm:spPr/>
    </dgm:pt>
    <dgm:pt modelId="{2E7993CA-CBB6-4C7F-A64F-43E834F78448}" type="pres">
      <dgm:prSet presAssocID="{3AB3FCF3-2844-456D-B6CA-F933A9825BE0}" presName="tx2" presStyleLbl="revTx" presStyleIdx="2" presStyleCnt="9"/>
      <dgm:spPr/>
    </dgm:pt>
    <dgm:pt modelId="{28C32A53-ED7D-4C08-AE37-85A50CC5EBDC}" type="pres">
      <dgm:prSet presAssocID="{3AB3FCF3-2844-456D-B6CA-F933A9825BE0}" presName="vert2" presStyleCnt="0"/>
      <dgm:spPr/>
    </dgm:pt>
    <dgm:pt modelId="{746D8E20-B368-4E62-A688-D742442770A6}" type="pres">
      <dgm:prSet presAssocID="{3AB3FCF3-2844-456D-B6CA-F933A9825BE0}" presName="thinLine2b" presStyleLbl="callout" presStyleIdx="1" presStyleCnt="7"/>
      <dgm:spPr/>
    </dgm:pt>
    <dgm:pt modelId="{8564AD53-0239-4462-9644-16FA542E2BBE}" type="pres">
      <dgm:prSet presAssocID="{3AB3FCF3-2844-456D-B6CA-F933A9825BE0}" presName="vertSpace2b" presStyleCnt="0"/>
      <dgm:spPr/>
    </dgm:pt>
    <dgm:pt modelId="{0C57E9CB-869D-4CC5-94B2-CF017E1872D7}" type="pres">
      <dgm:prSet presAssocID="{B1BA3644-0C32-402C-8AC3-E88385D10F67}" presName="horz2" presStyleCnt="0"/>
      <dgm:spPr/>
    </dgm:pt>
    <dgm:pt modelId="{0A69D529-2D29-401D-A262-5D193F4908B4}" type="pres">
      <dgm:prSet presAssocID="{B1BA3644-0C32-402C-8AC3-E88385D10F67}" presName="horzSpace2" presStyleCnt="0"/>
      <dgm:spPr/>
    </dgm:pt>
    <dgm:pt modelId="{03F89D0F-5B2F-46B7-82C9-DF732E69931D}" type="pres">
      <dgm:prSet presAssocID="{B1BA3644-0C32-402C-8AC3-E88385D10F67}" presName="tx2" presStyleLbl="revTx" presStyleIdx="3" presStyleCnt="9"/>
      <dgm:spPr/>
    </dgm:pt>
    <dgm:pt modelId="{32ABB41D-FF3A-4C61-8CA1-EFCAB731DAAF}" type="pres">
      <dgm:prSet presAssocID="{B1BA3644-0C32-402C-8AC3-E88385D10F67}" presName="vert2" presStyleCnt="0"/>
      <dgm:spPr/>
    </dgm:pt>
    <dgm:pt modelId="{8D03DC12-63ED-4A0B-AAB7-DC3C1064E73D}" type="pres">
      <dgm:prSet presAssocID="{B1BA3644-0C32-402C-8AC3-E88385D10F67}" presName="thinLine2b" presStyleLbl="callout" presStyleIdx="2" presStyleCnt="7"/>
      <dgm:spPr/>
    </dgm:pt>
    <dgm:pt modelId="{7CD3810F-5DE0-41D9-91D9-7C1BE53F912C}" type="pres">
      <dgm:prSet presAssocID="{B1BA3644-0C32-402C-8AC3-E88385D10F67}" presName="vertSpace2b" presStyleCnt="0"/>
      <dgm:spPr/>
    </dgm:pt>
    <dgm:pt modelId="{FA993DEC-F7A7-4F8D-8DEE-DDCFCACDC488}" type="pres">
      <dgm:prSet presAssocID="{5E676560-0C9E-4632-AF4E-24FE18190479}" presName="thickLine" presStyleLbl="alignNode1" presStyleIdx="1" presStyleCnt="2"/>
      <dgm:spPr/>
    </dgm:pt>
    <dgm:pt modelId="{ADAC4799-3875-47AD-8148-43EED8F2DD3B}" type="pres">
      <dgm:prSet presAssocID="{5E676560-0C9E-4632-AF4E-24FE18190479}" presName="horz1" presStyleCnt="0"/>
      <dgm:spPr/>
    </dgm:pt>
    <dgm:pt modelId="{A6F22FD6-E9B6-46EB-83EA-7DD96AF097F6}" type="pres">
      <dgm:prSet presAssocID="{5E676560-0C9E-4632-AF4E-24FE18190479}" presName="tx1" presStyleLbl="revTx" presStyleIdx="4" presStyleCnt="9"/>
      <dgm:spPr/>
    </dgm:pt>
    <dgm:pt modelId="{97DCF607-FE4F-45B1-B53D-9887038743C1}" type="pres">
      <dgm:prSet presAssocID="{5E676560-0C9E-4632-AF4E-24FE18190479}" presName="vert1" presStyleCnt="0"/>
      <dgm:spPr/>
    </dgm:pt>
    <dgm:pt modelId="{61482214-D7A5-436A-9E37-FD157DEFA0EE}" type="pres">
      <dgm:prSet presAssocID="{0186F3E5-D228-443C-8066-3D0EE1B64DCE}" presName="vertSpace2a" presStyleCnt="0"/>
      <dgm:spPr/>
    </dgm:pt>
    <dgm:pt modelId="{AC3B1A89-14D3-46E8-834A-06B1C998DE64}" type="pres">
      <dgm:prSet presAssocID="{0186F3E5-D228-443C-8066-3D0EE1B64DCE}" presName="horz2" presStyleCnt="0"/>
      <dgm:spPr/>
    </dgm:pt>
    <dgm:pt modelId="{18860DDE-AD98-462B-849B-1346425FEF3F}" type="pres">
      <dgm:prSet presAssocID="{0186F3E5-D228-443C-8066-3D0EE1B64DCE}" presName="horzSpace2" presStyleCnt="0"/>
      <dgm:spPr/>
    </dgm:pt>
    <dgm:pt modelId="{1F2D25E3-7416-4094-9E7C-A8B6754BE7A8}" type="pres">
      <dgm:prSet presAssocID="{0186F3E5-D228-443C-8066-3D0EE1B64DCE}" presName="tx2" presStyleLbl="revTx" presStyleIdx="5" presStyleCnt="9"/>
      <dgm:spPr/>
    </dgm:pt>
    <dgm:pt modelId="{156E822F-44AB-4C01-B4D2-BED62EA3EF3C}" type="pres">
      <dgm:prSet presAssocID="{0186F3E5-D228-443C-8066-3D0EE1B64DCE}" presName="vert2" presStyleCnt="0"/>
      <dgm:spPr/>
    </dgm:pt>
    <dgm:pt modelId="{430DA0F7-D007-47A4-853A-164B71A57EC5}" type="pres">
      <dgm:prSet presAssocID="{0186F3E5-D228-443C-8066-3D0EE1B64DCE}" presName="thinLine2b" presStyleLbl="callout" presStyleIdx="3" presStyleCnt="7"/>
      <dgm:spPr/>
    </dgm:pt>
    <dgm:pt modelId="{CA33442F-805A-446A-B156-20571D038027}" type="pres">
      <dgm:prSet presAssocID="{0186F3E5-D228-443C-8066-3D0EE1B64DCE}" presName="vertSpace2b" presStyleCnt="0"/>
      <dgm:spPr/>
    </dgm:pt>
    <dgm:pt modelId="{97FD0DDC-574F-43FB-BA6A-67C0F1BECB54}" type="pres">
      <dgm:prSet presAssocID="{8CF76F18-6215-481A-ABCF-EE1AC8913741}" presName="horz2" presStyleCnt="0"/>
      <dgm:spPr/>
    </dgm:pt>
    <dgm:pt modelId="{ED7E1811-638A-41C4-B5B3-7C039EBE97B0}" type="pres">
      <dgm:prSet presAssocID="{8CF76F18-6215-481A-ABCF-EE1AC8913741}" presName="horzSpace2" presStyleCnt="0"/>
      <dgm:spPr/>
    </dgm:pt>
    <dgm:pt modelId="{AF57CC90-8B3A-4507-804E-5A7168889EBF}" type="pres">
      <dgm:prSet presAssocID="{8CF76F18-6215-481A-ABCF-EE1AC8913741}" presName="tx2" presStyleLbl="revTx" presStyleIdx="6" presStyleCnt="9"/>
      <dgm:spPr/>
    </dgm:pt>
    <dgm:pt modelId="{B599ADAA-D1CD-428C-AEF6-20005BEA070A}" type="pres">
      <dgm:prSet presAssocID="{8CF76F18-6215-481A-ABCF-EE1AC8913741}" presName="vert2" presStyleCnt="0"/>
      <dgm:spPr/>
    </dgm:pt>
    <dgm:pt modelId="{E656594E-556C-47CE-878C-46ACAB2B6D8C}" type="pres">
      <dgm:prSet presAssocID="{8CF76F18-6215-481A-ABCF-EE1AC8913741}" presName="thinLine2b" presStyleLbl="callout" presStyleIdx="4" presStyleCnt="7"/>
      <dgm:spPr/>
    </dgm:pt>
    <dgm:pt modelId="{A773840B-2D6E-4DF8-A231-842910A23A4D}" type="pres">
      <dgm:prSet presAssocID="{8CF76F18-6215-481A-ABCF-EE1AC8913741}" presName="vertSpace2b" presStyleCnt="0"/>
      <dgm:spPr/>
    </dgm:pt>
    <dgm:pt modelId="{2F0BC05C-49F7-4C62-BB90-45C91D634565}" type="pres">
      <dgm:prSet presAssocID="{BED5FA1D-ACF2-4FF9-A8E2-13E288A179E3}" presName="horz2" presStyleCnt="0"/>
      <dgm:spPr/>
    </dgm:pt>
    <dgm:pt modelId="{DFA41DA8-6084-4B40-A28B-FD09C11D2BB5}" type="pres">
      <dgm:prSet presAssocID="{BED5FA1D-ACF2-4FF9-A8E2-13E288A179E3}" presName="horzSpace2" presStyleCnt="0"/>
      <dgm:spPr/>
    </dgm:pt>
    <dgm:pt modelId="{C96C1A8F-BD16-452E-8F6A-A26D4D21124E}" type="pres">
      <dgm:prSet presAssocID="{BED5FA1D-ACF2-4FF9-A8E2-13E288A179E3}" presName="tx2" presStyleLbl="revTx" presStyleIdx="7" presStyleCnt="9"/>
      <dgm:spPr/>
    </dgm:pt>
    <dgm:pt modelId="{4C370BDC-F552-4C51-AA43-B2A171A94171}" type="pres">
      <dgm:prSet presAssocID="{BED5FA1D-ACF2-4FF9-A8E2-13E288A179E3}" presName="vert2" presStyleCnt="0"/>
      <dgm:spPr/>
    </dgm:pt>
    <dgm:pt modelId="{E250903E-0085-4F91-8DFF-69529ED7B26F}" type="pres">
      <dgm:prSet presAssocID="{BED5FA1D-ACF2-4FF9-A8E2-13E288A179E3}" presName="thinLine2b" presStyleLbl="callout" presStyleIdx="5" presStyleCnt="7"/>
      <dgm:spPr/>
    </dgm:pt>
    <dgm:pt modelId="{3046D419-2440-46E0-919D-04C75AAE36F3}" type="pres">
      <dgm:prSet presAssocID="{BED5FA1D-ACF2-4FF9-A8E2-13E288A179E3}" presName="vertSpace2b" presStyleCnt="0"/>
      <dgm:spPr/>
    </dgm:pt>
    <dgm:pt modelId="{FD0D2F39-FA6A-455C-96C8-43F7C3AF6484}" type="pres">
      <dgm:prSet presAssocID="{0F8C0F6C-2A67-42BF-9E82-F5C183CECEFE}" presName="horz2" presStyleCnt="0"/>
      <dgm:spPr/>
    </dgm:pt>
    <dgm:pt modelId="{174F7BF9-280D-4699-AEF3-1D45596E41FE}" type="pres">
      <dgm:prSet presAssocID="{0F8C0F6C-2A67-42BF-9E82-F5C183CECEFE}" presName="horzSpace2" presStyleCnt="0"/>
      <dgm:spPr/>
    </dgm:pt>
    <dgm:pt modelId="{5DEB0206-06E9-4387-B790-241E4CD0539B}" type="pres">
      <dgm:prSet presAssocID="{0F8C0F6C-2A67-42BF-9E82-F5C183CECEFE}" presName="tx2" presStyleLbl="revTx" presStyleIdx="8" presStyleCnt="9"/>
      <dgm:spPr/>
    </dgm:pt>
    <dgm:pt modelId="{299F2704-4BB1-45AF-A453-562FD0C98410}" type="pres">
      <dgm:prSet presAssocID="{0F8C0F6C-2A67-42BF-9E82-F5C183CECEFE}" presName="vert2" presStyleCnt="0"/>
      <dgm:spPr/>
    </dgm:pt>
    <dgm:pt modelId="{8D464D91-D671-425B-8CE4-80C9846D7B98}" type="pres">
      <dgm:prSet presAssocID="{0F8C0F6C-2A67-42BF-9E82-F5C183CECEFE}" presName="thinLine2b" presStyleLbl="callout" presStyleIdx="6" presStyleCnt="7"/>
      <dgm:spPr/>
    </dgm:pt>
    <dgm:pt modelId="{B81EE63C-89EF-4A02-B532-77A56809B962}" type="pres">
      <dgm:prSet presAssocID="{0F8C0F6C-2A67-42BF-9E82-F5C183CECEFE}" presName="vertSpace2b" presStyleCnt="0"/>
      <dgm:spPr/>
    </dgm:pt>
  </dgm:ptLst>
  <dgm:cxnLst>
    <dgm:cxn modelId="{CD043712-3D97-4C3A-8099-88DD3420CE5A}" srcId="{5E676560-0C9E-4632-AF4E-24FE18190479}" destId="{8CF76F18-6215-481A-ABCF-EE1AC8913741}" srcOrd="1" destOrd="0" parTransId="{43DE972A-F594-4D39-B689-A550870F452A}" sibTransId="{AEDA55FA-1B43-4422-AF04-6DE999ED7FF0}"/>
    <dgm:cxn modelId="{DE453319-3836-46CD-995F-9845AB23D7DC}" type="presOf" srcId="{3AB3FCF3-2844-456D-B6CA-F933A9825BE0}" destId="{2E7993CA-CBB6-4C7F-A64F-43E834F78448}" srcOrd="0" destOrd="0" presId="urn:microsoft.com/office/officeart/2008/layout/LinedList"/>
    <dgm:cxn modelId="{79E4C320-001F-4A70-8F2C-781704AB3A91}" type="presOf" srcId="{704B9FD8-74B3-4B0B-9113-741302FA65B8}" destId="{59C75C49-7466-4C4F-B0C2-9FE77551A70A}" srcOrd="0" destOrd="0" presId="urn:microsoft.com/office/officeart/2008/layout/LinedList"/>
    <dgm:cxn modelId="{94505D37-5916-4A7F-947C-B37151263A83}" srcId="{BA74B8A4-F987-4291-9A72-96831390D6F2}" destId="{3AB3FCF3-2844-456D-B6CA-F933A9825BE0}" srcOrd="1" destOrd="0" parTransId="{7EFCFE72-111B-4B1F-85D9-FDA4B7DF8285}" sibTransId="{D50B3EDB-F763-472A-9DAC-38635073B035}"/>
    <dgm:cxn modelId="{8B319F39-4047-4EF2-99C7-21A1DE78BFA5}" type="presOf" srcId="{8CF76F18-6215-481A-ABCF-EE1AC8913741}" destId="{AF57CC90-8B3A-4507-804E-5A7168889EBF}" srcOrd="0" destOrd="0" presId="urn:microsoft.com/office/officeart/2008/layout/LinedList"/>
    <dgm:cxn modelId="{51FB1340-2103-41F9-9F1C-CDBD38A6E327}" srcId="{BA74B8A4-F987-4291-9A72-96831390D6F2}" destId="{55FB49B0-9614-4930-A449-8B6A52001935}" srcOrd="0" destOrd="0" parTransId="{2C859C4E-0F67-4F54-AACF-5926F3C50BF1}" sibTransId="{9362E47F-AB62-4275-B58F-B91C9138A9B7}"/>
    <dgm:cxn modelId="{EC69755F-9D17-45BA-8A42-4B7A041AF657}" type="presOf" srcId="{B1BA3644-0C32-402C-8AC3-E88385D10F67}" destId="{03F89D0F-5B2F-46B7-82C9-DF732E69931D}" srcOrd="0" destOrd="0" presId="urn:microsoft.com/office/officeart/2008/layout/LinedList"/>
    <dgm:cxn modelId="{0930C75F-9CC8-4341-A1EC-EC1FEDDC4660}" srcId="{5E676560-0C9E-4632-AF4E-24FE18190479}" destId="{BED5FA1D-ACF2-4FF9-A8E2-13E288A179E3}" srcOrd="2" destOrd="0" parTransId="{24969E62-735F-4F48-8073-854F35415141}" sibTransId="{2C341C20-76A2-4ECA-90AD-2AC22F02D268}"/>
    <dgm:cxn modelId="{3F711360-412E-4E48-B60C-80DFAD33F631}" srcId="{BA74B8A4-F987-4291-9A72-96831390D6F2}" destId="{B1BA3644-0C32-402C-8AC3-E88385D10F67}" srcOrd="2" destOrd="0" parTransId="{ABE0406A-A6DE-4833-9018-1019840A487D}" sibTransId="{EEA77B3E-E1BD-434F-90C0-E921F7167137}"/>
    <dgm:cxn modelId="{75CF4247-5F1E-40C4-969E-1B926117A83D}" srcId="{5E676560-0C9E-4632-AF4E-24FE18190479}" destId="{0186F3E5-D228-443C-8066-3D0EE1B64DCE}" srcOrd="0" destOrd="0" parTransId="{5FB0F351-9DF5-4D34-A27A-94DABA1C3230}" sibTransId="{D778A408-B0FE-479D-8D6F-23D4FC070320}"/>
    <dgm:cxn modelId="{65A93448-7F47-4D42-A103-66426F80191F}" srcId="{704B9FD8-74B3-4B0B-9113-741302FA65B8}" destId="{BA74B8A4-F987-4291-9A72-96831390D6F2}" srcOrd="0" destOrd="0" parTransId="{BAD989E5-4393-4A57-BF48-A64E3D5765D0}" sibTransId="{F19A3E77-BE86-42B4-80EA-F9DC76FC4304}"/>
    <dgm:cxn modelId="{2D3A1949-3A8B-4E18-88EC-B4158EEBC5A7}" type="presOf" srcId="{BA74B8A4-F987-4291-9A72-96831390D6F2}" destId="{46065642-74DF-4A7A-8B82-8386BC92903F}" srcOrd="0" destOrd="0" presId="urn:microsoft.com/office/officeart/2008/layout/LinedList"/>
    <dgm:cxn modelId="{AED9F98B-3A38-47F6-B0EB-3CF36619F95A}" type="presOf" srcId="{0F8C0F6C-2A67-42BF-9E82-F5C183CECEFE}" destId="{5DEB0206-06E9-4387-B790-241E4CD0539B}" srcOrd="0" destOrd="0" presId="urn:microsoft.com/office/officeart/2008/layout/LinedList"/>
    <dgm:cxn modelId="{E886F191-17FE-48F2-BA57-C7FF7F059480}" type="presOf" srcId="{5E676560-0C9E-4632-AF4E-24FE18190479}" destId="{A6F22FD6-E9B6-46EB-83EA-7DD96AF097F6}" srcOrd="0" destOrd="0" presId="urn:microsoft.com/office/officeart/2008/layout/LinedList"/>
    <dgm:cxn modelId="{0F5008A4-456F-4BC8-961D-2B56A22C7D14}" srcId="{704B9FD8-74B3-4B0B-9113-741302FA65B8}" destId="{5E676560-0C9E-4632-AF4E-24FE18190479}" srcOrd="1" destOrd="0" parTransId="{FA8B37A8-8A5B-4A1E-AFB5-58B5E93CFB88}" sibTransId="{30370759-490D-4C3A-98E3-0BEE8090FEE8}"/>
    <dgm:cxn modelId="{15ADA0B1-1FD5-4DB3-9280-C4EE353694D8}" type="presOf" srcId="{55FB49B0-9614-4930-A449-8B6A52001935}" destId="{9F57A53A-D00D-4984-871D-627047CE8E6C}" srcOrd="0" destOrd="0" presId="urn:microsoft.com/office/officeart/2008/layout/LinedList"/>
    <dgm:cxn modelId="{2D4714D0-9C10-454F-8D87-4DF9055D18E7}" type="presOf" srcId="{BED5FA1D-ACF2-4FF9-A8E2-13E288A179E3}" destId="{C96C1A8F-BD16-452E-8F6A-A26D4D21124E}" srcOrd="0" destOrd="0" presId="urn:microsoft.com/office/officeart/2008/layout/LinedList"/>
    <dgm:cxn modelId="{C5B424F4-67A8-4B91-9235-8BDA272DA4B2}" srcId="{5E676560-0C9E-4632-AF4E-24FE18190479}" destId="{0F8C0F6C-2A67-42BF-9E82-F5C183CECEFE}" srcOrd="3" destOrd="0" parTransId="{5C0BBA50-F0B9-408A-B5D0-C09DE0D18177}" sibTransId="{C541B7CE-8716-430B-A32B-EFA39BD4FFD1}"/>
    <dgm:cxn modelId="{DDEC59FB-FE2E-413F-90F9-88CBC016BCC8}" type="presOf" srcId="{0186F3E5-D228-443C-8066-3D0EE1B64DCE}" destId="{1F2D25E3-7416-4094-9E7C-A8B6754BE7A8}" srcOrd="0" destOrd="0" presId="urn:microsoft.com/office/officeart/2008/layout/LinedList"/>
    <dgm:cxn modelId="{9E38CA5A-720B-4C17-9BB1-739D334BCE28}" type="presParOf" srcId="{59C75C49-7466-4C4F-B0C2-9FE77551A70A}" destId="{11B83E8C-3849-49CF-8A04-FFA219534353}" srcOrd="0" destOrd="0" presId="urn:microsoft.com/office/officeart/2008/layout/LinedList"/>
    <dgm:cxn modelId="{F929D738-A218-4547-939E-1FE95123AC49}" type="presParOf" srcId="{59C75C49-7466-4C4F-B0C2-9FE77551A70A}" destId="{AC81518F-2E69-4203-AD99-8E7814C41D01}" srcOrd="1" destOrd="0" presId="urn:microsoft.com/office/officeart/2008/layout/LinedList"/>
    <dgm:cxn modelId="{30946B7E-2EF1-4028-97BC-AFF150E82A1C}" type="presParOf" srcId="{AC81518F-2E69-4203-AD99-8E7814C41D01}" destId="{46065642-74DF-4A7A-8B82-8386BC92903F}" srcOrd="0" destOrd="0" presId="urn:microsoft.com/office/officeart/2008/layout/LinedList"/>
    <dgm:cxn modelId="{F1B7A729-A23B-45A2-8274-C712D37289CE}" type="presParOf" srcId="{AC81518F-2E69-4203-AD99-8E7814C41D01}" destId="{BD3F8C7B-9856-45C8-947A-4456AF35E2CF}" srcOrd="1" destOrd="0" presId="urn:microsoft.com/office/officeart/2008/layout/LinedList"/>
    <dgm:cxn modelId="{60A1682C-4C67-4618-A17C-D4565112C4A6}" type="presParOf" srcId="{BD3F8C7B-9856-45C8-947A-4456AF35E2CF}" destId="{3FBFCFDE-357E-417D-A7A5-DDAB430432D1}" srcOrd="0" destOrd="0" presId="urn:microsoft.com/office/officeart/2008/layout/LinedList"/>
    <dgm:cxn modelId="{F86CF015-0A4F-44F5-905B-0AF4576B2EF5}" type="presParOf" srcId="{BD3F8C7B-9856-45C8-947A-4456AF35E2CF}" destId="{1AAF6E37-96AE-4B2E-811E-1EE38328F098}" srcOrd="1" destOrd="0" presId="urn:microsoft.com/office/officeart/2008/layout/LinedList"/>
    <dgm:cxn modelId="{7644844C-9747-4190-B9BE-1B9AA653974E}" type="presParOf" srcId="{1AAF6E37-96AE-4B2E-811E-1EE38328F098}" destId="{0EEBF182-67C2-4673-92B9-720C91B790FD}" srcOrd="0" destOrd="0" presId="urn:microsoft.com/office/officeart/2008/layout/LinedList"/>
    <dgm:cxn modelId="{99B76742-47D1-44C8-AF9B-C080B301FAE5}" type="presParOf" srcId="{1AAF6E37-96AE-4B2E-811E-1EE38328F098}" destId="{9F57A53A-D00D-4984-871D-627047CE8E6C}" srcOrd="1" destOrd="0" presId="urn:microsoft.com/office/officeart/2008/layout/LinedList"/>
    <dgm:cxn modelId="{4C214D80-F06F-43BC-98F8-903E060CE8FD}" type="presParOf" srcId="{1AAF6E37-96AE-4B2E-811E-1EE38328F098}" destId="{29D8E4A7-1442-4AA6-9923-8A9AB0BE0FE1}" srcOrd="2" destOrd="0" presId="urn:microsoft.com/office/officeart/2008/layout/LinedList"/>
    <dgm:cxn modelId="{681273D1-4359-4FB6-B4BE-888056AA0E65}" type="presParOf" srcId="{BD3F8C7B-9856-45C8-947A-4456AF35E2CF}" destId="{3CD134EA-B113-43A8-9557-EA864E986E85}" srcOrd="2" destOrd="0" presId="urn:microsoft.com/office/officeart/2008/layout/LinedList"/>
    <dgm:cxn modelId="{2F7E1ADF-E160-43E0-BBF7-11B10BFA758E}" type="presParOf" srcId="{BD3F8C7B-9856-45C8-947A-4456AF35E2CF}" destId="{ACABACBA-E54C-4388-9EF4-9642903A3E5E}" srcOrd="3" destOrd="0" presId="urn:microsoft.com/office/officeart/2008/layout/LinedList"/>
    <dgm:cxn modelId="{7E1AEC58-2EA2-4CBD-A67C-4215001FBB23}" type="presParOf" srcId="{BD3F8C7B-9856-45C8-947A-4456AF35E2CF}" destId="{767CF181-4458-4EBA-8DD5-3B40FC4C0C7A}" srcOrd="4" destOrd="0" presId="urn:microsoft.com/office/officeart/2008/layout/LinedList"/>
    <dgm:cxn modelId="{46327E30-1AB5-4B3E-94BC-13825587D170}" type="presParOf" srcId="{767CF181-4458-4EBA-8DD5-3B40FC4C0C7A}" destId="{7BED8824-4355-4456-A3DC-FF2D41CC549E}" srcOrd="0" destOrd="0" presId="urn:microsoft.com/office/officeart/2008/layout/LinedList"/>
    <dgm:cxn modelId="{DDEF39C3-5F67-40D1-85AF-0A44CEFBE34D}" type="presParOf" srcId="{767CF181-4458-4EBA-8DD5-3B40FC4C0C7A}" destId="{2E7993CA-CBB6-4C7F-A64F-43E834F78448}" srcOrd="1" destOrd="0" presId="urn:microsoft.com/office/officeart/2008/layout/LinedList"/>
    <dgm:cxn modelId="{68EADD8B-B2AC-491F-8A26-4B4C96FC702E}" type="presParOf" srcId="{767CF181-4458-4EBA-8DD5-3B40FC4C0C7A}" destId="{28C32A53-ED7D-4C08-AE37-85A50CC5EBDC}" srcOrd="2" destOrd="0" presId="urn:microsoft.com/office/officeart/2008/layout/LinedList"/>
    <dgm:cxn modelId="{3ADE4FC4-8BCD-49FC-82E1-AA7A42FDA723}" type="presParOf" srcId="{BD3F8C7B-9856-45C8-947A-4456AF35E2CF}" destId="{746D8E20-B368-4E62-A688-D742442770A6}" srcOrd="5" destOrd="0" presId="urn:microsoft.com/office/officeart/2008/layout/LinedList"/>
    <dgm:cxn modelId="{172480F3-E1BF-41DD-A3C8-C71E1D674D9B}" type="presParOf" srcId="{BD3F8C7B-9856-45C8-947A-4456AF35E2CF}" destId="{8564AD53-0239-4462-9644-16FA542E2BBE}" srcOrd="6" destOrd="0" presId="urn:microsoft.com/office/officeart/2008/layout/LinedList"/>
    <dgm:cxn modelId="{AFE197EB-42AE-4FC0-9F94-A3EF16B3F7B7}" type="presParOf" srcId="{BD3F8C7B-9856-45C8-947A-4456AF35E2CF}" destId="{0C57E9CB-869D-4CC5-94B2-CF017E1872D7}" srcOrd="7" destOrd="0" presId="urn:microsoft.com/office/officeart/2008/layout/LinedList"/>
    <dgm:cxn modelId="{367C8732-6561-482F-97BF-11F87A7FB0A0}" type="presParOf" srcId="{0C57E9CB-869D-4CC5-94B2-CF017E1872D7}" destId="{0A69D529-2D29-401D-A262-5D193F4908B4}" srcOrd="0" destOrd="0" presId="urn:microsoft.com/office/officeart/2008/layout/LinedList"/>
    <dgm:cxn modelId="{78AD1EE2-114A-4B4F-BF81-E454797C3AED}" type="presParOf" srcId="{0C57E9CB-869D-4CC5-94B2-CF017E1872D7}" destId="{03F89D0F-5B2F-46B7-82C9-DF732E69931D}" srcOrd="1" destOrd="0" presId="urn:microsoft.com/office/officeart/2008/layout/LinedList"/>
    <dgm:cxn modelId="{1A00558C-E954-4572-995C-FBDF11EAFB01}" type="presParOf" srcId="{0C57E9CB-869D-4CC5-94B2-CF017E1872D7}" destId="{32ABB41D-FF3A-4C61-8CA1-EFCAB731DAAF}" srcOrd="2" destOrd="0" presId="urn:microsoft.com/office/officeart/2008/layout/LinedList"/>
    <dgm:cxn modelId="{489B8998-CB9B-4FD0-9043-AD0375B87E6C}" type="presParOf" srcId="{BD3F8C7B-9856-45C8-947A-4456AF35E2CF}" destId="{8D03DC12-63ED-4A0B-AAB7-DC3C1064E73D}" srcOrd="8" destOrd="0" presId="urn:microsoft.com/office/officeart/2008/layout/LinedList"/>
    <dgm:cxn modelId="{DA37B34C-7851-4C04-B238-0B06E293C85E}" type="presParOf" srcId="{BD3F8C7B-9856-45C8-947A-4456AF35E2CF}" destId="{7CD3810F-5DE0-41D9-91D9-7C1BE53F912C}" srcOrd="9" destOrd="0" presId="urn:microsoft.com/office/officeart/2008/layout/LinedList"/>
    <dgm:cxn modelId="{11DC8F59-64B0-427F-A633-F5631C1C5674}" type="presParOf" srcId="{59C75C49-7466-4C4F-B0C2-9FE77551A70A}" destId="{FA993DEC-F7A7-4F8D-8DEE-DDCFCACDC488}" srcOrd="2" destOrd="0" presId="urn:microsoft.com/office/officeart/2008/layout/LinedList"/>
    <dgm:cxn modelId="{E35ED018-D1C4-4086-977F-57F731D1F84A}" type="presParOf" srcId="{59C75C49-7466-4C4F-B0C2-9FE77551A70A}" destId="{ADAC4799-3875-47AD-8148-43EED8F2DD3B}" srcOrd="3" destOrd="0" presId="urn:microsoft.com/office/officeart/2008/layout/LinedList"/>
    <dgm:cxn modelId="{71EDD1B7-DFFE-4BDE-BCC4-33856461EA33}" type="presParOf" srcId="{ADAC4799-3875-47AD-8148-43EED8F2DD3B}" destId="{A6F22FD6-E9B6-46EB-83EA-7DD96AF097F6}" srcOrd="0" destOrd="0" presId="urn:microsoft.com/office/officeart/2008/layout/LinedList"/>
    <dgm:cxn modelId="{6250A6F4-1155-4BB1-96F5-78271EAADC99}" type="presParOf" srcId="{ADAC4799-3875-47AD-8148-43EED8F2DD3B}" destId="{97DCF607-FE4F-45B1-B53D-9887038743C1}" srcOrd="1" destOrd="0" presId="urn:microsoft.com/office/officeart/2008/layout/LinedList"/>
    <dgm:cxn modelId="{C399A47C-D6A5-4283-8426-AB3232639762}" type="presParOf" srcId="{97DCF607-FE4F-45B1-B53D-9887038743C1}" destId="{61482214-D7A5-436A-9E37-FD157DEFA0EE}" srcOrd="0" destOrd="0" presId="urn:microsoft.com/office/officeart/2008/layout/LinedList"/>
    <dgm:cxn modelId="{3850CE8F-48E2-46C5-A52F-8270193C7A95}" type="presParOf" srcId="{97DCF607-FE4F-45B1-B53D-9887038743C1}" destId="{AC3B1A89-14D3-46E8-834A-06B1C998DE64}" srcOrd="1" destOrd="0" presId="urn:microsoft.com/office/officeart/2008/layout/LinedList"/>
    <dgm:cxn modelId="{AC556C98-6BF5-40B7-949D-A51BC5AB5968}" type="presParOf" srcId="{AC3B1A89-14D3-46E8-834A-06B1C998DE64}" destId="{18860DDE-AD98-462B-849B-1346425FEF3F}" srcOrd="0" destOrd="0" presId="urn:microsoft.com/office/officeart/2008/layout/LinedList"/>
    <dgm:cxn modelId="{B4AF4F8E-1134-41FD-918A-9DFC1C05A0C6}" type="presParOf" srcId="{AC3B1A89-14D3-46E8-834A-06B1C998DE64}" destId="{1F2D25E3-7416-4094-9E7C-A8B6754BE7A8}" srcOrd="1" destOrd="0" presId="urn:microsoft.com/office/officeart/2008/layout/LinedList"/>
    <dgm:cxn modelId="{16CD8ADC-8A17-471C-AE99-E7591E464974}" type="presParOf" srcId="{AC3B1A89-14D3-46E8-834A-06B1C998DE64}" destId="{156E822F-44AB-4C01-B4D2-BED62EA3EF3C}" srcOrd="2" destOrd="0" presId="urn:microsoft.com/office/officeart/2008/layout/LinedList"/>
    <dgm:cxn modelId="{1B6DFD2C-E630-4EE8-AA78-9BF5C7920325}" type="presParOf" srcId="{97DCF607-FE4F-45B1-B53D-9887038743C1}" destId="{430DA0F7-D007-47A4-853A-164B71A57EC5}" srcOrd="2" destOrd="0" presId="urn:microsoft.com/office/officeart/2008/layout/LinedList"/>
    <dgm:cxn modelId="{8CDA9398-51B0-4D47-8C74-81E202DAF82E}" type="presParOf" srcId="{97DCF607-FE4F-45B1-B53D-9887038743C1}" destId="{CA33442F-805A-446A-B156-20571D038027}" srcOrd="3" destOrd="0" presId="urn:microsoft.com/office/officeart/2008/layout/LinedList"/>
    <dgm:cxn modelId="{1538ADE1-7EBA-4A2D-8F4A-34C309280B0A}" type="presParOf" srcId="{97DCF607-FE4F-45B1-B53D-9887038743C1}" destId="{97FD0DDC-574F-43FB-BA6A-67C0F1BECB54}" srcOrd="4" destOrd="0" presId="urn:microsoft.com/office/officeart/2008/layout/LinedList"/>
    <dgm:cxn modelId="{E450E0C2-2CC2-420D-8502-63097A6CEA7E}" type="presParOf" srcId="{97FD0DDC-574F-43FB-BA6A-67C0F1BECB54}" destId="{ED7E1811-638A-41C4-B5B3-7C039EBE97B0}" srcOrd="0" destOrd="0" presId="urn:microsoft.com/office/officeart/2008/layout/LinedList"/>
    <dgm:cxn modelId="{1430D52E-0419-4D65-B69A-BE6BA962AFEF}" type="presParOf" srcId="{97FD0DDC-574F-43FB-BA6A-67C0F1BECB54}" destId="{AF57CC90-8B3A-4507-804E-5A7168889EBF}" srcOrd="1" destOrd="0" presId="urn:microsoft.com/office/officeart/2008/layout/LinedList"/>
    <dgm:cxn modelId="{24326964-7C7F-4EBC-B0CF-C8A2630BE0F4}" type="presParOf" srcId="{97FD0DDC-574F-43FB-BA6A-67C0F1BECB54}" destId="{B599ADAA-D1CD-428C-AEF6-20005BEA070A}" srcOrd="2" destOrd="0" presId="urn:microsoft.com/office/officeart/2008/layout/LinedList"/>
    <dgm:cxn modelId="{8CF621B2-C993-4E31-AC36-0CEF9059D91B}" type="presParOf" srcId="{97DCF607-FE4F-45B1-B53D-9887038743C1}" destId="{E656594E-556C-47CE-878C-46ACAB2B6D8C}" srcOrd="5" destOrd="0" presId="urn:microsoft.com/office/officeart/2008/layout/LinedList"/>
    <dgm:cxn modelId="{1B3FF636-2DD4-4A6F-A9BB-61C5287B386E}" type="presParOf" srcId="{97DCF607-FE4F-45B1-B53D-9887038743C1}" destId="{A773840B-2D6E-4DF8-A231-842910A23A4D}" srcOrd="6" destOrd="0" presId="urn:microsoft.com/office/officeart/2008/layout/LinedList"/>
    <dgm:cxn modelId="{8DE4B7C4-E291-4117-BB4D-6D8276A9D254}" type="presParOf" srcId="{97DCF607-FE4F-45B1-B53D-9887038743C1}" destId="{2F0BC05C-49F7-4C62-BB90-45C91D634565}" srcOrd="7" destOrd="0" presId="urn:microsoft.com/office/officeart/2008/layout/LinedList"/>
    <dgm:cxn modelId="{70550EE2-B1F9-4075-B9AF-F1051AC84588}" type="presParOf" srcId="{2F0BC05C-49F7-4C62-BB90-45C91D634565}" destId="{DFA41DA8-6084-4B40-A28B-FD09C11D2BB5}" srcOrd="0" destOrd="0" presId="urn:microsoft.com/office/officeart/2008/layout/LinedList"/>
    <dgm:cxn modelId="{C63DFD16-26E0-4B79-8DDA-E2562B4A1226}" type="presParOf" srcId="{2F0BC05C-49F7-4C62-BB90-45C91D634565}" destId="{C96C1A8F-BD16-452E-8F6A-A26D4D21124E}" srcOrd="1" destOrd="0" presId="urn:microsoft.com/office/officeart/2008/layout/LinedList"/>
    <dgm:cxn modelId="{CC4A3242-83CC-4762-9DD0-FF5014090E51}" type="presParOf" srcId="{2F0BC05C-49F7-4C62-BB90-45C91D634565}" destId="{4C370BDC-F552-4C51-AA43-B2A171A94171}" srcOrd="2" destOrd="0" presId="urn:microsoft.com/office/officeart/2008/layout/LinedList"/>
    <dgm:cxn modelId="{D46B48E6-7078-40E6-B77E-B8D6902260CE}" type="presParOf" srcId="{97DCF607-FE4F-45B1-B53D-9887038743C1}" destId="{E250903E-0085-4F91-8DFF-69529ED7B26F}" srcOrd="8" destOrd="0" presId="urn:microsoft.com/office/officeart/2008/layout/LinedList"/>
    <dgm:cxn modelId="{3B420E9A-828E-45AF-BDD9-255254809059}" type="presParOf" srcId="{97DCF607-FE4F-45B1-B53D-9887038743C1}" destId="{3046D419-2440-46E0-919D-04C75AAE36F3}" srcOrd="9" destOrd="0" presId="urn:microsoft.com/office/officeart/2008/layout/LinedList"/>
    <dgm:cxn modelId="{CE4E2093-3238-4FEA-B3EF-4BD540B464F5}" type="presParOf" srcId="{97DCF607-FE4F-45B1-B53D-9887038743C1}" destId="{FD0D2F39-FA6A-455C-96C8-43F7C3AF6484}" srcOrd="10" destOrd="0" presId="urn:microsoft.com/office/officeart/2008/layout/LinedList"/>
    <dgm:cxn modelId="{6EEB6343-ECDA-4F40-A414-B7004C210009}" type="presParOf" srcId="{FD0D2F39-FA6A-455C-96C8-43F7C3AF6484}" destId="{174F7BF9-280D-4699-AEF3-1D45596E41FE}" srcOrd="0" destOrd="0" presId="urn:microsoft.com/office/officeart/2008/layout/LinedList"/>
    <dgm:cxn modelId="{FB579654-8025-4377-AF6D-ED9BAF12C122}" type="presParOf" srcId="{FD0D2F39-FA6A-455C-96C8-43F7C3AF6484}" destId="{5DEB0206-06E9-4387-B790-241E4CD0539B}" srcOrd="1" destOrd="0" presId="urn:microsoft.com/office/officeart/2008/layout/LinedList"/>
    <dgm:cxn modelId="{2DB9BF0E-728C-4B09-B0A2-CF6AC2685538}" type="presParOf" srcId="{FD0D2F39-FA6A-455C-96C8-43F7C3AF6484}" destId="{299F2704-4BB1-45AF-A453-562FD0C98410}" srcOrd="2" destOrd="0" presId="urn:microsoft.com/office/officeart/2008/layout/LinedList"/>
    <dgm:cxn modelId="{732AD334-C638-4E4B-9D72-6F179EFC85F8}" type="presParOf" srcId="{97DCF607-FE4F-45B1-B53D-9887038743C1}" destId="{8D464D91-D671-425B-8CE4-80C9846D7B98}" srcOrd="11" destOrd="0" presId="urn:microsoft.com/office/officeart/2008/layout/LinedList"/>
    <dgm:cxn modelId="{B903091C-6B24-4B68-B5BF-E0459C2732D1}" type="presParOf" srcId="{97DCF607-FE4F-45B1-B53D-9887038743C1}" destId="{B81EE63C-89EF-4A02-B532-77A56809B96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83E8C-3849-49CF-8A04-FFA219534353}">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65642-74DF-4A7A-8B82-8386BC92903F}">
      <dsp:nvSpPr>
        <dsp:cNvPr id="0" name=""/>
        <dsp:cNvSpPr/>
      </dsp:nvSpPr>
      <dsp:spPr>
        <a:xfrm>
          <a:off x="0" y="0"/>
          <a:ext cx="1011555" cy="211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Scientific research that has a set of foundational values and principles:</a:t>
          </a:r>
        </a:p>
      </dsp:txBody>
      <dsp:txXfrm>
        <a:off x="0" y="0"/>
        <a:ext cx="1011555" cy="2118717"/>
      </dsp:txXfrm>
    </dsp:sp>
    <dsp:sp modelId="{9F57A53A-D00D-4984-871D-627047CE8E6C}">
      <dsp:nvSpPr>
        <dsp:cNvPr id="0" name=""/>
        <dsp:cNvSpPr/>
      </dsp:nvSpPr>
      <dsp:spPr>
        <a:xfrm>
          <a:off x="1088029" y="33104"/>
          <a:ext cx="4002130" cy="66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Openness </a:t>
          </a:r>
        </a:p>
      </dsp:txBody>
      <dsp:txXfrm>
        <a:off x="1088029" y="33104"/>
        <a:ext cx="4002130" cy="662099"/>
      </dsp:txXfrm>
    </dsp:sp>
    <dsp:sp modelId="{3CD134EA-B113-43A8-9557-EA864E986E85}">
      <dsp:nvSpPr>
        <dsp:cNvPr id="0" name=""/>
        <dsp:cNvSpPr/>
      </dsp:nvSpPr>
      <dsp:spPr>
        <a:xfrm>
          <a:off x="1011555" y="695204"/>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93CA-CBB6-4C7F-A64F-43E834F78448}">
      <dsp:nvSpPr>
        <dsp:cNvPr id="0" name=""/>
        <dsp:cNvSpPr/>
      </dsp:nvSpPr>
      <dsp:spPr>
        <a:xfrm>
          <a:off x="1088029" y="728308"/>
          <a:ext cx="4002130" cy="66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Transparency</a:t>
          </a:r>
        </a:p>
      </dsp:txBody>
      <dsp:txXfrm>
        <a:off x="1088029" y="728308"/>
        <a:ext cx="4002130" cy="662099"/>
      </dsp:txXfrm>
    </dsp:sp>
    <dsp:sp modelId="{746D8E20-B368-4E62-A688-D742442770A6}">
      <dsp:nvSpPr>
        <dsp:cNvPr id="0" name=""/>
        <dsp:cNvSpPr/>
      </dsp:nvSpPr>
      <dsp:spPr>
        <a:xfrm>
          <a:off x="1011555" y="1390408"/>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89D0F-5B2F-46B7-82C9-DF732E69931D}">
      <dsp:nvSpPr>
        <dsp:cNvPr id="0" name=""/>
        <dsp:cNvSpPr/>
      </dsp:nvSpPr>
      <dsp:spPr>
        <a:xfrm>
          <a:off x="1088029" y="1423512"/>
          <a:ext cx="4002130" cy="66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Integrity</a:t>
          </a:r>
        </a:p>
      </dsp:txBody>
      <dsp:txXfrm>
        <a:off x="1088029" y="1423512"/>
        <a:ext cx="4002130" cy="662099"/>
      </dsp:txXfrm>
    </dsp:sp>
    <dsp:sp modelId="{8D03DC12-63ED-4A0B-AAB7-DC3C1064E73D}">
      <dsp:nvSpPr>
        <dsp:cNvPr id="0" name=""/>
        <dsp:cNvSpPr/>
      </dsp:nvSpPr>
      <dsp:spPr>
        <a:xfrm>
          <a:off x="1011555" y="2085612"/>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993DEC-F7A7-4F8D-8DEE-DDCFCACDC488}">
      <dsp:nvSpPr>
        <dsp:cNvPr id="0" name=""/>
        <dsp:cNvSpPr/>
      </dsp:nvSpPr>
      <dsp:spPr>
        <a:xfrm>
          <a:off x="0" y="2118717"/>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22FD6-E9B6-46EB-83EA-7DD96AF097F6}">
      <dsp:nvSpPr>
        <dsp:cNvPr id="0" name=""/>
        <dsp:cNvSpPr/>
      </dsp:nvSpPr>
      <dsp:spPr>
        <a:xfrm>
          <a:off x="0" y="2118717"/>
          <a:ext cx="1019651" cy="211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The goals of “Open Science”</a:t>
          </a:r>
        </a:p>
      </dsp:txBody>
      <dsp:txXfrm>
        <a:off x="0" y="2118717"/>
        <a:ext cx="1019651" cy="2118717"/>
      </dsp:txXfrm>
    </dsp:sp>
    <dsp:sp modelId="{1F2D25E3-7416-4094-9E7C-A8B6754BE7A8}">
      <dsp:nvSpPr>
        <dsp:cNvPr id="0" name=""/>
        <dsp:cNvSpPr/>
      </dsp:nvSpPr>
      <dsp:spPr>
        <a:xfrm>
          <a:off x="1096125" y="2143623"/>
          <a:ext cx="4002130" cy="4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Reduce researcher biases</a:t>
          </a:r>
        </a:p>
      </dsp:txBody>
      <dsp:txXfrm>
        <a:off x="1096125" y="2143623"/>
        <a:ext cx="4002130" cy="498126"/>
      </dsp:txXfrm>
    </dsp:sp>
    <dsp:sp modelId="{430DA0F7-D007-47A4-853A-164B71A57EC5}">
      <dsp:nvSpPr>
        <dsp:cNvPr id="0" name=""/>
        <dsp:cNvSpPr/>
      </dsp:nvSpPr>
      <dsp:spPr>
        <a:xfrm>
          <a:off x="1019651" y="2641749"/>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7CC90-8B3A-4507-804E-5A7168889EBF}">
      <dsp:nvSpPr>
        <dsp:cNvPr id="0" name=""/>
        <dsp:cNvSpPr/>
      </dsp:nvSpPr>
      <dsp:spPr>
        <a:xfrm>
          <a:off x="1096125" y="2666655"/>
          <a:ext cx="4002130" cy="4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Increase reliability of research</a:t>
          </a:r>
        </a:p>
      </dsp:txBody>
      <dsp:txXfrm>
        <a:off x="1096125" y="2666655"/>
        <a:ext cx="4002130" cy="498126"/>
      </dsp:txXfrm>
    </dsp:sp>
    <dsp:sp modelId="{E656594E-556C-47CE-878C-46ACAB2B6D8C}">
      <dsp:nvSpPr>
        <dsp:cNvPr id="0" name=""/>
        <dsp:cNvSpPr/>
      </dsp:nvSpPr>
      <dsp:spPr>
        <a:xfrm>
          <a:off x="1019651" y="3164781"/>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C1A8F-BD16-452E-8F6A-A26D4D21124E}">
      <dsp:nvSpPr>
        <dsp:cNvPr id="0" name=""/>
        <dsp:cNvSpPr/>
      </dsp:nvSpPr>
      <dsp:spPr>
        <a:xfrm>
          <a:off x="1096125" y="3189688"/>
          <a:ext cx="4002130" cy="4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Encourage collaboration</a:t>
          </a:r>
        </a:p>
      </dsp:txBody>
      <dsp:txXfrm>
        <a:off x="1096125" y="3189688"/>
        <a:ext cx="4002130" cy="498126"/>
      </dsp:txXfrm>
    </dsp:sp>
    <dsp:sp modelId="{E250903E-0085-4F91-8DFF-69529ED7B26F}">
      <dsp:nvSpPr>
        <dsp:cNvPr id="0" name=""/>
        <dsp:cNvSpPr/>
      </dsp:nvSpPr>
      <dsp:spPr>
        <a:xfrm>
          <a:off x="1019651" y="3687814"/>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B0206-06E9-4387-B790-241E4CD0539B}">
      <dsp:nvSpPr>
        <dsp:cNvPr id="0" name=""/>
        <dsp:cNvSpPr/>
      </dsp:nvSpPr>
      <dsp:spPr>
        <a:xfrm>
          <a:off x="1096125" y="3712720"/>
          <a:ext cx="4002130" cy="49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Set a new standard in science</a:t>
          </a:r>
        </a:p>
      </dsp:txBody>
      <dsp:txXfrm>
        <a:off x="1096125" y="3712720"/>
        <a:ext cx="4002130" cy="498126"/>
      </dsp:txXfrm>
    </dsp:sp>
    <dsp:sp modelId="{8D464D91-D671-425B-8CE4-80C9846D7B98}">
      <dsp:nvSpPr>
        <dsp:cNvPr id="0" name=""/>
        <dsp:cNvSpPr/>
      </dsp:nvSpPr>
      <dsp:spPr>
        <a:xfrm>
          <a:off x="1019651" y="4210846"/>
          <a:ext cx="4078604"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095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Laurinavichyute</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2022 	34%-51% (depending on strictness of criterion)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 &amp; Li 2015		33% (without assistance from original authors)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43% (including those with assistance from original authors)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Hardwicke et al., 2018	11% (without assistance from original authors)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22% (including those with assistance from original authors)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683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a8c77874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a8c77874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a8c77874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a8c77874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BITSS: Berkeley Initiative for Transparency in the Social Sciences</a:t>
            </a:r>
            <a:endParaRPr/>
          </a:p>
          <a:p>
            <a:pPr marL="0" lvl="0" indent="0" algn="l" rtl="0">
              <a:spcBef>
                <a:spcPts val="0"/>
              </a:spcBef>
              <a:spcAft>
                <a:spcPts val="0"/>
              </a:spcAft>
              <a:buNone/>
            </a:pPr>
            <a:r>
              <a:rPr lang="en"/>
              <a:t>Studenent Initiative for Open Science</a:t>
            </a:r>
            <a:endParaRPr/>
          </a:p>
          <a:p>
            <a:pPr marL="0" lvl="0" indent="0" algn="l" rtl="0">
              <a:spcBef>
                <a:spcPts val="0"/>
              </a:spcBef>
              <a:spcAft>
                <a:spcPts val="0"/>
              </a:spcAft>
              <a:buNone/>
            </a:pPr>
            <a:r>
              <a:rPr lang="en"/>
              <a:t>Psych Accelerator</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6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dirty="0">
                <a:solidFill>
                  <a:srgbClr val="2F3A44"/>
                </a:solidFill>
                <a:effectLst/>
                <a:latin typeface="Titillium Web" panose="00000500000000000000" pitchFamily="2" charset="0"/>
              </a:rPr>
              <a:t>Sufficiency</a:t>
            </a:r>
          </a:p>
          <a:p>
            <a:pPr lvl="1" algn="l"/>
            <a:r>
              <a:rPr lang="en-US" b="0" i="0" dirty="0">
                <a:solidFill>
                  <a:srgbClr val="2F3A44"/>
                </a:solidFill>
                <a:effectLst/>
                <a:latin typeface="Titillium Web" panose="00000500000000000000" pitchFamily="2" charset="0"/>
              </a:rPr>
              <a:t>The documentation for a project should contain all the data, scripts, and supplementary information necessary to enable any user (with access to and basic proficiency in the software used) to reproduce all the results presented in the report without undue difficulty.</a:t>
            </a:r>
          </a:p>
          <a:p>
            <a:pPr lvl="1" algn="l"/>
            <a:r>
              <a:rPr lang="en-US" b="0" i="0" dirty="0">
                <a:solidFill>
                  <a:srgbClr val="2F3A44"/>
                </a:solidFill>
                <a:effectLst/>
                <a:latin typeface="Titillium Web" panose="00000500000000000000" pitchFamily="2" charset="0"/>
              </a:rPr>
              <a:t>The user should not have to seek assistance from the person who conducted the study.</a:t>
            </a:r>
          </a:p>
          <a:p>
            <a:pPr lvl="0" algn="l"/>
            <a:r>
              <a:rPr lang="en-US" b="0" i="0" dirty="0">
                <a:solidFill>
                  <a:srgbClr val="2F3A44"/>
                </a:solidFill>
                <a:effectLst/>
                <a:latin typeface="Titillium Web" panose="00000500000000000000" pitchFamily="2" charset="0"/>
              </a:rPr>
              <a:t>Portability</a:t>
            </a:r>
          </a:p>
          <a:p>
            <a:pPr lvl="1" algn="l"/>
            <a:r>
              <a:rPr lang="en-US" b="0" i="0" dirty="0">
                <a:solidFill>
                  <a:srgbClr val="2F3A44"/>
                </a:solidFill>
                <a:effectLst/>
                <a:latin typeface="Titillium Web" panose="00000500000000000000" pitchFamily="2" charset="0"/>
              </a:rPr>
              <a:t>Provided the necessary software is installed, any user should be able to copy the </a:t>
            </a:r>
            <a:r>
              <a:rPr lang="en-US" b="1" i="0" dirty="0">
                <a:solidFill>
                  <a:srgbClr val="2F3A44"/>
                </a:solidFill>
                <a:effectLst/>
                <a:latin typeface="Titillium Web" panose="00000500000000000000" pitchFamily="2" charset="0"/>
              </a:rPr>
              <a:t>Project/</a:t>
            </a:r>
            <a:r>
              <a:rPr lang="en-US" b="0" i="0" dirty="0">
                <a:solidFill>
                  <a:srgbClr val="2F3A44"/>
                </a:solidFill>
                <a:effectLst/>
                <a:latin typeface="Titillium Web" panose="00000500000000000000" pitchFamily="2" charset="0"/>
              </a:rPr>
              <a:t> folder, with the hierarchy of subfolders and files it contains intact, onto their own computer or workspace, and then run the scripts that reproduce the project locally.</a:t>
            </a:r>
          </a:p>
          <a:p>
            <a:pPr lvl="0" algn="l"/>
            <a:r>
              <a:rPr lang="en-US" b="0" i="0" dirty="0">
                <a:solidFill>
                  <a:srgbClr val="2F3A44"/>
                </a:solidFill>
                <a:effectLst/>
                <a:latin typeface="Titillium Web" panose="00000500000000000000" pitchFamily="2" charset="0"/>
              </a:rPr>
              <a:t>Easy reproduction</a:t>
            </a:r>
          </a:p>
          <a:p>
            <a:pPr lvl="1" algn="l"/>
            <a:r>
              <a:rPr lang="en-US" b="0" i="0" dirty="0">
                <a:solidFill>
                  <a:srgbClr val="2F3A44"/>
                </a:solidFill>
                <a:effectLst/>
                <a:latin typeface="Titillium Web" panose="00000500000000000000" pitchFamily="2" charset="0"/>
              </a:rPr>
              <a:t>The one click that runs the Master Script (R) or opens the JASP file is then (almost) all the user needs to do to reproduce the project.</a:t>
            </a:r>
          </a:p>
          <a:p>
            <a:endParaRPr lang="en-US" dirty="0"/>
          </a:p>
        </p:txBody>
      </p:sp>
    </p:spTree>
    <p:extLst>
      <p:ext uri="{BB962C8B-B14F-4D97-AF65-F5344CB8AC3E}">
        <p14:creationId xmlns:p14="http://schemas.microsoft.com/office/powerpoint/2010/main" val="59335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F3A44"/>
                </a:solidFill>
                <a:effectLst/>
                <a:latin typeface="Titillium Web" panose="00000500000000000000" pitchFamily="2" charset="0"/>
              </a:rPr>
              <a:t>The TIER Protocol specifies the contents and organization of reproduction documentation for a project involving computations with statistical data.</a:t>
            </a:r>
          </a:p>
          <a:p>
            <a:r>
              <a:rPr lang="en-US" b="0" i="0" dirty="0">
                <a:solidFill>
                  <a:srgbClr val="2F3A44"/>
                </a:solidFill>
                <a:effectLst/>
                <a:latin typeface="Titillium Web" panose="00000500000000000000" pitchFamily="2" charset="0"/>
              </a:rPr>
              <a:t>Documentation that meets the specifications of the TIER Protocol contains all the data, scripts, and supporting information necessary to enable you, your instructor, or an interested third party to reproduce all the computations necessary to generate the results you present in the report you write about your project.</a:t>
            </a:r>
            <a:endParaRPr lang="en-US" dirty="0"/>
          </a:p>
        </p:txBody>
      </p:sp>
    </p:spTree>
    <p:extLst>
      <p:ext uri="{BB962C8B-B14F-4D97-AF65-F5344CB8AC3E}">
        <p14:creationId xmlns:p14="http://schemas.microsoft.com/office/powerpoint/2010/main" val="10942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box at the right shows a sample </a:t>
            </a:r>
            <a:r>
              <a:rPr lang="en-US"/>
              <a:t>data dictionary.</a:t>
            </a:r>
            <a:endParaRPr lang="en-US" dirty="0"/>
          </a:p>
        </p:txBody>
      </p:sp>
    </p:spTree>
    <p:extLst>
      <p:ext uri="{BB962C8B-B14F-4D97-AF65-F5344CB8AC3E}">
        <p14:creationId xmlns:p14="http://schemas.microsoft.com/office/powerpoint/2010/main" val="100016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0124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57397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674433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914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800743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3860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690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78245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30558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2134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8A87A34-81AB-432B-8DAE-1953F412C126}" type="datetimeFigureOut">
              <a:rPr lang="en-US" smtClean="0"/>
              <a:t>11/14/2022</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13658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43496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48A87A34-81AB-432B-8DAE-1953F412C126}" type="datetimeFigureOut">
              <a:rPr lang="en-US" smtClean="0"/>
              <a:pPr/>
              <a:t>11/14/2022</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9134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rojecttier.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Making Your Research Reproducible</a:t>
            </a:r>
            <a:endParaRPr dirty="0"/>
          </a:p>
        </p:txBody>
      </p:sp>
      <p:sp>
        <p:nvSpPr>
          <p:cNvPr id="60" name="Google Shape;60;p13"/>
          <p:cNvSpPr txBox="1">
            <a:spLocks noGrp="1"/>
          </p:cNvSpPr>
          <p:nvPr>
            <p:ph type="subTitle" idx="1"/>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C193-5267-CD56-A251-0593CC3D166A}"/>
              </a:ext>
            </a:extLst>
          </p:cNvPr>
          <p:cNvSpPr>
            <a:spLocks noGrp="1"/>
          </p:cNvSpPr>
          <p:nvPr>
            <p:ph type="title"/>
          </p:nvPr>
        </p:nvSpPr>
        <p:spPr/>
        <p:txBody>
          <a:bodyPr>
            <a:normAutofit fontScale="90000"/>
          </a:bodyPr>
          <a:lstStyle/>
          <a:p>
            <a:r>
              <a:rPr lang="en-US" dirty="0"/>
              <a:t>Organizing Your Files for Reproducibility (R)</a:t>
            </a:r>
          </a:p>
        </p:txBody>
      </p:sp>
      <p:pic>
        <p:nvPicPr>
          <p:cNvPr id="5" name="Picture 4" descr="Folder with four subfolders. The top folder is called ProjectName and has a ReadMe.pdf file. The four subfolders are Original Data, Analysis Data, Scripts, and Outputs.">
            <a:extLst>
              <a:ext uri="{FF2B5EF4-FFF2-40B4-BE49-F238E27FC236}">
                <a16:creationId xmlns:a16="http://schemas.microsoft.com/office/drawing/2014/main" id="{FE5E5FCB-0D00-B824-C005-173791148301}"/>
              </a:ext>
            </a:extLst>
          </p:cNvPr>
          <p:cNvPicPr>
            <a:picLocks noChangeAspect="1"/>
          </p:cNvPicPr>
          <p:nvPr/>
        </p:nvPicPr>
        <p:blipFill>
          <a:blip r:embed="rId2"/>
          <a:stretch>
            <a:fillRect/>
          </a:stretch>
        </p:blipFill>
        <p:spPr>
          <a:xfrm>
            <a:off x="1911323" y="1166248"/>
            <a:ext cx="5321353" cy="3492384"/>
          </a:xfrm>
          <a:prstGeom prst="rect">
            <a:avLst/>
          </a:prstGeom>
        </p:spPr>
      </p:pic>
    </p:spTree>
    <p:extLst>
      <p:ext uri="{BB962C8B-B14F-4D97-AF65-F5344CB8AC3E}">
        <p14:creationId xmlns:p14="http://schemas.microsoft.com/office/powerpoint/2010/main" val="177835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C193-5267-CD56-A251-0593CC3D166A}"/>
              </a:ext>
            </a:extLst>
          </p:cNvPr>
          <p:cNvSpPr>
            <a:spLocks noGrp="1"/>
          </p:cNvSpPr>
          <p:nvPr>
            <p:ph type="title"/>
          </p:nvPr>
        </p:nvSpPr>
        <p:spPr>
          <a:xfrm>
            <a:off x="170186" y="315150"/>
            <a:ext cx="8520600" cy="626100"/>
          </a:xfrm>
        </p:spPr>
        <p:txBody>
          <a:bodyPr>
            <a:normAutofit fontScale="90000"/>
          </a:bodyPr>
          <a:lstStyle/>
          <a:p>
            <a:r>
              <a:rPr lang="en-US" dirty="0"/>
              <a:t>Documenting Your Data</a:t>
            </a:r>
          </a:p>
        </p:txBody>
      </p:sp>
      <p:sp>
        <p:nvSpPr>
          <p:cNvPr id="4" name="TextBox 3">
            <a:extLst>
              <a:ext uri="{FF2B5EF4-FFF2-40B4-BE49-F238E27FC236}">
                <a16:creationId xmlns:a16="http://schemas.microsoft.com/office/drawing/2014/main" id="{26C50932-15BF-30A5-B0E7-282C124531E4}"/>
              </a:ext>
            </a:extLst>
          </p:cNvPr>
          <p:cNvSpPr txBox="1"/>
          <p:nvPr/>
        </p:nvSpPr>
        <p:spPr>
          <a:xfrm>
            <a:off x="311700" y="1506682"/>
            <a:ext cx="8166378" cy="3139321"/>
          </a:xfrm>
          <a:prstGeom prst="rect">
            <a:avLst/>
          </a:prstGeom>
          <a:noFill/>
        </p:spPr>
        <p:txBody>
          <a:bodyPr wrap="square" rtlCol="0">
            <a:spAutoFit/>
          </a:bodyPr>
          <a:lstStyle/>
          <a:p>
            <a:r>
              <a:rPr lang="en-US" dirty="0"/>
              <a:t>A data dictionary explains how to make sense of your data files.</a:t>
            </a:r>
          </a:p>
          <a:p>
            <a:endParaRPr lang="en-US" dirty="0"/>
          </a:p>
          <a:p>
            <a:r>
              <a:rPr lang="en-US" dirty="0"/>
              <a:t>It should include: </a:t>
            </a:r>
          </a:p>
          <a:p>
            <a:pPr marL="457200" lvl="0" indent="-228600">
              <a:buFont typeface="Arial" panose="020B0604020202020204" pitchFamily="34" charset="0"/>
              <a:buChar char="•"/>
            </a:pPr>
            <a:r>
              <a:rPr lang="en-US" dirty="0"/>
              <a:t>The source from which you obtained the data. </a:t>
            </a:r>
            <a:endParaRPr lang="en-US" sz="2000" dirty="0"/>
          </a:p>
          <a:p>
            <a:pPr marL="457200" lvl="0" indent="-228600">
              <a:buFont typeface="Arial" panose="020B0604020202020204" pitchFamily="34" charset="0"/>
              <a:buChar char="•"/>
            </a:pPr>
            <a:r>
              <a:rPr lang="en-US" dirty="0"/>
              <a:t>The date on which you downloaded the original data file.</a:t>
            </a:r>
            <a:endParaRPr lang="en-US" sz="2000" dirty="0"/>
          </a:p>
          <a:p>
            <a:pPr marL="457200" lvl="0" indent="-228600">
              <a:buFont typeface="Arial" panose="020B0604020202020204" pitchFamily="34" charset="0"/>
              <a:buChar char="•"/>
            </a:pPr>
            <a:r>
              <a:rPr lang="en-US" dirty="0"/>
              <a:t>A brief (1-2 sentence) summary of the research that produced the data.</a:t>
            </a:r>
            <a:endParaRPr lang="en-US" sz="2000" dirty="0"/>
          </a:p>
          <a:p>
            <a:pPr marL="457200" lvl="0" indent="-228600">
              <a:buFont typeface="Arial" panose="020B0604020202020204" pitchFamily="34" charset="0"/>
              <a:buChar char="•"/>
            </a:pPr>
            <a:r>
              <a:rPr lang="en-US" dirty="0"/>
              <a:t>The following information for each variable:</a:t>
            </a:r>
            <a:endParaRPr lang="en-US" sz="2000" dirty="0"/>
          </a:p>
          <a:p>
            <a:pPr marL="742950" lvl="1" indent="-285750">
              <a:buFont typeface="Arial" panose="020B0604020202020204" pitchFamily="34" charset="0"/>
              <a:buChar char="•"/>
            </a:pPr>
            <a:r>
              <a:rPr lang="en-US" dirty="0"/>
              <a:t>name</a:t>
            </a:r>
            <a:endParaRPr lang="en-US" sz="2000" dirty="0"/>
          </a:p>
          <a:p>
            <a:pPr marL="742950" lvl="1" indent="-285750">
              <a:buFont typeface="Arial" panose="020B0604020202020204" pitchFamily="34" charset="0"/>
              <a:buChar char="•"/>
            </a:pPr>
            <a:r>
              <a:rPr lang="en-US" dirty="0"/>
              <a:t>definition/description, including units and level of measurement</a:t>
            </a:r>
            <a:endParaRPr lang="en-US" sz="2000" dirty="0"/>
          </a:p>
          <a:p>
            <a:pPr marL="742950" lvl="1" indent="-285750">
              <a:buFont typeface="Arial" panose="020B0604020202020204" pitchFamily="34" charset="0"/>
              <a:buChar char="•"/>
            </a:pPr>
            <a:r>
              <a:rPr lang="en-US" dirty="0"/>
              <a:t>an explanation of the coding scheme, if it is not obvious. </a:t>
            </a:r>
            <a:endParaRPr lang="en-US" sz="2000" dirty="0"/>
          </a:p>
          <a:p>
            <a:r>
              <a:rPr lang="en-US" dirty="0"/>
              <a:t> </a:t>
            </a:r>
          </a:p>
        </p:txBody>
      </p:sp>
    </p:spTree>
    <p:extLst>
      <p:ext uri="{BB962C8B-B14F-4D97-AF65-F5344CB8AC3E}">
        <p14:creationId xmlns:p14="http://schemas.microsoft.com/office/powerpoint/2010/main" val="35638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F818-E620-345A-1835-51A1031E4DE5}"/>
              </a:ext>
            </a:extLst>
          </p:cNvPr>
          <p:cNvSpPr>
            <a:spLocks noGrp="1"/>
          </p:cNvSpPr>
          <p:nvPr>
            <p:ph type="title"/>
          </p:nvPr>
        </p:nvSpPr>
        <p:spPr/>
        <p:txBody>
          <a:bodyPr>
            <a:normAutofit fontScale="90000"/>
          </a:bodyPr>
          <a:lstStyle/>
          <a:p>
            <a:r>
              <a:rPr lang="en-US" dirty="0"/>
              <a:t>Example Data Dictionary</a:t>
            </a:r>
          </a:p>
        </p:txBody>
      </p:sp>
      <p:sp>
        <p:nvSpPr>
          <p:cNvPr id="3" name="Text Placeholder 2">
            <a:extLst>
              <a:ext uri="{FF2B5EF4-FFF2-40B4-BE49-F238E27FC236}">
                <a16:creationId xmlns:a16="http://schemas.microsoft.com/office/drawing/2014/main" id="{DC8E78AE-50C5-A499-6232-822150162BE9}"/>
              </a:ext>
            </a:extLst>
          </p:cNvPr>
          <p:cNvSpPr>
            <a:spLocks noGrp="1"/>
          </p:cNvSpPr>
          <p:nvPr>
            <p:ph type="body" idx="1"/>
          </p:nvPr>
        </p:nvSpPr>
        <p:spPr>
          <a:xfrm>
            <a:off x="193813" y="1305930"/>
            <a:ext cx="8870674" cy="3416400"/>
          </a:xfrm>
        </p:spPr>
        <p:txBody>
          <a:bodyPr>
            <a:normAutofit/>
          </a:bodyPr>
          <a:lstStyle/>
          <a:p>
            <a:pPr marL="0" lvl="0" indent="0" defTabSz="457200">
              <a:lnSpc>
                <a:spcPct val="100000"/>
              </a:lnSpc>
              <a:buClrTx/>
              <a:buSzTx/>
              <a:buNone/>
            </a:pPr>
            <a:r>
              <a:rPr lang="en-US" sz="1100" dirty="0">
                <a:solidFill>
                  <a:srgbClr val="000000"/>
                </a:solidFill>
              </a:rPr>
              <a:t>The folder </a:t>
            </a:r>
            <a:r>
              <a:rPr lang="en-US" sz="1100" dirty="0" err="1">
                <a:solidFill>
                  <a:srgbClr val="000000"/>
                </a:solidFill>
              </a:rPr>
              <a:t>OriginalDataFiles</a:t>
            </a:r>
            <a:r>
              <a:rPr lang="en-US" sz="1100" dirty="0">
                <a:solidFill>
                  <a:srgbClr val="000000"/>
                </a:solidFill>
              </a:rPr>
              <a:t> contains raw data from a study of sustained attention. Participants viewed a series of stimulus probes that flashed onscreen, one every 1.5 seconds. Some probes were defined as signals ad others as non-signals. The participants’ task was to press a response key when a signal occurred (go trials) and to withhold the key press on trials when a non-signal appeared (no-go trials). </a:t>
            </a:r>
          </a:p>
          <a:p>
            <a:pPr marL="0" lvl="0" indent="0" defTabSz="457200">
              <a:lnSpc>
                <a:spcPct val="100000"/>
              </a:lnSpc>
              <a:buClrTx/>
              <a:buSzTx/>
              <a:buNone/>
            </a:pPr>
            <a:r>
              <a:rPr lang="en-US" sz="1100" dirty="0">
                <a:solidFill>
                  <a:srgbClr val="000000"/>
                </a:solidFill>
              </a:rPr>
              <a:t> </a:t>
            </a:r>
          </a:p>
          <a:p>
            <a:pPr marL="0" lvl="0" indent="0" defTabSz="457200">
              <a:lnSpc>
                <a:spcPct val="100000"/>
              </a:lnSpc>
              <a:buClrTx/>
              <a:buSzTx/>
              <a:buNone/>
            </a:pPr>
            <a:r>
              <a:rPr lang="en-US" sz="1100" dirty="0">
                <a:solidFill>
                  <a:srgbClr val="000000"/>
                </a:solidFill>
              </a:rPr>
              <a:t>Data were collected in the authors’ laboratories in Fall 2019.</a:t>
            </a:r>
          </a:p>
          <a:p>
            <a:pPr marL="0" lvl="0" indent="0" defTabSz="457200">
              <a:lnSpc>
                <a:spcPct val="100000"/>
              </a:lnSpc>
              <a:buClrTx/>
              <a:buSzTx/>
              <a:buNone/>
            </a:pPr>
            <a:r>
              <a:rPr lang="en-US" sz="1100" dirty="0">
                <a:solidFill>
                  <a:srgbClr val="000000"/>
                </a:solidFill>
              </a:rPr>
              <a:t> </a:t>
            </a:r>
          </a:p>
          <a:p>
            <a:pPr marL="0" lvl="0" indent="0" defTabSz="457200">
              <a:lnSpc>
                <a:spcPct val="100000"/>
              </a:lnSpc>
              <a:buClrTx/>
              <a:buSzTx/>
              <a:buNone/>
            </a:pPr>
            <a:r>
              <a:rPr lang="en-US" sz="1100" dirty="0">
                <a:solidFill>
                  <a:srgbClr val="000000"/>
                </a:solidFill>
              </a:rPr>
              <a:t>Variables are:</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ID: </a:t>
            </a:r>
            <a:r>
              <a:rPr lang="en-US" sz="1100" dirty="0">
                <a:solidFill>
                  <a:srgbClr val="000000"/>
                </a:solidFill>
              </a:rPr>
              <a:t>the participant’s id code (nominal)</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Block: </a:t>
            </a:r>
            <a:r>
              <a:rPr lang="en-US" sz="1100" dirty="0">
                <a:solidFill>
                  <a:srgbClr val="000000"/>
                </a:solidFill>
              </a:rPr>
              <a:t>Each participant performed the task for 20 minutes, uninterrupted. That was divided into 5 blocks of 4 minutes each. (nominal)</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Trial: </a:t>
            </a:r>
            <a:r>
              <a:rPr lang="en-US" sz="1100" dirty="0">
                <a:solidFill>
                  <a:srgbClr val="000000"/>
                </a:solidFill>
              </a:rPr>
              <a:t>Trial number, ordered sequentially. (nominal)</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Signal: </a:t>
            </a:r>
            <a:r>
              <a:rPr lang="en-US" sz="1100" dirty="0">
                <a:solidFill>
                  <a:srgbClr val="000000"/>
                </a:solidFill>
              </a:rPr>
              <a:t>indicates whether the stimulus each trial was a signal event, requiring a response, or a noise event, requiring no response (nominal). Coding:</a:t>
            </a:r>
          </a:p>
          <a:p>
            <a:pPr marL="628650" lvl="1" indent="-171450" defTabSz="457200">
              <a:lnSpc>
                <a:spcPct val="100000"/>
              </a:lnSpc>
              <a:buClrTx/>
              <a:buSzTx/>
              <a:buFont typeface="Arial" panose="020B0604020202020204" pitchFamily="34" charset="0"/>
              <a:buChar char="•"/>
            </a:pPr>
            <a:r>
              <a:rPr lang="en-US" sz="1100" dirty="0">
                <a:solidFill>
                  <a:srgbClr val="000000"/>
                </a:solidFill>
              </a:rPr>
              <a:t>“</a:t>
            </a:r>
            <a:r>
              <a:rPr lang="en-US" sz="1100" dirty="0" err="1">
                <a:solidFill>
                  <a:srgbClr val="000000"/>
                </a:solidFill>
              </a:rPr>
              <a:t>NoGo</a:t>
            </a:r>
            <a:r>
              <a:rPr lang="en-US" sz="1100" dirty="0">
                <a:solidFill>
                  <a:srgbClr val="000000"/>
                </a:solidFill>
              </a:rPr>
              <a:t>” = noise event</a:t>
            </a:r>
          </a:p>
          <a:p>
            <a:pPr marL="628650" lvl="1" indent="-171450" defTabSz="457200">
              <a:lnSpc>
                <a:spcPct val="100000"/>
              </a:lnSpc>
              <a:buClrTx/>
              <a:buSzTx/>
              <a:buFont typeface="Arial" panose="020B0604020202020204" pitchFamily="34" charset="0"/>
              <a:buChar char="•"/>
            </a:pPr>
            <a:r>
              <a:rPr lang="en-US" sz="1100" dirty="0">
                <a:solidFill>
                  <a:srgbClr val="000000"/>
                </a:solidFill>
              </a:rPr>
              <a:t>“Go” = signal event.</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Response: </a:t>
            </a:r>
            <a:r>
              <a:rPr lang="en-US" sz="1100" dirty="0">
                <a:solidFill>
                  <a:srgbClr val="000000"/>
                </a:solidFill>
              </a:rPr>
              <a:t>Indicates whether the participant responded or not (nominal)</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ACC: </a:t>
            </a:r>
            <a:r>
              <a:rPr lang="en-US" sz="1100" dirty="0">
                <a:solidFill>
                  <a:srgbClr val="000000"/>
                </a:solidFill>
              </a:rPr>
              <a:t>accuracy, indicates whether the participant’s behavior each trial (respond or withhold response) was appropriate to the stimulus (nominal). Coding:</a:t>
            </a:r>
          </a:p>
          <a:p>
            <a:pPr marL="0" lvl="0" indent="0" defTabSz="457200">
              <a:lnSpc>
                <a:spcPct val="100000"/>
              </a:lnSpc>
              <a:buClrTx/>
              <a:buSzTx/>
              <a:buNone/>
            </a:pPr>
            <a:r>
              <a:rPr lang="en-US" sz="1100" dirty="0">
                <a:solidFill>
                  <a:srgbClr val="000000"/>
                </a:solidFill>
              </a:rPr>
              <a:t>	“0” = not appropriate (mismatch between stimulus and response)</a:t>
            </a:r>
          </a:p>
          <a:p>
            <a:pPr marL="0" lvl="0" indent="0" defTabSz="457200">
              <a:lnSpc>
                <a:spcPct val="100000"/>
              </a:lnSpc>
              <a:buClrTx/>
              <a:buSzTx/>
              <a:buNone/>
            </a:pPr>
            <a:r>
              <a:rPr lang="en-US" sz="1100" dirty="0">
                <a:solidFill>
                  <a:srgbClr val="000000"/>
                </a:solidFill>
              </a:rPr>
              <a:t>	“1” = appropriate (match between stimulus and response)</a:t>
            </a:r>
          </a:p>
          <a:p>
            <a:pPr marL="171450" lvl="0" indent="-171450" defTabSz="457200">
              <a:lnSpc>
                <a:spcPct val="100000"/>
              </a:lnSpc>
              <a:buClrTx/>
              <a:buSzTx/>
              <a:buFont typeface="Arial" panose="020B0604020202020204" pitchFamily="34" charset="0"/>
              <a:buChar char="•"/>
            </a:pPr>
            <a:r>
              <a:rPr lang="en-US" sz="1100" b="1" dirty="0">
                <a:solidFill>
                  <a:srgbClr val="000000"/>
                </a:solidFill>
              </a:rPr>
              <a:t>RT: </a:t>
            </a:r>
            <a:r>
              <a:rPr lang="en-US" sz="1100" dirty="0">
                <a:solidFill>
                  <a:srgbClr val="000000"/>
                </a:solidFill>
              </a:rPr>
              <a:t>Response times, in seconds. A value of -1 indicates that the participant withheld a response that trial. (ratio)</a:t>
            </a:r>
          </a:p>
        </p:txBody>
      </p:sp>
    </p:spTree>
    <p:extLst>
      <p:ext uri="{BB962C8B-B14F-4D97-AF65-F5344CB8AC3E}">
        <p14:creationId xmlns:p14="http://schemas.microsoft.com/office/powerpoint/2010/main" val="225150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04CF5-A298-213E-5992-D03AADE24916}"/>
              </a:ext>
            </a:extLst>
          </p:cNvPr>
          <p:cNvSpPr>
            <a:spLocks noGrp="1"/>
          </p:cNvSpPr>
          <p:nvPr>
            <p:ph type="title" idx="4294967295"/>
          </p:nvPr>
        </p:nvSpPr>
        <p:spPr>
          <a:xfrm>
            <a:off x="822960" y="-1088068"/>
            <a:ext cx="7543800" cy="1088068"/>
          </a:xfrm>
        </p:spPr>
        <p:txBody>
          <a:bodyPr vert="horz" lIns="91440" tIns="45720" rIns="91440" bIns="45720" rtlCol="0" anchor="b">
            <a:normAutofit/>
          </a:bodyPr>
          <a:lstStyle/>
          <a:p>
            <a:r>
              <a:rPr lang="en-US" dirty="0"/>
              <a:t>Reproducibility with Available Data</a:t>
            </a:r>
          </a:p>
        </p:txBody>
      </p:sp>
      <p:graphicFrame>
        <p:nvGraphicFramePr>
          <p:cNvPr id="4" name="Table 4">
            <a:extLst>
              <a:ext uri="{FF2B5EF4-FFF2-40B4-BE49-F238E27FC236}">
                <a16:creationId xmlns:a16="http://schemas.microsoft.com/office/drawing/2014/main" id="{872E1621-A16C-2D9A-36ED-DBB7D6DBE07B}"/>
              </a:ext>
            </a:extLst>
          </p:cNvPr>
          <p:cNvGraphicFramePr>
            <a:graphicFrameLocks noGrp="1"/>
          </p:cNvGraphicFramePr>
          <p:nvPr>
            <p:ph idx="4294967295"/>
            <p:extLst>
              <p:ext uri="{D42A27DB-BD31-4B8C-83A1-F6EECF244321}">
                <p14:modId xmlns:p14="http://schemas.microsoft.com/office/powerpoint/2010/main" val="2494921359"/>
              </p:ext>
            </p:extLst>
          </p:nvPr>
        </p:nvGraphicFramePr>
        <p:xfrm>
          <a:off x="345233" y="236704"/>
          <a:ext cx="8497977" cy="4297976"/>
        </p:xfrm>
        <a:graphic>
          <a:graphicData uri="http://schemas.openxmlformats.org/drawingml/2006/table">
            <a:tbl>
              <a:tblPr firstRow="1" bandRow="1">
                <a:tableStyleId>{9D7B26C5-4107-4FEC-AEDC-1716B250A1EF}</a:tableStyleId>
              </a:tblPr>
              <a:tblGrid>
                <a:gridCol w="2447743">
                  <a:extLst>
                    <a:ext uri="{9D8B030D-6E8A-4147-A177-3AD203B41FA5}">
                      <a16:colId xmlns:a16="http://schemas.microsoft.com/office/drawing/2014/main" val="3673740347"/>
                    </a:ext>
                  </a:extLst>
                </a:gridCol>
                <a:gridCol w="4471509">
                  <a:extLst>
                    <a:ext uri="{9D8B030D-6E8A-4147-A177-3AD203B41FA5}">
                      <a16:colId xmlns:a16="http://schemas.microsoft.com/office/drawing/2014/main" val="1884407524"/>
                    </a:ext>
                  </a:extLst>
                </a:gridCol>
                <a:gridCol w="1578725">
                  <a:extLst>
                    <a:ext uri="{9D8B030D-6E8A-4147-A177-3AD203B41FA5}">
                      <a16:colId xmlns:a16="http://schemas.microsoft.com/office/drawing/2014/main" val="3585586741"/>
                    </a:ext>
                  </a:extLst>
                </a:gridCol>
              </a:tblGrid>
              <a:tr h="1201976">
                <a:tc>
                  <a:txBody>
                    <a:bodyPr/>
                    <a:lstStyle/>
                    <a:p>
                      <a:pPr algn="ctr"/>
                      <a:r>
                        <a:rPr lang="en-US" sz="2000" dirty="0"/>
                        <a:t>Authors</a:t>
                      </a:r>
                    </a:p>
                  </a:txBody>
                  <a:tcPr anchor="ctr"/>
                </a:tc>
                <a:tc>
                  <a:txBody>
                    <a:bodyPr/>
                    <a:lstStyle/>
                    <a:p>
                      <a:pPr algn="ctr"/>
                      <a:r>
                        <a:rPr lang="en-US" sz="2000" dirty="0"/>
                        <a:t>Attempt to Reproduce Findings</a:t>
                      </a:r>
                    </a:p>
                  </a:txBody>
                  <a:tcPr anchor="ctr"/>
                </a:tc>
                <a:tc>
                  <a:txBody>
                    <a:bodyPr/>
                    <a:lstStyle/>
                    <a:p>
                      <a:pPr algn="ctr"/>
                      <a:r>
                        <a:rPr lang="en-US" sz="2000" dirty="0"/>
                        <a:t>% of Reproduced Findings</a:t>
                      </a:r>
                    </a:p>
                  </a:txBody>
                  <a:tcPr anchor="ctr"/>
                </a:tc>
                <a:extLst>
                  <a:ext uri="{0D108BD9-81ED-4DB2-BD59-A6C34878D82A}">
                    <a16:rowId xmlns:a16="http://schemas.microsoft.com/office/drawing/2014/main" val="2349150865"/>
                  </a:ext>
                </a:extLst>
              </a:tr>
              <a:tr h="473506">
                <a:tc>
                  <a:txBody>
                    <a:bodyPr/>
                    <a:lstStyle/>
                    <a:p>
                      <a:r>
                        <a:rPr lang="en-US" sz="2000" dirty="0" err="1"/>
                        <a:t>Naudet</a:t>
                      </a:r>
                      <a:r>
                        <a:rPr lang="en-US" sz="2000" dirty="0"/>
                        <a:t> et al., 2018</a:t>
                      </a:r>
                    </a:p>
                  </a:txBody>
                  <a:tcPr/>
                </a:tc>
                <a:tc>
                  <a:txBody>
                    <a:bodyPr/>
                    <a:lstStyle/>
                    <a:p>
                      <a:r>
                        <a:rPr lang="en-US" sz="2000" dirty="0"/>
                        <a:t>RCTs in leading biomedical journals</a:t>
                      </a:r>
                    </a:p>
                  </a:txBody>
                  <a:tcPr/>
                </a:tc>
                <a:tc>
                  <a:txBody>
                    <a:bodyPr/>
                    <a:lstStyle/>
                    <a:p>
                      <a:pPr algn="ctr"/>
                      <a:r>
                        <a:rPr lang="en-US" sz="2000" dirty="0"/>
                        <a:t>82</a:t>
                      </a:r>
                    </a:p>
                  </a:txBody>
                  <a:tcPr anchor="ctr"/>
                </a:tc>
                <a:extLst>
                  <a:ext uri="{0D108BD9-81ED-4DB2-BD59-A6C34878D82A}">
                    <a16:rowId xmlns:a16="http://schemas.microsoft.com/office/drawing/2014/main" val="662921603"/>
                  </a:ext>
                </a:extLst>
              </a:tr>
              <a:tr h="473506">
                <a:tc>
                  <a:txBody>
                    <a:bodyPr/>
                    <a:lstStyle/>
                    <a:p>
                      <a:r>
                        <a:rPr lang="en-US" sz="2000" dirty="0" err="1"/>
                        <a:t>Artner</a:t>
                      </a:r>
                      <a:r>
                        <a:rPr lang="en-US" sz="2000" dirty="0"/>
                        <a:t> et al., 2020</a:t>
                      </a:r>
                    </a:p>
                  </a:txBody>
                  <a:tcPr/>
                </a:tc>
                <a:tc>
                  <a:txBody>
                    <a:bodyPr/>
                    <a:lstStyle/>
                    <a:p>
                      <a:r>
                        <a:rPr lang="en-US" sz="2000" dirty="0"/>
                        <a:t>Psychology articles published in 2012</a:t>
                      </a:r>
                    </a:p>
                  </a:txBody>
                  <a:tcPr/>
                </a:tc>
                <a:tc>
                  <a:txBody>
                    <a:bodyPr/>
                    <a:lstStyle/>
                    <a:p>
                      <a:pPr algn="ctr"/>
                      <a:r>
                        <a:rPr lang="en-US" sz="2000" dirty="0"/>
                        <a:t>70</a:t>
                      </a:r>
                    </a:p>
                  </a:txBody>
                  <a:tcPr anchor="ctr"/>
                </a:tc>
                <a:extLst>
                  <a:ext uri="{0D108BD9-81ED-4DB2-BD59-A6C34878D82A}">
                    <a16:rowId xmlns:a16="http://schemas.microsoft.com/office/drawing/2014/main" val="3885611913"/>
                  </a:ext>
                </a:extLst>
              </a:tr>
              <a:tr h="473506">
                <a:tc>
                  <a:txBody>
                    <a:bodyPr/>
                    <a:lstStyle/>
                    <a:p>
                      <a:r>
                        <a:rPr lang="en-US" sz="2000" dirty="0" err="1"/>
                        <a:t>Wolins</a:t>
                      </a:r>
                      <a:r>
                        <a:rPr lang="en-US" sz="2000" dirty="0"/>
                        <a:t>, 1962</a:t>
                      </a:r>
                    </a:p>
                  </a:txBody>
                  <a:tcPr/>
                </a:tc>
                <a:tc>
                  <a:txBody>
                    <a:bodyPr/>
                    <a:lstStyle/>
                    <a:p>
                      <a:endParaRPr lang="en-US" sz="2000" dirty="0"/>
                    </a:p>
                  </a:txBody>
                  <a:tcPr/>
                </a:tc>
                <a:tc>
                  <a:txBody>
                    <a:bodyPr/>
                    <a:lstStyle/>
                    <a:p>
                      <a:pPr algn="ctr"/>
                      <a:r>
                        <a:rPr lang="en-US" sz="2000" dirty="0"/>
                        <a:t>57</a:t>
                      </a:r>
                    </a:p>
                  </a:txBody>
                  <a:tcPr anchor="ctr"/>
                </a:tc>
                <a:extLst>
                  <a:ext uri="{0D108BD9-81ED-4DB2-BD59-A6C34878D82A}">
                    <a16:rowId xmlns:a16="http://schemas.microsoft.com/office/drawing/2014/main" val="3790432219"/>
                  </a:ext>
                </a:extLst>
              </a:tr>
              <a:tr h="837741">
                <a:tc>
                  <a:txBody>
                    <a:bodyPr/>
                    <a:lstStyle/>
                    <a:p>
                      <a:r>
                        <a:rPr lang="en-US" sz="2000" dirty="0" err="1"/>
                        <a:t>Maasen</a:t>
                      </a:r>
                      <a:r>
                        <a:rPr lang="en-US" sz="2000" dirty="0"/>
                        <a:t> et al., 2020</a:t>
                      </a:r>
                    </a:p>
                  </a:txBody>
                  <a:tcPr/>
                </a:tc>
                <a:tc>
                  <a:txBody>
                    <a:bodyPr/>
                    <a:lstStyle/>
                    <a:p>
                      <a:r>
                        <a:rPr lang="en-US" sz="2000" dirty="0"/>
                        <a:t>Individual effect sizes in meta-analyses in psychology</a:t>
                      </a:r>
                    </a:p>
                  </a:txBody>
                  <a:tcPr/>
                </a:tc>
                <a:tc>
                  <a:txBody>
                    <a:bodyPr/>
                    <a:lstStyle/>
                    <a:p>
                      <a:pPr algn="ctr"/>
                      <a:r>
                        <a:rPr lang="en-US" sz="2000" dirty="0"/>
                        <a:t>55</a:t>
                      </a:r>
                    </a:p>
                  </a:txBody>
                  <a:tcPr anchor="ctr"/>
                </a:tc>
                <a:extLst>
                  <a:ext uri="{0D108BD9-81ED-4DB2-BD59-A6C34878D82A}">
                    <a16:rowId xmlns:a16="http://schemas.microsoft.com/office/drawing/2014/main" val="490018936"/>
                  </a:ext>
                </a:extLst>
              </a:tr>
              <a:tr h="837741">
                <a:tc>
                  <a:txBody>
                    <a:bodyPr/>
                    <a:lstStyle/>
                    <a:p>
                      <a:r>
                        <a:rPr lang="en-US" sz="2000" dirty="0"/>
                        <a:t>Eubank, 2016</a:t>
                      </a:r>
                    </a:p>
                  </a:txBody>
                  <a:tcPr/>
                </a:tc>
                <a:tc>
                  <a:txBody>
                    <a:bodyPr/>
                    <a:lstStyle/>
                    <a:p>
                      <a:r>
                        <a:rPr lang="en-US" sz="2000" dirty="0"/>
                        <a:t>Articles published in Quarterly Journal of Political Science</a:t>
                      </a:r>
                    </a:p>
                  </a:txBody>
                  <a:tcPr/>
                </a:tc>
                <a:tc>
                  <a:txBody>
                    <a:bodyPr/>
                    <a:lstStyle/>
                    <a:p>
                      <a:pPr algn="ctr"/>
                      <a:r>
                        <a:rPr lang="en-US" sz="2000" dirty="0"/>
                        <a:t>42</a:t>
                      </a:r>
                    </a:p>
                  </a:txBody>
                  <a:tcPr anchor="ctr"/>
                </a:tc>
                <a:extLst>
                  <a:ext uri="{0D108BD9-81ED-4DB2-BD59-A6C34878D82A}">
                    <a16:rowId xmlns:a16="http://schemas.microsoft.com/office/drawing/2014/main" val="680146719"/>
                  </a:ext>
                </a:extLst>
              </a:tr>
            </a:tbl>
          </a:graphicData>
        </a:graphic>
      </p:graphicFrame>
    </p:spTree>
    <p:extLst>
      <p:ext uri="{BB962C8B-B14F-4D97-AF65-F5344CB8AC3E}">
        <p14:creationId xmlns:p14="http://schemas.microsoft.com/office/powerpoint/2010/main" val="179635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04CF5-A298-213E-5992-D03AADE24916}"/>
              </a:ext>
            </a:extLst>
          </p:cNvPr>
          <p:cNvSpPr>
            <a:spLocks noGrp="1"/>
          </p:cNvSpPr>
          <p:nvPr>
            <p:ph type="title" idx="4294967295"/>
          </p:nvPr>
        </p:nvSpPr>
        <p:spPr>
          <a:xfrm>
            <a:off x="822960" y="-1088068"/>
            <a:ext cx="7543800" cy="1088068"/>
          </a:xfrm>
        </p:spPr>
        <p:txBody>
          <a:bodyPr vert="horz" lIns="91440" tIns="45720" rIns="91440" bIns="45720" rtlCol="0" anchor="b">
            <a:normAutofit/>
          </a:bodyPr>
          <a:lstStyle/>
          <a:p>
            <a:r>
              <a:rPr lang="en-US" dirty="0"/>
              <a:t>Reproducibility without Available Data</a:t>
            </a:r>
          </a:p>
        </p:txBody>
      </p:sp>
      <p:graphicFrame>
        <p:nvGraphicFramePr>
          <p:cNvPr id="4" name="Table 4">
            <a:extLst>
              <a:ext uri="{FF2B5EF4-FFF2-40B4-BE49-F238E27FC236}">
                <a16:creationId xmlns:a16="http://schemas.microsoft.com/office/drawing/2014/main" id="{872E1621-A16C-2D9A-36ED-DBB7D6DBE07B}"/>
              </a:ext>
            </a:extLst>
          </p:cNvPr>
          <p:cNvGraphicFramePr>
            <a:graphicFrameLocks noGrp="1"/>
          </p:cNvGraphicFramePr>
          <p:nvPr>
            <p:ph idx="4294967295"/>
            <p:extLst>
              <p:ext uri="{D42A27DB-BD31-4B8C-83A1-F6EECF244321}">
                <p14:modId xmlns:p14="http://schemas.microsoft.com/office/powerpoint/2010/main" val="2837826061"/>
              </p:ext>
            </p:extLst>
          </p:nvPr>
        </p:nvGraphicFramePr>
        <p:xfrm>
          <a:off x="553453" y="236705"/>
          <a:ext cx="8289758" cy="3505200"/>
        </p:xfrm>
        <a:graphic>
          <a:graphicData uri="http://schemas.openxmlformats.org/drawingml/2006/table">
            <a:tbl>
              <a:tblPr firstRow="1" bandRow="1">
                <a:tableStyleId>{9D7B26C5-4107-4FEC-AEDC-1716B250A1EF}</a:tableStyleId>
              </a:tblPr>
              <a:tblGrid>
                <a:gridCol w="2387768">
                  <a:extLst>
                    <a:ext uri="{9D8B030D-6E8A-4147-A177-3AD203B41FA5}">
                      <a16:colId xmlns:a16="http://schemas.microsoft.com/office/drawing/2014/main" val="3673740347"/>
                    </a:ext>
                  </a:extLst>
                </a:gridCol>
                <a:gridCol w="4361947">
                  <a:extLst>
                    <a:ext uri="{9D8B030D-6E8A-4147-A177-3AD203B41FA5}">
                      <a16:colId xmlns:a16="http://schemas.microsoft.com/office/drawing/2014/main" val="1884407524"/>
                    </a:ext>
                  </a:extLst>
                </a:gridCol>
                <a:gridCol w="1540043">
                  <a:extLst>
                    <a:ext uri="{9D8B030D-6E8A-4147-A177-3AD203B41FA5}">
                      <a16:colId xmlns:a16="http://schemas.microsoft.com/office/drawing/2014/main" val="3585586741"/>
                    </a:ext>
                  </a:extLst>
                </a:gridCol>
              </a:tblGrid>
              <a:tr h="370840">
                <a:tc>
                  <a:txBody>
                    <a:bodyPr/>
                    <a:lstStyle/>
                    <a:p>
                      <a:pPr algn="ctr"/>
                      <a:r>
                        <a:rPr lang="en-US" sz="2000" dirty="0"/>
                        <a:t>Authors</a:t>
                      </a:r>
                    </a:p>
                  </a:txBody>
                  <a:tcPr anchor="ctr"/>
                </a:tc>
                <a:tc>
                  <a:txBody>
                    <a:bodyPr/>
                    <a:lstStyle/>
                    <a:p>
                      <a:pPr algn="ctr"/>
                      <a:r>
                        <a:rPr lang="en-US" sz="2000" dirty="0"/>
                        <a:t>Attempt to Reproduce Findings</a:t>
                      </a:r>
                    </a:p>
                  </a:txBody>
                  <a:tcPr anchor="ctr"/>
                </a:tc>
                <a:tc>
                  <a:txBody>
                    <a:bodyPr/>
                    <a:lstStyle/>
                    <a:p>
                      <a:pPr algn="ctr"/>
                      <a:r>
                        <a:rPr lang="en-US" sz="2000" dirty="0"/>
                        <a:t>% of Reproduced Findings</a:t>
                      </a:r>
                    </a:p>
                  </a:txBody>
                  <a:tcPr anchor="ctr"/>
                </a:tc>
                <a:extLst>
                  <a:ext uri="{0D108BD9-81ED-4DB2-BD59-A6C34878D82A}">
                    <a16:rowId xmlns:a16="http://schemas.microsoft.com/office/drawing/2014/main" val="2349150865"/>
                  </a:ext>
                </a:extLst>
              </a:tr>
              <a:tr h="370840">
                <a:tc>
                  <a:txBody>
                    <a:bodyPr/>
                    <a:lstStyle/>
                    <a:p>
                      <a:r>
                        <a:rPr lang="en-US" sz="2000" dirty="0" err="1"/>
                        <a:t>Laurinavichyute</a:t>
                      </a:r>
                      <a:r>
                        <a:rPr lang="en-US" sz="2000" dirty="0"/>
                        <a:t> et al. 2022 </a:t>
                      </a:r>
                    </a:p>
                  </a:txBody>
                  <a:tcPr/>
                </a:tc>
                <a:tc>
                  <a:txBody>
                    <a:bodyPr/>
                    <a:lstStyle/>
                    <a:p>
                      <a:r>
                        <a:rPr lang="en-US" sz="2000" dirty="0"/>
                        <a:t>Articles published in the </a:t>
                      </a:r>
                      <a:r>
                        <a:rPr lang="en-US" sz="2000" i="1" dirty="0"/>
                        <a:t>Journal of Memory and Language</a:t>
                      </a:r>
                    </a:p>
                  </a:txBody>
                  <a:tcPr/>
                </a:tc>
                <a:tc>
                  <a:txBody>
                    <a:bodyPr/>
                    <a:lstStyle/>
                    <a:p>
                      <a:pPr algn="ctr"/>
                      <a:r>
                        <a:rPr lang="en-US" sz="2000" dirty="0"/>
                        <a:t>34-51</a:t>
                      </a:r>
                    </a:p>
                  </a:txBody>
                  <a:tcPr anchor="ctr"/>
                </a:tc>
                <a:extLst>
                  <a:ext uri="{0D108BD9-81ED-4DB2-BD59-A6C34878D82A}">
                    <a16:rowId xmlns:a16="http://schemas.microsoft.com/office/drawing/2014/main" val="662921603"/>
                  </a:ext>
                </a:extLst>
              </a:tr>
              <a:tr h="370840">
                <a:tc>
                  <a:txBody>
                    <a:bodyPr/>
                    <a:lstStyle/>
                    <a:p>
                      <a:r>
                        <a:rPr lang="en-US" sz="2000" dirty="0"/>
                        <a:t>Chang &amp; Li, 2015</a:t>
                      </a:r>
                    </a:p>
                  </a:txBody>
                  <a:tcPr/>
                </a:tc>
                <a:tc>
                  <a:txBody>
                    <a:bodyPr/>
                    <a:lstStyle/>
                    <a:p>
                      <a:r>
                        <a:rPr lang="en-US" sz="2000" dirty="0"/>
                        <a:t>Papers published in economics journals</a:t>
                      </a:r>
                    </a:p>
                  </a:txBody>
                  <a:tcPr/>
                </a:tc>
                <a:tc>
                  <a:txBody>
                    <a:bodyPr/>
                    <a:lstStyle/>
                    <a:p>
                      <a:pPr algn="ctr"/>
                      <a:r>
                        <a:rPr lang="en-US" sz="2000" dirty="0"/>
                        <a:t>33/43</a:t>
                      </a:r>
                    </a:p>
                  </a:txBody>
                  <a:tcPr anchor="ctr"/>
                </a:tc>
                <a:extLst>
                  <a:ext uri="{0D108BD9-81ED-4DB2-BD59-A6C34878D82A}">
                    <a16:rowId xmlns:a16="http://schemas.microsoft.com/office/drawing/2014/main" val="3885611913"/>
                  </a:ext>
                </a:extLst>
              </a:tr>
              <a:tr h="370840">
                <a:tc>
                  <a:txBody>
                    <a:bodyPr/>
                    <a:lstStyle/>
                    <a:p>
                      <a:r>
                        <a:rPr lang="en-US" sz="2000" dirty="0"/>
                        <a:t>Hardwicke et al., 2018</a:t>
                      </a:r>
                    </a:p>
                  </a:txBody>
                  <a:tcPr/>
                </a:tc>
                <a:tc>
                  <a:txBody>
                    <a:bodyPr/>
                    <a:lstStyle/>
                    <a:p>
                      <a:r>
                        <a:rPr lang="en-US" sz="2000" dirty="0"/>
                        <a:t>Articles published in the journal </a:t>
                      </a:r>
                      <a:r>
                        <a:rPr lang="en-US" sz="2000" i="1" dirty="0"/>
                        <a:t>Cognition</a:t>
                      </a:r>
                      <a:endParaRPr lang="en-US" sz="2000" dirty="0"/>
                    </a:p>
                  </a:txBody>
                  <a:tcPr/>
                </a:tc>
                <a:tc>
                  <a:txBody>
                    <a:bodyPr/>
                    <a:lstStyle/>
                    <a:p>
                      <a:pPr algn="ctr"/>
                      <a:r>
                        <a:rPr lang="en-US" sz="2000" dirty="0"/>
                        <a:t>11/22</a:t>
                      </a:r>
                    </a:p>
                  </a:txBody>
                  <a:tcPr anchor="ctr"/>
                </a:tc>
                <a:extLst>
                  <a:ext uri="{0D108BD9-81ED-4DB2-BD59-A6C34878D82A}">
                    <a16:rowId xmlns:a16="http://schemas.microsoft.com/office/drawing/2014/main" val="3790432219"/>
                  </a:ext>
                </a:extLst>
              </a:tr>
              <a:tr h="370840">
                <a:tc>
                  <a:txBody>
                    <a:bodyPr/>
                    <a:lstStyle/>
                    <a:p>
                      <a:r>
                        <a:rPr lang="en-US" sz="2000" dirty="0" err="1"/>
                        <a:t>Stodden</a:t>
                      </a:r>
                      <a:r>
                        <a:rPr lang="en-US" sz="2000" dirty="0"/>
                        <a:t> et al., 2018</a:t>
                      </a:r>
                    </a:p>
                  </a:txBody>
                  <a:tcPr/>
                </a:tc>
                <a:tc>
                  <a:txBody>
                    <a:bodyPr/>
                    <a:lstStyle/>
                    <a:p>
                      <a:r>
                        <a:rPr lang="en-US" sz="2000" dirty="0"/>
                        <a:t>Articles published in the </a:t>
                      </a:r>
                      <a:r>
                        <a:rPr lang="en-US" sz="2000" i="1" dirty="0"/>
                        <a:t>Journal of Computational Physics</a:t>
                      </a:r>
                    </a:p>
                  </a:txBody>
                  <a:tcPr/>
                </a:tc>
                <a:tc>
                  <a:txBody>
                    <a:bodyPr/>
                    <a:lstStyle/>
                    <a:p>
                      <a:pPr algn="ctr"/>
                      <a:r>
                        <a:rPr lang="en-US" sz="2000" dirty="0"/>
                        <a:t>26</a:t>
                      </a:r>
                    </a:p>
                  </a:txBody>
                  <a:tcPr anchor="ctr"/>
                </a:tc>
                <a:extLst>
                  <a:ext uri="{0D108BD9-81ED-4DB2-BD59-A6C34878D82A}">
                    <a16:rowId xmlns:a16="http://schemas.microsoft.com/office/drawing/2014/main" val="490018936"/>
                  </a:ext>
                </a:extLst>
              </a:tr>
            </a:tbl>
          </a:graphicData>
        </a:graphic>
      </p:graphicFrame>
    </p:spTree>
    <p:extLst>
      <p:ext uri="{BB962C8B-B14F-4D97-AF65-F5344CB8AC3E}">
        <p14:creationId xmlns:p14="http://schemas.microsoft.com/office/powerpoint/2010/main" val="369052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23" name="Rectangle 12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7" name="Straight Connector 12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9" name="Rectangle 12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Google Shape;116;p23"/>
          <p:cNvSpPr txBox="1">
            <a:spLocks noGrp="1"/>
          </p:cNvSpPr>
          <p:nvPr>
            <p:ph type="title"/>
          </p:nvPr>
        </p:nvSpPr>
        <p:spPr>
          <a:xfrm>
            <a:off x="369277" y="387626"/>
            <a:ext cx="2313633" cy="4329630"/>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4000" spc="-50" dirty="0">
                <a:solidFill>
                  <a:srgbClr val="FFFFFF"/>
                </a:solidFill>
                <a:latin typeface="Arial" panose="020B0604020202020204" pitchFamily="34" charset="0"/>
                <a:cs typeface="Arial" panose="020B0604020202020204" pitchFamily="34" charset="0"/>
              </a:rPr>
              <a:t>What is “Open” Science?</a:t>
            </a:r>
          </a:p>
        </p:txBody>
      </p:sp>
      <p:sp>
        <p:nvSpPr>
          <p:cNvPr id="133" name="Rectangle 13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9" name="Google Shape;117;p23" descr="A table showing the three principles of open science: Openness, transparency, integrity. The table also shows the goals of open science, which are to reduce researcher biases, increase reliability of research, encourage collaboration, and set a new standard in science.">
            <a:extLst>
              <a:ext uri="{FF2B5EF4-FFF2-40B4-BE49-F238E27FC236}">
                <a16:creationId xmlns:a16="http://schemas.microsoft.com/office/drawing/2014/main" id="{DD8688B9-DD94-6B4A-98AA-38D1D5AC463A}"/>
              </a:ext>
            </a:extLst>
          </p:cNvPr>
          <p:cNvGraphicFramePr/>
          <p:nvPr>
            <p:extLst>
              <p:ext uri="{D42A27DB-BD31-4B8C-83A1-F6EECF244321}">
                <p14:modId xmlns:p14="http://schemas.microsoft.com/office/powerpoint/2010/main" val="2434453395"/>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does that look like in practice?</a:t>
            </a:r>
            <a:endParaRPr dirty="0"/>
          </a:p>
        </p:txBody>
      </p:sp>
      <p:sp>
        <p:nvSpPr>
          <p:cNvPr id="123" name="Google Shape;123;p24"/>
          <p:cNvSpPr txBox="1">
            <a:spLocks noGrp="1"/>
          </p:cNvSpPr>
          <p:nvPr>
            <p:ph type="body" idx="1"/>
          </p:nvPr>
        </p:nvSpPr>
        <p:spPr>
          <a:xfrm>
            <a:off x="311700" y="1357313"/>
            <a:ext cx="8520600" cy="3211562"/>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2800" dirty="0"/>
              <a:t>Pre-prints</a:t>
            </a:r>
            <a:endParaRPr sz="2800" dirty="0"/>
          </a:p>
          <a:p>
            <a:pPr marL="457200" lvl="0" indent="-342900" algn="l" rtl="0">
              <a:spcBef>
                <a:spcPts val="0"/>
              </a:spcBef>
              <a:spcAft>
                <a:spcPts val="0"/>
              </a:spcAft>
              <a:buSzPts val="1800"/>
              <a:buChar char="●"/>
            </a:pPr>
            <a:r>
              <a:rPr lang="en" sz="2800" dirty="0"/>
              <a:t>Pre-registration</a:t>
            </a:r>
            <a:endParaRPr sz="2800" dirty="0"/>
          </a:p>
          <a:p>
            <a:pPr marL="457200" lvl="0" indent="-342900" algn="l" rtl="0">
              <a:spcBef>
                <a:spcPts val="0"/>
              </a:spcBef>
              <a:spcAft>
                <a:spcPts val="0"/>
              </a:spcAft>
              <a:buSzPts val="1800"/>
              <a:buChar char="●"/>
            </a:pPr>
            <a:r>
              <a:rPr lang="en" sz="2800" dirty="0"/>
              <a:t>Open</a:t>
            </a:r>
            <a:endParaRPr sz="2800" dirty="0"/>
          </a:p>
          <a:p>
            <a:pPr marL="914400" lvl="1" indent="-317500" algn="l" rtl="0">
              <a:spcBef>
                <a:spcPts val="0"/>
              </a:spcBef>
              <a:spcAft>
                <a:spcPts val="0"/>
              </a:spcAft>
              <a:buSzPts val="1400"/>
              <a:buChar char="○"/>
            </a:pPr>
            <a:r>
              <a:rPr lang="en" sz="2400" dirty="0"/>
              <a:t>Data</a:t>
            </a:r>
            <a:endParaRPr sz="2400" dirty="0"/>
          </a:p>
          <a:p>
            <a:pPr marL="914400" lvl="1" indent="-317500" algn="l" rtl="0">
              <a:spcBef>
                <a:spcPts val="0"/>
              </a:spcBef>
              <a:spcAft>
                <a:spcPts val="0"/>
              </a:spcAft>
              <a:buSzPts val="1400"/>
              <a:buChar char="○"/>
            </a:pPr>
            <a:r>
              <a:rPr lang="en" sz="2400" dirty="0"/>
              <a:t>Access</a:t>
            </a:r>
            <a:endParaRPr sz="2400" dirty="0"/>
          </a:p>
          <a:p>
            <a:pPr marL="914400" lvl="1" indent="-317500" algn="l" rtl="0">
              <a:spcBef>
                <a:spcPts val="0"/>
              </a:spcBef>
              <a:spcAft>
                <a:spcPts val="0"/>
              </a:spcAft>
              <a:buSzPts val="1400"/>
              <a:buChar char="○"/>
            </a:pPr>
            <a:r>
              <a:rPr lang="en" sz="2400" dirty="0"/>
              <a:t>Software</a:t>
            </a:r>
            <a:endParaRPr sz="2400" dirty="0"/>
          </a:p>
          <a:p>
            <a:pPr marL="914400" lvl="1" indent="-317500" algn="l" rtl="0">
              <a:spcBef>
                <a:spcPts val="0"/>
              </a:spcBef>
              <a:spcAft>
                <a:spcPts val="0"/>
              </a:spcAft>
              <a:buSzPts val="1400"/>
              <a:buChar char="○"/>
            </a:pPr>
            <a:r>
              <a:rPr lang="en" sz="2400" dirty="0"/>
              <a:t>Code &amp; Materials</a:t>
            </a:r>
            <a:endParaRPr sz="2400" dirty="0"/>
          </a:p>
        </p:txBody>
      </p:sp>
      <p:pic>
        <p:nvPicPr>
          <p:cNvPr id="124" name="Google Shape;124;p24" descr="Icons/logos for organizations supporting open science. For example, the Psychological Science Accelerator and the Center for Open Science"/>
          <p:cNvPicPr preferRelativeResize="0"/>
          <p:nvPr/>
        </p:nvPicPr>
        <p:blipFill>
          <a:blip r:embed="rId3">
            <a:alphaModFix/>
          </a:blip>
          <a:stretch>
            <a:fillRect/>
          </a:stretch>
        </p:blipFill>
        <p:spPr>
          <a:xfrm>
            <a:off x="3567649" y="1720900"/>
            <a:ext cx="5576351" cy="2847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C0D9-CA21-BA84-ADDF-AABC5A890519}"/>
              </a:ext>
            </a:extLst>
          </p:cNvPr>
          <p:cNvSpPr>
            <a:spLocks noGrp="1"/>
          </p:cNvSpPr>
          <p:nvPr>
            <p:ph type="title"/>
          </p:nvPr>
        </p:nvSpPr>
        <p:spPr>
          <a:xfrm>
            <a:off x="822960" y="-1088068"/>
            <a:ext cx="7543800" cy="1088068"/>
          </a:xfrm>
        </p:spPr>
        <p:txBody>
          <a:bodyPr vert="horz" lIns="91440" tIns="45720" rIns="91440" bIns="45720" rtlCol="0" anchor="b">
            <a:normAutofit/>
          </a:bodyPr>
          <a:lstStyle/>
          <a:p>
            <a:r>
              <a:rPr lang="en-US" dirty="0"/>
              <a:t>Terminology</a:t>
            </a:r>
          </a:p>
        </p:txBody>
      </p:sp>
      <p:sp>
        <p:nvSpPr>
          <p:cNvPr id="4" name="Text Placeholder 3">
            <a:extLst>
              <a:ext uri="{FF2B5EF4-FFF2-40B4-BE49-F238E27FC236}">
                <a16:creationId xmlns:a16="http://schemas.microsoft.com/office/drawing/2014/main" id="{398CCBF8-05B3-BD03-CD5F-042D3B11C63F}"/>
              </a:ext>
            </a:extLst>
          </p:cNvPr>
          <p:cNvSpPr>
            <a:spLocks noGrp="1"/>
          </p:cNvSpPr>
          <p:nvPr>
            <p:ph type="body" idx="1"/>
          </p:nvPr>
        </p:nvSpPr>
        <p:spPr>
          <a:xfrm>
            <a:off x="86623" y="650848"/>
            <a:ext cx="2885177" cy="552212"/>
          </a:xfrm>
        </p:spPr>
        <p:txBody>
          <a:bodyPr>
            <a:noAutofit/>
          </a:bodyPr>
          <a:lstStyle/>
          <a:p>
            <a:pPr algn="ctr"/>
            <a:r>
              <a:rPr lang="en-US" sz="3000" dirty="0"/>
              <a:t>Replicability</a:t>
            </a:r>
          </a:p>
        </p:txBody>
      </p:sp>
      <p:sp>
        <p:nvSpPr>
          <p:cNvPr id="10" name="Content Placeholder 9">
            <a:extLst>
              <a:ext uri="{FF2B5EF4-FFF2-40B4-BE49-F238E27FC236}">
                <a16:creationId xmlns:a16="http://schemas.microsoft.com/office/drawing/2014/main" id="{A7BD4BAE-DC16-FF4E-67E6-6769619CD9A2}"/>
              </a:ext>
            </a:extLst>
          </p:cNvPr>
          <p:cNvSpPr>
            <a:spLocks noGrp="1"/>
          </p:cNvSpPr>
          <p:nvPr>
            <p:ph sz="half" idx="2"/>
          </p:nvPr>
        </p:nvSpPr>
        <p:spPr>
          <a:xfrm>
            <a:off x="86623" y="1395330"/>
            <a:ext cx="2885177" cy="2533650"/>
          </a:xfrm>
        </p:spPr>
        <p:txBody>
          <a:bodyPr>
            <a:normAutofit/>
          </a:bodyPr>
          <a:lstStyle/>
          <a:p>
            <a:pPr algn="ctr"/>
            <a:r>
              <a:rPr lang="en-US" sz="3000" dirty="0">
                <a:solidFill>
                  <a:srgbClr val="637052"/>
                </a:solidFill>
              </a:rPr>
              <a:t>Same procedures</a:t>
            </a:r>
          </a:p>
          <a:p>
            <a:pPr algn="ctr"/>
            <a:r>
              <a:rPr lang="en-US" sz="3000" dirty="0">
                <a:solidFill>
                  <a:srgbClr val="637052"/>
                </a:solidFill>
              </a:rPr>
              <a:t>New data</a:t>
            </a:r>
          </a:p>
          <a:p>
            <a:pPr algn="ctr"/>
            <a:r>
              <a:rPr lang="en-US" sz="3000" dirty="0">
                <a:solidFill>
                  <a:srgbClr val="637052"/>
                </a:solidFill>
              </a:rPr>
              <a:t>Same analyses</a:t>
            </a:r>
          </a:p>
          <a:p>
            <a:pPr algn="ctr"/>
            <a:r>
              <a:rPr lang="en-US" sz="3000" dirty="0">
                <a:solidFill>
                  <a:srgbClr val="637052"/>
                </a:solidFill>
              </a:rPr>
              <a:t>Same results</a:t>
            </a:r>
          </a:p>
          <a:p>
            <a:pPr algn="ctr"/>
            <a:r>
              <a:rPr lang="en-US" dirty="0"/>
              <a:t>	</a:t>
            </a:r>
          </a:p>
        </p:txBody>
      </p:sp>
      <p:sp>
        <p:nvSpPr>
          <p:cNvPr id="12" name="Text Placeholder 11">
            <a:extLst>
              <a:ext uri="{FF2B5EF4-FFF2-40B4-BE49-F238E27FC236}">
                <a16:creationId xmlns:a16="http://schemas.microsoft.com/office/drawing/2014/main" id="{73AE4837-DF39-B0E4-2F8C-564024E0108C}"/>
              </a:ext>
            </a:extLst>
          </p:cNvPr>
          <p:cNvSpPr>
            <a:spLocks noGrp="1"/>
          </p:cNvSpPr>
          <p:nvPr>
            <p:ph type="body" sz="quarter" idx="3"/>
          </p:nvPr>
        </p:nvSpPr>
        <p:spPr>
          <a:xfrm>
            <a:off x="3053617" y="664022"/>
            <a:ext cx="3036766" cy="552212"/>
          </a:xfrm>
        </p:spPr>
        <p:txBody>
          <a:bodyPr>
            <a:noAutofit/>
          </a:bodyPr>
          <a:lstStyle/>
          <a:p>
            <a:pPr algn="ctr"/>
            <a:r>
              <a:rPr lang="en-US" sz="3000" dirty="0">
                <a:solidFill>
                  <a:schemeClr val="bg2">
                    <a:lumMod val="50000"/>
                  </a:schemeClr>
                </a:solidFill>
              </a:rPr>
              <a:t>reproducibility</a:t>
            </a:r>
          </a:p>
        </p:txBody>
      </p:sp>
      <p:sp>
        <p:nvSpPr>
          <p:cNvPr id="14" name="Content Placeholder 13">
            <a:extLst>
              <a:ext uri="{FF2B5EF4-FFF2-40B4-BE49-F238E27FC236}">
                <a16:creationId xmlns:a16="http://schemas.microsoft.com/office/drawing/2014/main" id="{DF7D1A04-0F57-9DC4-158F-769928459231}"/>
              </a:ext>
            </a:extLst>
          </p:cNvPr>
          <p:cNvSpPr>
            <a:spLocks noGrp="1"/>
          </p:cNvSpPr>
          <p:nvPr>
            <p:ph sz="quarter" idx="4"/>
          </p:nvPr>
        </p:nvSpPr>
        <p:spPr>
          <a:xfrm>
            <a:off x="3201605" y="1454489"/>
            <a:ext cx="2740789" cy="2533650"/>
          </a:xfrm>
        </p:spPr>
        <p:txBody>
          <a:bodyPr>
            <a:normAutofit/>
          </a:bodyPr>
          <a:lstStyle/>
          <a:p>
            <a:pPr algn="ctr"/>
            <a:r>
              <a:rPr lang="en-US" sz="2800" dirty="0">
                <a:solidFill>
                  <a:schemeClr val="bg2">
                    <a:lumMod val="50000"/>
                  </a:schemeClr>
                </a:solidFill>
              </a:rPr>
              <a:t>Same procedures</a:t>
            </a:r>
          </a:p>
          <a:p>
            <a:pPr algn="ctr"/>
            <a:r>
              <a:rPr lang="en-US" sz="2800" dirty="0">
                <a:solidFill>
                  <a:schemeClr val="bg2">
                    <a:lumMod val="50000"/>
                  </a:schemeClr>
                </a:solidFill>
              </a:rPr>
              <a:t>Same data</a:t>
            </a:r>
          </a:p>
          <a:p>
            <a:pPr algn="ctr"/>
            <a:r>
              <a:rPr lang="en-US" sz="2800" dirty="0">
                <a:solidFill>
                  <a:schemeClr val="bg2">
                    <a:lumMod val="50000"/>
                  </a:schemeClr>
                </a:solidFill>
              </a:rPr>
              <a:t>Same code</a:t>
            </a:r>
          </a:p>
          <a:p>
            <a:pPr algn="ctr"/>
            <a:r>
              <a:rPr lang="en-US" sz="2800" dirty="0">
                <a:solidFill>
                  <a:schemeClr val="bg2">
                    <a:lumMod val="50000"/>
                  </a:schemeClr>
                </a:solidFill>
              </a:rPr>
              <a:t>Same results</a:t>
            </a:r>
          </a:p>
        </p:txBody>
      </p:sp>
      <p:sp>
        <p:nvSpPr>
          <p:cNvPr id="27" name="Text Placeholder 3">
            <a:extLst>
              <a:ext uri="{FF2B5EF4-FFF2-40B4-BE49-F238E27FC236}">
                <a16:creationId xmlns:a16="http://schemas.microsoft.com/office/drawing/2014/main" id="{C086F9FD-6A44-BD11-434D-630F29EF0005}"/>
              </a:ext>
            </a:extLst>
          </p:cNvPr>
          <p:cNvSpPr txBox="1">
            <a:spLocks/>
          </p:cNvSpPr>
          <p:nvPr/>
        </p:nvSpPr>
        <p:spPr>
          <a:xfrm>
            <a:off x="6410434" y="650848"/>
            <a:ext cx="2442405" cy="552212"/>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500" b="0" kern="1200" cap="all" baseline="0">
                <a:solidFill>
                  <a:schemeClr val="tx2"/>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Font typeface="Calibri" pitchFamily="34" charset="0"/>
              <a:buNone/>
              <a:defRPr sz="1500" b="1" kern="1200">
                <a:solidFill>
                  <a:schemeClr val="tx1">
                    <a:lumMod val="75000"/>
                    <a:lumOff val="25000"/>
                  </a:schemeClr>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Font typeface="Calibri" pitchFamily="34" charset="0"/>
              <a:buNone/>
              <a:defRPr sz="1350" b="1" kern="1200">
                <a:solidFill>
                  <a:schemeClr val="tx1">
                    <a:lumMod val="75000"/>
                    <a:lumOff val="25000"/>
                  </a:schemeClr>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Font typeface="Calibri" pitchFamily="34" charset="0"/>
              <a:buNone/>
              <a:defRPr sz="1200" b="1" kern="1200">
                <a:solidFill>
                  <a:schemeClr val="tx1">
                    <a:lumMod val="75000"/>
                    <a:lumOff val="25000"/>
                  </a:schemeClr>
                </a:solidFill>
                <a:latin typeface="+mn-lt"/>
                <a:ea typeface="+mn-ea"/>
                <a:cs typeface="+mn-cs"/>
              </a:defRPr>
            </a:lvl9pPr>
          </a:lstStyle>
          <a:p>
            <a:pPr algn="ctr"/>
            <a:r>
              <a:rPr lang="en-US" sz="3000" dirty="0">
                <a:solidFill>
                  <a:schemeClr val="accent2">
                    <a:lumMod val="75000"/>
                  </a:schemeClr>
                </a:solidFill>
              </a:rPr>
              <a:t>ROBUSTNESS</a:t>
            </a:r>
          </a:p>
        </p:txBody>
      </p:sp>
      <p:sp>
        <p:nvSpPr>
          <p:cNvPr id="29" name="Content Placeholder 9">
            <a:extLst>
              <a:ext uri="{FF2B5EF4-FFF2-40B4-BE49-F238E27FC236}">
                <a16:creationId xmlns:a16="http://schemas.microsoft.com/office/drawing/2014/main" id="{2A0B0D01-80B9-D070-C929-1BA2EBB30BC9}"/>
              </a:ext>
            </a:extLst>
          </p:cNvPr>
          <p:cNvSpPr txBox="1">
            <a:spLocks/>
          </p:cNvSpPr>
          <p:nvPr/>
        </p:nvSpPr>
        <p:spPr>
          <a:xfrm>
            <a:off x="6205898" y="1395330"/>
            <a:ext cx="2851479" cy="253365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3000" dirty="0">
                <a:solidFill>
                  <a:schemeClr val="accent2">
                    <a:lumMod val="75000"/>
                  </a:schemeClr>
                </a:solidFill>
              </a:rPr>
              <a:t>Same procedures</a:t>
            </a:r>
          </a:p>
          <a:p>
            <a:pPr algn="ctr"/>
            <a:r>
              <a:rPr lang="en-US" sz="3000" dirty="0">
                <a:solidFill>
                  <a:schemeClr val="accent2">
                    <a:lumMod val="75000"/>
                  </a:schemeClr>
                </a:solidFill>
              </a:rPr>
              <a:t>New data</a:t>
            </a:r>
          </a:p>
          <a:p>
            <a:pPr algn="ctr"/>
            <a:r>
              <a:rPr lang="en-US" sz="3000" dirty="0">
                <a:solidFill>
                  <a:schemeClr val="accent2">
                    <a:lumMod val="75000"/>
                  </a:schemeClr>
                </a:solidFill>
              </a:rPr>
              <a:t>Same analyses</a:t>
            </a:r>
          </a:p>
          <a:p>
            <a:pPr algn="ctr"/>
            <a:r>
              <a:rPr lang="en-US" sz="3000" dirty="0">
                <a:solidFill>
                  <a:schemeClr val="accent2">
                    <a:lumMod val="75000"/>
                  </a:schemeClr>
                </a:solidFill>
              </a:rPr>
              <a:t>Same results</a:t>
            </a:r>
          </a:p>
          <a:p>
            <a:pPr algn="ctr"/>
            <a:r>
              <a:rPr lang="en-US" dirty="0"/>
              <a:t>	</a:t>
            </a:r>
          </a:p>
        </p:txBody>
      </p:sp>
    </p:spTree>
    <p:extLst>
      <p:ext uri="{BB962C8B-B14F-4D97-AF65-F5344CB8AC3E}">
        <p14:creationId xmlns:p14="http://schemas.microsoft.com/office/powerpoint/2010/main" val="7821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6D778EF8-EA78-C513-99E9-5D09F0D40C84}"/>
              </a:ext>
            </a:extLst>
          </p:cNvPr>
          <p:cNvSpPr>
            <a:spLocks noGrp="1"/>
          </p:cNvSpPr>
          <p:nvPr>
            <p:ph type="title"/>
          </p:nvPr>
        </p:nvSpPr>
        <p:spPr>
          <a:xfrm>
            <a:off x="72305" y="322074"/>
            <a:ext cx="2957742" cy="4234656"/>
          </a:xfrm>
        </p:spPr>
        <p:txBody>
          <a:bodyPr anchor="ctr">
            <a:normAutofit/>
          </a:bodyPr>
          <a:lstStyle/>
          <a:p>
            <a:r>
              <a:rPr lang="en-US" sz="4000" dirty="0">
                <a:solidFill>
                  <a:srgbClr val="FFFFFF"/>
                </a:solidFill>
              </a:rPr>
              <a:t>Standards of Reproduction</a:t>
            </a:r>
          </a:p>
        </p:txBody>
      </p:sp>
      <p:sp>
        <p:nvSpPr>
          <p:cNvPr id="30" name="Rectangle 1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Content Placeholder 7">
            <a:extLst>
              <a:ext uri="{FF2B5EF4-FFF2-40B4-BE49-F238E27FC236}">
                <a16:creationId xmlns:a16="http://schemas.microsoft.com/office/drawing/2014/main" id="{38306669-CA8F-552D-56C0-832DBB8FC3D7}"/>
              </a:ext>
            </a:extLst>
          </p:cNvPr>
          <p:cNvSpPr>
            <a:spLocks noGrp="1"/>
          </p:cNvSpPr>
          <p:nvPr>
            <p:ph idx="1"/>
          </p:nvPr>
        </p:nvSpPr>
        <p:spPr>
          <a:xfrm>
            <a:off x="3556512" y="454422"/>
            <a:ext cx="4810247" cy="4234656"/>
          </a:xfrm>
        </p:spPr>
        <p:txBody>
          <a:bodyPr anchor="ctr">
            <a:normAutofit/>
          </a:bodyPr>
          <a:lstStyle/>
          <a:p>
            <a:pPr marL="228600" indent="-228600">
              <a:buFont typeface="Arial" panose="020B0604020202020204" pitchFamily="34" charset="0"/>
              <a:buChar char="•"/>
            </a:pPr>
            <a:r>
              <a:rPr lang="en-US" sz="3200" dirty="0"/>
              <a:t>Sufficiency</a:t>
            </a:r>
          </a:p>
          <a:p>
            <a:pPr marL="228600" indent="-228600">
              <a:buFont typeface="Arial" panose="020B0604020202020204" pitchFamily="34" charset="0"/>
              <a:buChar char="•"/>
            </a:pPr>
            <a:r>
              <a:rPr lang="en-US" sz="3200" dirty="0"/>
              <a:t>Portability</a:t>
            </a:r>
          </a:p>
          <a:p>
            <a:pPr marL="228600" indent="-228600">
              <a:buFont typeface="Arial" panose="020B0604020202020204" pitchFamily="34" charset="0"/>
              <a:buChar char="•"/>
            </a:pPr>
            <a:r>
              <a:rPr lang="en-US" sz="3200" dirty="0"/>
              <a:t>Easy reproduction</a:t>
            </a:r>
          </a:p>
        </p:txBody>
      </p:sp>
    </p:spTree>
    <p:extLst>
      <p:ext uri="{BB962C8B-B14F-4D97-AF65-F5344CB8AC3E}">
        <p14:creationId xmlns:p14="http://schemas.microsoft.com/office/powerpoint/2010/main" val="55223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249F-8D45-2684-0766-841735D08020}"/>
              </a:ext>
            </a:extLst>
          </p:cNvPr>
          <p:cNvSpPr>
            <a:spLocks noGrp="1"/>
          </p:cNvSpPr>
          <p:nvPr>
            <p:ph type="title"/>
          </p:nvPr>
        </p:nvSpPr>
        <p:spPr>
          <a:xfrm>
            <a:off x="2847616" y="188916"/>
            <a:ext cx="3845379" cy="1088068"/>
          </a:xfrm>
        </p:spPr>
        <p:txBody>
          <a:bodyPr vert="horz" lIns="91440" tIns="45720" rIns="91440" bIns="45720" rtlCol="0" anchor="b">
            <a:normAutofit/>
          </a:bodyPr>
          <a:lstStyle/>
          <a:p>
            <a:pPr defTabSz="914400">
              <a:spcBef>
                <a:spcPct val="0"/>
              </a:spcBef>
            </a:pPr>
            <a:r>
              <a:rPr lang="en-US" sz="4800" spc="-50" dirty="0"/>
              <a:t>TIER Protocol</a:t>
            </a:r>
          </a:p>
        </p:txBody>
      </p:sp>
      <p:sp>
        <p:nvSpPr>
          <p:cNvPr id="3" name="Text Placeholder 2">
            <a:extLst>
              <a:ext uri="{FF2B5EF4-FFF2-40B4-BE49-F238E27FC236}">
                <a16:creationId xmlns:a16="http://schemas.microsoft.com/office/drawing/2014/main" id="{2BDE79B6-C1DE-907D-CAD9-7C168F73F79C}"/>
              </a:ext>
            </a:extLst>
          </p:cNvPr>
          <p:cNvSpPr>
            <a:spLocks noGrp="1"/>
          </p:cNvSpPr>
          <p:nvPr>
            <p:ph type="body" idx="1"/>
          </p:nvPr>
        </p:nvSpPr>
        <p:spPr>
          <a:xfrm>
            <a:off x="2033457" y="1653898"/>
            <a:ext cx="6748949" cy="3026387"/>
          </a:xfrm>
        </p:spPr>
        <p:txBody>
          <a:bodyPr vert="horz" lIns="0" tIns="45720" rIns="0" bIns="45720" rtlCol="0">
            <a:normAutofit/>
          </a:bodyPr>
          <a:lstStyle/>
          <a:p>
            <a:pPr defTabSz="914400">
              <a:spcAft>
                <a:spcPts val="600"/>
              </a:spcAft>
            </a:pPr>
            <a:r>
              <a:rPr lang="en-US" sz="2600" dirty="0"/>
              <a:t>A flexible framework for application to a wide variety of contexts and projects.</a:t>
            </a:r>
          </a:p>
          <a:p>
            <a:pPr defTabSz="914400">
              <a:spcAft>
                <a:spcPts val="600"/>
              </a:spcAft>
            </a:pPr>
            <a:r>
              <a:rPr lang="en-US" sz="2600" dirty="0"/>
              <a:t>Designed to help students ensure their work is transparent and reproducible.</a:t>
            </a:r>
          </a:p>
          <a:p>
            <a:pPr defTabSz="914400">
              <a:spcAft>
                <a:spcPts val="600"/>
              </a:spcAft>
            </a:pPr>
            <a:r>
              <a:rPr lang="en-US" sz="2600" dirty="0"/>
              <a:t>Specifications &amp; detailed, but easy-to-follow, process.</a:t>
            </a:r>
          </a:p>
          <a:p>
            <a:pPr defTabSz="914400">
              <a:spcAft>
                <a:spcPts val="600"/>
              </a:spcAft>
            </a:pPr>
            <a:endParaRPr lang="en-US" dirty="0"/>
          </a:p>
          <a:p>
            <a:pPr marL="114300" indent="0" defTabSz="914400">
              <a:spcAft>
                <a:spcPts val="600"/>
              </a:spcAft>
              <a:buNone/>
            </a:pPr>
            <a:r>
              <a:rPr lang="en-US" sz="1050" b="0" i="0" dirty="0">
                <a:effectLst/>
                <a:latin typeface="Arial" panose="020B0604020202020204" pitchFamily="34" charset="0"/>
              </a:rPr>
              <a:t>Ball, R., Medeiros, N. Project TIER Protocol. Retrieved from </a:t>
            </a:r>
            <a:r>
              <a:rPr lang="en-US" sz="1050" b="0" i="0" dirty="0">
                <a:effectLst/>
                <a:latin typeface="Arial" panose="020B0604020202020204" pitchFamily="34" charset="0"/>
                <a:hlinkClick r:id="rId3"/>
              </a:rPr>
              <a:t>http://www.projecttier.org/</a:t>
            </a:r>
            <a:r>
              <a:rPr lang="en-US" sz="1050" b="0" i="0" dirty="0">
                <a:effectLst/>
                <a:latin typeface="Arial" panose="020B0604020202020204" pitchFamily="34" charset="0"/>
              </a:rPr>
              <a:t> </a:t>
            </a:r>
            <a:endParaRPr lang="en-US" sz="1050" dirty="0"/>
          </a:p>
        </p:txBody>
      </p:sp>
      <p:pic>
        <p:nvPicPr>
          <p:cNvPr id="1026" name="Picture 2">
            <a:extLst>
              <a:ext uri="{FF2B5EF4-FFF2-40B4-BE49-F238E27FC236}">
                <a16:creationId xmlns:a16="http://schemas.microsoft.com/office/drawing/2014/main" id="{98A7DED7-0CD5-8168-279D-D5544FBEFD4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1119" y="180186"/>
            <a:ext cx="2429733" cy="110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8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C193-5267-CD56-A251-0593CC3D166A}"/>
              </a:ext>
            </a:extLst>
          </p:cNvPr>
          <p:cNvSpPr>
            <a:spLocks noGrp="1"/>
          </p:cNvSpPr>
          <p:nvPr>
            <p:ph type="title"/>
          </p:nvPr>
        </p:nvSpPr>
        <p:spPr/>
        <p:txBody>
          <a:bodyPr>
            <a:normAutofit fontScale="90000"/>
          </a:bodyPr>
          <a:lstStyle/>
          <a:p>
            <a:r>
              <a:rPr lang="en-US" dirty="0"/>
              <a:t>Organizing Your Files for Reproducibility (JASP)</a:t>
            </a:r>
          </a:p>
        </p:txBody>
      </p:sp>
      <p:pic>
        <p:nvPicPr>
          <p:cNvPr id="4" name="Picture 3" descr="Folder with four subfolders. The top folder is called ProjectName and has a ReadMe.pdf file. The four subfolders are Original Data, Analysis Data, JaspFiles, and Outputs.">
            <a:extLst>
              <a:ext uri="{FF2B5EF4-FFF2-40B4-BE49-F238E27FC236}">
                <a16:creationId xmlns:a16="http://schemas.microsoft.com/office/drawing/2014/main" id="{28E8D270-B708-8D7C-CA1B-11EDF11CC012}"/>
              </a:ext>
            </a:extLst>
          </p:cNvPr>
          <p:cNvPicPr>
            <a:picLocks noChangeAspect="1"/>
          </p:cNvPicPr>
          <p:nvPr/>
        </p:nvPicPr>
        <p:blipFill>
          <a:blip r:embed="rId2"/>
          <a:stretch>
            <a:fillRect/>
          </a:stretch>
        </p:blipFill>
        <p:spPr>
          <a:xfrm>
            <a:off x="1911323" y="1166248"/>
            <a:ext cx="5321353" cy="3492384"/>
          </a:xfrm>
          <a:prstGeom prst="rect">
            <a:avLst/>
          </a:prstGeom>
        </p:spPr>
      </p:pic>
    </p:spTree>
    <p:extLst>
      <p:ext uri="{BB962C8B-B14F-4D97-AF65-F5344CB8AC3E}">
        <p14:creationId xmlns:p14="http://schemas.microsoft.com/office/powerpoint/2010/main" val="17706893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1089</TotalTime>
  <Words>993</Words>
  <Application>Microsoft Office PowerPoint</Application>
  <PresentationFormat>On-screen Show (16:9)</PresentationFormat>
  <Paragraphs>131</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 Light</vt:lpstr>
      <vt:lpstr>Titillium Web</vt:lpstr>
      <vt:lpstr>Calibri</vt:lpstr>
      <vt:lpstr>Retrospect</vt:lpstr>
      <vt:lpstr>Making Your Research Reproducible</vt:lpstr>
      <vt:lpstr>Reproducibility with Available Data</vt:lpstr>
      <vt:lpstr>Reproducibility without Available Data</vt:lpstr>
      <vt:lpstr>What is “Open” Science?</vt:lpstr>
      <vt:lpstr>What does that look like in practice?</vt:lpstr>
      <vt:lpstr>Terminology</vt:lpstr>
      <vt:lpstr>Standards of Reproduction</vt:lpstr>
      <vt:lpstr>TIER Protocol</vt:lpstr>
      <vt:lpstr>Organizing Your Files for Reproducibility (JASP)</vt:lpstr>
      <vt:lpstr>Organizing Your Files for Reproducibility (R)</vt:lpstr>
      <vt:lpstr>Documenting Your Data</vt:lpstr>
      <vt:lpstr>Example Data Dictionary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dc:title>
  <dc:creator>Raechel Soicher</dc:creator>
  <cp:lastModifiedBy>Raechel Soicher</cp:lastModifiedBy>
  <cp:revision>13</cp:revision>
  <dcterms:modified xsi:type="dcterms:W3CDTF">2022-11-14T16:52:20Z</dcterms:modified>
</cp:coreProperties>
</file>