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6.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8.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2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26.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7.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2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9.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32.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33.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34.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35.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36.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37.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38.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39.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40.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41.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42.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43.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44.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notesSlides/notesSlide45.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notesSlides/notesSlide46.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notesSlides/notesSlide47.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48.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49.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notesSlides/notesSlide50.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notesSlides/notesSlide51.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notesSlides/notesSlide52.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notesSlides/notesSlide56.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notesSlides/notesSlide57.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notesSlides/notesSlide58.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notesSlides/notesSlide59.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60.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61.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notesSlides/notesSlide62.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notesSlides/notesSlide63.xml" ContentType="application/vnd.openxmlformats-officedocument.presentationml.notesSlide+xml"/>
  <Override PartName="/ppt/tags/tag135.xml" ContentType="application/vnd.openxmlformats-officedocument.presentationml.tags+xml"/>
  <Override PartName="/ppt/notesSlides/notesSlide64.xml" ContentType="application/vnd.openxmlformats-officedocument.presentationml.notesSlide+xml"/>
  <Override PartName="/ppt/tags/tag136.xml" ContentType="application/vnd.openxmlformats-officedocument.presentationml.tags+xml"/>
  <Override PartName="/ppt/notesSlides/notesSlide65.xml" ContentType="application/vnd.openxmlformats-officedocument.presentationml.notesSlide+xml"/>
  <Override PartName="/ppt/tags/tag137.xml" ContentType="application/vnd.openxmlformats-officedocument.presentationml.tags+xml"/>
  <Override PartName="/ppt/notesSlides/notesSlide66.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notesSlides/notesSlide67.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68.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69.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notesSlides/notesSlide70.xml" ContentType="application/vnd.openxmlformats-officedocument.presentationml.notesSlide+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notesSlides/notesSlide71.xml" ContentType="application/vnd.openxmlformats-officedocument.presentationml.notesSlide+xml"/>
  <Override PartName="/ppt/tags/tag150.xml" ContentType="application/vnd.openxmlformats-officedocument.presentationml.tags+xml"/>
  <Override PartName="/ppt/tags/tag151.xml" ContentType="application/vnd.openxmlformats-officedocument.presentationml.tags+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tags/tag155.xml" ContentType="application/vnd.openxmlformats-officedocument.presentationml.tags+xml"/>
  <Override PartName="/ppt/tags/tag156.xml" ContentType="application/vnd.openxmlformats-officedocument.presentationml.tags+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tags/tag157.xml" ContentType="application/vnd.openxmlformats-officedocument.presentationml.tags+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tags/tag158.xml" ContentType="application/vnd.openxmlformats-officedocument.presentationml.tags+xml"/>
  <Override PartName="/ppt/notesSlides/notesSlide87.xml" ContentType="application/vnd.openxmlformats-officedocument.presentationml.notesSlide+xml"/>
  <Override PartName="/ppt/tags/tag159.xml" ContentType="application/vnd.openxmlformats-officedocument.presentationml.tags+xml"/>
  <Override PartName="/ppt/tags/tag160.xml" ContentType="application/vnd.openxmlformats-officedocument.presentationml.tags+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92.xml" ContentType="application/vnd.openxmlformats-officedocument.presentationml.notesSlide+xml"/>
  <Override PartName="/ppt/tags/tag164.xml" ContentType="application/vnd.openxmlformats-officedocument.presentationml.tags+xml"/>
  <Override PartName="/ppt/tags/tag165.xml" ContentType="application/vnd.openxmlformats-officedocument.presentationml.tags+xml"/>
  <Override PartName="/ppt/notesSlides/notesSlide93.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notesSlides/notesSlide94.xml" ContentType="application/vnd.openxmlformats-officedocument.presentationml.notesSlide+xml"/>
  <Override PartName="/ppt/tags/tag168.xml" ContentType="application/vnd.openxmlformats-officedocument.presentationml.tags+xml"/>
  <Override PartName="/ppt/tags/tag169.xml" ContentType="application/vnd.openxmlformats-officedocument.presentationml.tags+xml"/>
  <Override PartName="/ppt/notesSlides/notesSlide95.xml" ContentType="application/vnd.openxmlformats-officedocument.presentationml.notesSlide+xml"/>
  <Override PartName="/ppt/tags/tag170.xml" ContentType="application/vnd.openxmlformats-officedocument.presentationml.tags+xml"/>
  <Override PartName="/ppt/tags/tag171.xml" ContentType="application/vnd.openxmlformats-officedocument.presentationml.tags+xml"/>
  <Override PartName="/ppt/notesSlides/notesSlide96.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notesSlides/notesSlide97.xml" ContentType="application/vnd.openxmlformats-officedocument.presentationml.notesSlide+xml"/>
  <Override PartName="/ppt/tags/tag174.xml" ContentType="application/vnd.openxmlformats-officedocument.presentationml.tags+xml"/>
  <Override PartName="/ppt/tags/tag175.xml" ContentType="application/vnd.openxmlformats-officedocument.presentationml.tags+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notesSlides/notesSlide10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103"/>
  </p:notesMasterIdLst>
  <p:handoutMasterIdLst>
    <p:handoutMasterId r:id="rId104"/>
  </p:handoutMasterIdLst>
  <p:sldIdLst>
    <p:sldId id="257" r:id="rId3"/>
    <p:sldId id="337" r:id="rId4"/>
    <p:sldId id="335" r:id="rId5"/>
    <p:sldId id="339" r:id="rId6"/>
    <p:sldId id="348" r:id="rId7"/>
    <p:sldId id="258" r:id="rId8"/>
    <p:sldId id="259" r:id="rId9"/>
    <p:sldId id="260" r:id="rId10"/>
    <p:sldId id="261" r:id="rId11"/>
    <p:sldId id="340" r:id="rId12"/>
    <p:sldId id="262" r:id="rId13"/>
    <p:sldId id="265" r:id="rId14"/>
    <p:sldId id="266" r:id="rId15"/>
    <p:sldId id="267" r:id="rId16"/>
    <p:sldId id="341" r:id="rId17"/>
    <p:sldId id="269" r:id="rId18"/>
    <p:sldId id="268" r:id="rId19"/>
    <p:sldId id="270" r:id="rId20"/>
    <p:sldId id="271" r:id="rId21"/>
    <p:sldId id="342" r:id="rId22"/>
    <p:sldId id="343" r:id="rId23"/>
    <p:sldId id="344" r:id="rId24"/>
    <p:sldId id="345" r:id="rId25"/>
    <p:sldId id="346" r:id="rId26"/>
    <p:sldId id="274" r:id="rId27"/>
    <p:sldId id="275" r:id="rId28"/>
    <p:sldId id="276" r:id="rId29"/>
    <p:sldId id="277" r:id="rId30"/>
    <p:sldId id="278" r:id="rId31"/>
    <p:sldId id="279" r:id="rId32"/>
    <p:sldId id="347" r:id="rId33"/>
    <p:sldId id="280" r:id="rId34"/>
    <p:sldId id="281" r:id="rId35"/>
    <p:sldId id="282" r:id="rId36"/>
    <p:sldId id="283" r:id="rId37"/>
    <p:sldId id="336" r:id="rId38"/>
    <p:sldId id="285" r:id="rId39"/>
    <p:sldId id="286" r:id="rId40"/>
    <p:sldId id="287" r:id="rId41"/>
    <p:sldId id="288" r:id="rId42"/>
    <p:sldId id="289" r:id="rId43"/>
    <p:sldId id="291" r:id="rId44"/>
    <p:sldId id="292" r:id="rId45"/>
    <p:sldId id="349" r:id="rId46"/>
    <p:sldId id="294" r:id="rId47"/>
    <p:sldId id="295" r:id="rId48"/>
    <p:sldId id="350" r:id="rId49"/>
    <p:sldId id="297" r:id="rId50"/>
    <p:sldId id="298" r:id="rId51"/>
    <p:sldId id="299" r:id="rId52"/>
    <p:sldId id="300" r:id="rId53"/>
    <p:sldId id="301" r:id="rId54"/>
    <p:sldId id="302" r:id="rId55"/>
    <p:sldId id="351" r:id="rId56"/>
    <p:sldId id="35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53" r:id="rId75"/>
    <p:sldId id="320" r:id="rId76"/>
    <p:sldId id="355" r:id="rId77"/>
    <p:sldId id="321" r:id="rId78"/>
    <p:sldId id="356" r:id="rId79"/>
    <p:sldId id="357" r:id="rId80"/>
    <p:sldId id="358" r:id="rId81"/>
    <p:sldId id="359" r:id="rId82"/>
    <p:sldId id="360" r:id="rId83"/>
    <p:sldId id="361" r:id="rId84"/>
    <p:sldId id="362" r:id="rId85"/>
    <p:sldId id="363" r:id="rId86"/>
    <p:sldId id="364" r:id="rId87"/>
    <p:sldId id="365" r:id="rId88"/>
    <p:sldId id="322" r:id="rId89"/>
    <p:sldId id="323" r:id="rId90"/>
    <p:sldId id="366" r:id="rId91"/>
    <p:sldId id="367" r:id="rId92"/>
    <p:sldId id="368" r:id="rId93"/>
    <p:sldId id="325" r:id="rId94"/>
    <p:sldId id="328" r:id="rId95"/>
    <p:sldId id="329" r:id="rId96"/>
    <p:sldId id="330" r:id="rId97"/>
    <p:sldId id="332" r:id="rId98"/>
    <p:sldId id="333" r:id="rId99"/>
    <p:sldId id="334" r:id="rId100"/>
    <p:sldId id="370" r:id="rId101"/>
    <p:sldId id="338" r:id="rId102"/>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eur" initials="A"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841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61" autoAdjust="0"/>
    <p:restoredTop sz="89256" autoAdjust="0"/>
  </p:normalViewPr>
  <p:slideViewPr>
    <p:cSldViewPr>
      <p:cViewPr varScale="1">
        <p:scale>
          <a:sx n="108" d="100"/>
          <a:sy n="108" d="100"/>
        </p:scale>
        <p:origin x="592" y="184"/>
      </p:cViewPr>
      <p:guideLst>
        <p:guide orient="horz" pos="2160"/>
        <p:guide orient="horz" pos="384"/>
        <p:guide orient="horz" pos="3792"/>
        <p:guide pos="959"/>
        <p:guide pos="67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howGuides="1">
      <p:cViewPr varScale="1">
        <p:scale>
          <a:sx n="91" d="100"/>
          <a:sy n="91" d="100"/>
        </p:scale>
        <p:origin x="2352" y="192"/>
      </p:cViewPr>
      <p:guideLst>
        <p:guide orient="horz" pos="2880"/>
        <p:guide pos="2160"/>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openxmlformats.org/officeDocument/2006/relationships/viewProps" Target="viewProp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notesMaster" Target="notesMasters/notesMaster1.xml"/><Relationship Id="rId108" Type="http://schemas.openxmlformats.org/officeDocument/2006/relationships/theme" Target="theme/theme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tableStyles" Target="tableStyle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dirty="0">
              <a:latin typeface="Cambria" panose="02040503050406030204" pitchFamily="18"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endParaRPr dirty="0">
              <a:latin typeface="Cambria" panose="02040503050406030204" pitchFamily="18"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dirty="0">
              <a:latin typeface="Cambria" panose="02040503050406030204" pitchFamily="18" charset="0"/>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14886E15-F82A-4596-A46C-375C6D3981E1}" type="slidenum">
              <a:rPr>
                <a:latin typeface="Cambria" panose="02040503050406030204" pitchFamily="18" charset="0"/>
              </a:rPr>
              <a:t>‹n°›</a:t>
            </a:fld>
            <a:endParaRPr dirty="0">
              <a:latin typeface="Cambria" panose="02040503050406030204" pitchFamily="18"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atin typeface="Cambria" panose="02040503050406030204" pitchFamily="18" charset="0"/>
              </a:defRPr>
            </a:lvl1pPr>
          </a:lstStyle>
          <a:p>
            <a:endParaRPr lang="fr-CA"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atin typeface="Cambria" panose="02040503050406030204" pitchFamily="18" charset="0"/>
              </a:defRPr>
            </a:lvl1pPr>
          </a:lstStyle>
          <a:p>
            <a:endParaRPr lang="fr-FR" dirty="0"/>
          </a:p>
        </p:txBody>
      </p:sp>
      <p:sp>
        <p:nvSpPr>
          <p:cNvPr id="4" name="Slide Image Placeholder 3"/>
          <p:cNvSpPr>
            <a:spLocks noGrp="1" noRot="1" noChangeAspect="1"/>
          </p:cNvSpPr>
          <p:nvPr>
            <p:ph type="sldImg" idx="2"/>
          </p:nvPr>
        </p:nvSpPr>
        <p:spPr>
          <a:xfrm>
            <a:off x="458788" y="719138"/>
            <a:ext cx="6397625" cy="3600450"/>
          </a:xfrm>
          <a:prstGeom prst="rect">
            <a:avLst/>
          </a:prstGeom>
          <a:noFill/>
          <a:ln w="12700">
            <a:solidFill>
              <a:prstClr val="black"/>
            </a:solidFill>
          </a:ln>
        </p:spPr>
        <p:txBody>
          <a:bodyPr vert="horz" lIns="96653" tIns="48327" rIns="96653" bIns="48327" rtlCol="0" anchor="ctr"/>
          <a:lstStyle/>
          <a:p>
            <a:endParaRPr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endParaRPr lang="fr-CA" sz="1200" dirty="0"/>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atin typeface="Cambria" panose="02040503050406030204" pitchFamily="18" charset="0"/>
              </a:defRPr>
            </a:lvl1pPr>
          </a:lstStyle>
          <a:p>
            <a:endParaRPr lang="fr-CA"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atin typeface="Cambria" panose="02040503050406030204" pitchFamily="18" charset="0"/>
              </a:defRPr>
            </a:lvl1pPr>
          </a:lstStyle>
          <a:p>
            <a:fld id="{BF105DB2-FD3E-441D-8B7E-7AE83ECE27B3}" type="slidenum">
              <a:rPr lang="fr-CA" smtClean="0"/>
              <a:pPr/>
              <a:t>‹n°›</a:t>
            </a:fld>
            <a:endParaRPr lang="fr-CA"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mbria" panose="02040503050406030204" pitchFamily="18" charset="0"/>
        <a:ea typeface="+mn-ea"/>
        <a:cs typeface="+mn-cs"/>
      </a:defRPr>
    </a:lvl1pPr>
    <a:lvl2pPr marL="457200" algn="l" defTabSz="914400" rtl="0" eaLnBrk="1" latinLnBrk="0" hangingPunct="1">
      <a:defRPr sz="1200" kern="1200">
        <a:solidFill>
          <a:schemeClr val="tx1"/>
        </a:solidFill>
        <a:latin typeface="Cambria" panose="02040503050406030204" pitchFamily="18" charset="0"/>
        <a:ea typeface="+mn-ea"/>
        <a:cs typeface="+mn-cs"/>
      </a:defRPr>
    </a:lvl2pPr>
    <a:lvl3pPr marL="914400" algn="l" defTabSz="914400" rtl="0" eaLnBrk="1" latinLnBrk="0" hangingPunct="1">
      <a:defRPr sz="1200" kern="1200">
        <a:solidFill>
          <a:schemeClr val="tx1"/>
        </a:solidFill>
        <a:latin typeface="Cambria" panose="02040503050406030204" pitchFamily="18" charset="0"/>
        <a:ea typeface="+mn-ea"/>
        <a:cs typeface="+mn-cs"/>
      </a:defRPr>
    </a:lvl3pPr>
    <a:lvl4pPr marL="1371600" algn="l" defTabSz="914400" rtl="0" eaLnBrk="1" latinLnBrk="0" hangingPunct="1">
      <a:defRPr sz="1200" kern="1200">
        <a:solidFill>
          <a:schemeClr val="tx1"/>
        </a:solidFill>
        <a:latin typeface="Cambria" panose="02040503050406030204" pitchFamily="18" charset="0"/>
        <a:ea typeface="+mn-ea"/>
        <a:cs typeface="+mn-cs"/>
      </a:defRPr>
    </a:lvl4pPr>
    <a:lvl5pPr marL="1828800" algn="l" defTabSz="914400" rtl="0" eaLnBrk="1" latinLnBrk="0" hangingPunct="1">
      <a:defRPr sz="1200" kern="1200">
        <a:solidFill>
          <a:schemeClr val="tx1"/>
        </a:solidFill>
        <a:latin typeface="Cambria" panose="020405030504060302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1</a:t>
            </a:fld>
            <a:endParaRPr lang="fr-CA" dirty="0"/>
          </a:p>
        </p:txBody>
      </p:sp>
    </p:spTree>
    <p:extLst>
      <p:ext uri="{BB962C8B-B14F-4D97-AF65-F5344CB8AC3E}">
        <p14:creationId xmlns:p14="http://schemas.microsoft.com/office/powerpoint/2010/main" val="2637744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10</a:t>
            </a:fld>
            <a:endParaRPr lang="fr-CA" dirty="0"/>
          </a:p>
        </p:txBody>
      </p:sp>
    </p:spTree>
    <p:extLst>
      <p:ext uri="{BB962C8B-B14F-4D97-AF65-F5344CB8AC3E}">
        <p14:creationId xmlns:p14="http://schemas.microsoft.com/office/powerpoint/2010/main" val="3355470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/stop" </a:t>
            </a:r>
            <a:r>
              <a:rPr lang="fr-CA" sz="1200" dirty="0" err="1"/>
              <a:t>title</a:t>
            </a:r>
            <a:r>
              <a:rPr lang="fr-CA" sz="1200" dirty="0"/>
              <a:t>="stop </a:t>
            </a:r>
            <a:r>
              <a:rPr lang="fr-CA" sz="1200" dirty="0" err="1"/>
              <a:t>icons</a:t>
            </a:r>
            <a:r>
              <a:rPr lang="fr-CA" sz="1200" dirty="0"/>
              <a:t> »</a:t>
            </a:r>
          </a:p>
          <a:p>
            <a:r>
              <a:rPr lang="fr-CA" sz="1200" dirty="0"/>
              <a:t>L’icône « Stop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100</a:t>
            </a:fld>
            <a:endParaRPr lang="fr-CA" dirty="0"/>
          </a:p>
        </p:txBody>
      </p:sp>
    </p:spTree>
    <p:extLst>
      <p:ext uri="{BB962C8B-B14F-4D97-AF65-F5344CB8AC3E}">
        <p14:creationId xmlns:p14="http://schemas.microsoft.com/office/powerpoint/2010/main" val="2697256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11</a:t>
            </a:fld>
            <a:endParaRPr lang="fr-CA" dirty="0"/>
          </a:p>
        </p:txBody>
      </p:sp>
    </p:spTree>
    <p:extLst>
      <p:ext uri="{BB962C8B-B14F-4D97-AF65-F5344CB8AC3E}">
        <p14:creationId xmlns:p14="http://schemas.microsoft.com/office/powerpoint/2010/main" val="1431332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12</a:t>
            </a:fld>
            <a:endParaRPr lang="fr-CA" dirty="0"/>
          </a:p>
        </p:txBody>
      </p:sp>
    </p:spTree>
    <p:extLst>
      <p:ext uri="{BB962C8B-B14F-4D97-AF65-F5344CB8AC3E}">
        <p14:creationId xmlns:p14="http://schemas.microsoft.com/office/powerpoint/2010/main" val="3332896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13</a:t>
            </a:fld>
            <a:endParaRPr lang="fr-CA" dirty="0"/>
          </a:p>
        </p:txBody>
      </p:sp>
    </p:spTree>
    <p:extLst>
      <p:ext uri="{BB962C8B-B14F-4D97-AF65-F5344CB8AC3E}">
        <p14:creationId xmlns:p14="http://schemas.microsoft.com/office/powerpoint/2010/main" val="30178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14</a:t>
            </a:fld>
            <a:endParaRPr lang="fr-CA" dirty="0"/>
          </a:p>
        </p:txBody>
      </p:sp>
    </p:spTree>
    <p:extLst>
      <p:ext uri="{BB962C8B-B14F-4D97-AF65-F5344CB8AC3E}">
        <p14:creationId xmlns:p14="http://schemas.microsoft.com/office/powerpoint/2010/main" val="3154678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15</a:t>
            </a:fld>
            <a:endParaRPr lang="fr-CA" dirty="0"/>
          </a:p>
        </p:txBody>
      </p:sp>
    </p:spTree>
    <p:extLst>
      <p:ext uri="{BB962C8B-B14F-4D97-AF65-F5344CB8AC3E}">
        <p14:creationId xmlns:p14="http://schemas.microsoft.com/office/powerpoint/2010/main" val="2619537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16</a:t>
            </a:fld>
            <a:endParaRPr lang="fr-CA" dirty="0"/>
          </a:p>
        </p:txBody>
      </p:sp>
    </p:spTree>
    <p:extLst>
      <p:ext uri="{BB962C8B-B14F-4D97-AF65-F5344CB8AC3E}">
        <p14:creationId xmlns:p14="http://schemas.microsoft.com/office/powerpoint/2010/main" val="871831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17</a:t>
            </a:fld>
            <a:endParaRPr lang="fr-CA" dirty="0"/>
          </a:p>
        </p:txBody>
      </p:sp>
    </p:spTree>
    <p:extLst>
      <p:ext uri="{BB962C8B-B14F-4D97-AF65-F5344CB8AC3E}">
        <p14:creationId xmlns:p14="http://schemas.microsoft.com/office/powerpoint/2010/main" val="969574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18</a:t>
            </a:fld>
            <a:endParaRPr lang="fr-CA" dirty="0"/>
          </a:p>
        </p:txBody>
      </p:sp>
    </p:spTree>
    <p:extLst>
      <p:ext uri="{BB962C8B-B14F-4D97-AF65-F5344CB8AC3E}">
        <p14:creationId xmlns:p14="http://schemas.microsoft.com/office/powerpoint/2010/main" val="3965610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19</a:t>
            </a:fld>
            <a:endParaRPr lang="fr-CA" dirty="0"/>
          </a:p>
        </p:txBody>
      </p:sp>
    </p:spTree>
    <p:extLst>
      <p:ext uri="{BB962C8B-B14F-4D97-AF65-F5344CB8AC3E}">
        <p14:creationId xmlns:p14="http://schemas.microsoft.com/office/powerpoint/2010/main" val="1506127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a:t>
            </a:r>
            <a:r>
              <a:rPr lang="fr-CA" dirty="0" err="1"/>
              <a:t>play-button</a:t>
            </a:r>
            <a:r>
              <a:rPr lang="fr-CA" dirty="0"/>
              <a:t>" </a:t>
            </a:r>
            <a:r>
              <a:rPr lang="fr-CA" dirty="0" err="1"/>
              <a:t>title</a:t>
            </a:r>
            <a:r>
              <a:rPr lang="fr-CA" dirty="0"/>
              <a:t>="</a:t>
            </a:r>
            <a:r>
              <a:rPr lang="fr-CA" dirty="0" err="1"/>
              <a:t>play</a:t>
            </a:r>
            <a:r>
              <a:rPr lang="fr-CA" dirty="0"/>
              <a:t> </a:t>
            </a:r>
            <a:r>
              <a:rPr lang="fr-CA" dirty="0" err="1"/>
              <a:t>button</a:t>
            </a:r>
            <a:r>
              <a:rPr lang="fr-CA" dirty="0"/>
              <a:t> </a:t>
            </a:r>
            <a:r>
              <a:rPr lang="fr-CA" dirty="0" err="1"/>
              <a:t>icons</a:t>
            </a:r>
            <a:endParaRPr lang="fr-CA" dirty="0"/>
          </a:p>
          <a:p>
            <a:r>
              <a:rPr lang="fr-CA" dirty="0"/>
              <a:t>L’icône « Play </a:t>
            </a:r>
            <a:r>
              <a:rPr lang="fr-CA" dirty="0" err="1"/>
              <a:t>button</a:t>
            </a:r>
            <a:r>
              <a:rPr lang="fr-CA" dirty="0"/>
              <a:t> » a été créée par </a:t>
            </a:r>
            <a:r>
              <a:rPr lang="fr-CA" dirty="0" err="1"/>
              <a:t>Those</a:t>
            </a:r>
            <a:r>
              <a:rPr lang="fr-CA" dirty="0"/>
              <a:t> </a:t>
            </a:r>
            <a:r>
              <a:rPr lang="fr-CA" dirty="0" err="1"/>
              <a:t>Icons</a:t>
            </a:r>
            <a:r>
              <a:rPr lang="fr-CA" dirty="0"/>
              <a:t> – </a:t>
            </a:r>
            <a:r>
              <a:rPr lang="fr-CA" dirty="0" err="1"/>
              <a:t>Flaticon</a:t>
            </a:r>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2</a:t>
            </a:fld>
            <a:endParaRPr lang="fr-CA" dirty="0"/>
          </a:p>
        </p:txBody>
      </p:sp>
    </p:spTree>
    <p:extLst>
      <p:ext uri="{BB962C8B-B14F-4D97-AF65-F5344CB8AC3E}">
        <p14:creationId xmlns:p14="http://schemas.microsoft.com/office/powerpoint/2010/main" val="4235452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20</a:t>
            </a:fld>
            <a:endParaRPr lang="fr-CA" dirty="0"/>
          </a:p>
        </p:txBody>
      </p:sp>
    </p:spTree>
    <p:extLst>
      <p:ext uri="{BB962C8B-B14F-4D97-AF65-F5344CB8AC3E}">
        <p14:creationId xmlns:p14="http://schemas.microsoft.com/office/powerpoint/2010/main" val="1792623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21</a:t>
            </a:fld>
            <a:endParaRPr lang="fr-CA" dirty="0"/>
          </a:p>
        </p:txBody>
      </p:sp>
    </p:spTree>
    <p:extLst>
      <p:ext uri="{BB962C8B-B14F-4D97-AF65-F5344CB8AC3E}">
        <p14:creationId xmlns:p14="http://schemas.microsoft.com/office/powerpoint/2010/main" val="3156188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22</a:t>
            </a:fld>
            <a:endParaRPr lang="fr-CA" dirty="0"/>
          </a:p>
        </p:txBody>
      </p:sp>
    </p:spTree>
    <p:extLst>
      <p:ext uri="{BB962C8B-B14F-4D97-AF65-F5344CB8AC3E}">
        <p14:creationId xmlns:p14="http://schemas.microsoft.com/office/powerpoint/2010/main" val="3554599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23</a:t>
            </a:fld>
            <a:endParaRPr lang="fr-CA" dirty="0"/>
          </a:p>
        </p:txBody>
      </p:sp>
    </p:spTree>
    <p:extLst>
      <p:ext uri="{BB962C8B-B14F-4D97-AF65-F5344CB8AC3E}">
        <p14:creationId xmlns:p14="http://schemas.microsoft.com/office/powerpoint/2010/main" val="930851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24</a:t>
            </a:fld>
            <a:endParaRPr lang="fr-CA" dirty="0"/>
          </a:p>
        </p:txBody>
      </p:sp>
    </p:spTree>
    <p:extLst>
      <p:ext uri="{BB962C8B-B14F-4D97-AF65-F5344CB8AC3E}">
        <p14:creationId xmlns:p14="http://schemas.microsoft.com/office/powerpoint/2010/main" val="20582633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25</a:t>
            </a:fld>
            <a:endParaRPr lang="fr-CA" dirty="0"/>
          </a:p>
        </p:txBody>
      </p:sp>
    </p:spTree>
    <p:extLst>
      <p:ext uri="{BB962C8B-B14F-4D97-AF65-F5344CB8AC3E}">
        <p14:creationId xmlns:p14="http://schemas.microsoft.com/office/powerpoint/2010/main" val="185373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26</a:t>
            </a:fld>
            <a:endParaRPr lang="fr-CA" dirty="0"/>
          </a:p>
        </p:txBody>
      </p:sp>
    </p:spTree>
    <p:extLst>
      <p:ext uri="{BB962C8B-B14F-4D97-AF65-F5344CB8AC3E}">
        <p14:creationId xmlns:p14="http://schemas.microsoft.com/office/powerpoint/2010/main" val="2754465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27</a:t>
            </a:fld>
            <a:endParaRPr lang="fr-CA" dirty="0"/>
          </a:p>
        </p:txBody>
      </p:sp>
    </p:spTree>
    <p:extLst>
      <p:ext uri="{BB962C8B-B14F-4D97-AF65-F5344CB8AC3E}">
        <p14:creationId xmlns:p14="http://schemas.microsoft.com/office/powerpoint/2010/main" val="18558311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28</a:t>
            </a:fld>
            <a:endParaRPr lang="fr-CA" dirty="0"/>
          </a:p>
        </p:txBody>
      </p:sp>
    </p:spTree>
    <p:extLst>
      <p:ext uri="{BB962C8B-B14F-4D97-AF65-F5344CB8AC3E}">
        <p14:creationId xmlns:p14="http://schemas.microsoft.com/office/powerpoint/2010/main" val="41626672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29</a:t>
            </a:fld>
            <a:endParaRPr lang="fr-CA" dirty="0"/>
          </a:p>
        </p:txBody>
      </p:sp>
    </p:spTree>
    <p:extLst>
      <p:ext uri="{BB962C8B-B14F-4D97-AF65-F5344CB8AC3E}">
        <p14:creationId xmlns:p14="http://schemas.microsoft.com/office/powerpoint/2010/main" val="3613725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pPr defTabSz="948507">
              <a:defRPr/>
            </a:pPr>
            <a:endParaRPr lang="fr-CA" dirty="0">
              <a:solidFill>
                <a:srgbClr val="404040"/>
              </a:solidFill>
            </a:endParaRPr>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3</a:t>
            </a:fld>
            <a:endParaRPr lang="fr-CA" dirty="0"/>
          </a:p>
        </p:txBody>
      </p:sp>
    </p:spTree>
    <p:extLst>
      <p:ext uri="{BB962C8B-B14F-4D97-AF65-F5344CB8AC3E}">
        <p14:creationId xmlns:p14="http://schemas.microsoft.com/office/powerpoint/2010/main" val="29920317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30</a:t>
            </a:fld>
            <a:endParaRPr lang="fr-CA" dirty="0"/>
          </a:p>
        </p:txBody>
      </p:sp>
    </p:spTree>
    <p:extLst>
      <p:ext uri="{BB962C8B-B14F-4D97-AF65-F5344CB8AC3E}">
        <p14:creationId xmlns:p14="http://schemas.microsoft.com/office/powerpoint/2010/main" val="8232410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31</a:t>
            </a:fld>
            <a:endParaRPr lang="fr-CA" dirty="0"/>
          </a:p>
        </p:txBody>
      </p:sp>
    </p:spTree>
    <p:extLst>
      <p:ext uri="{BB962C8B-B14F-4D97-AF65-F5344CB8AC3E}">
        <p14:creationId xmlns:p14="http://schemas.microsoft.com/office/powerpoint/2010/main" val="8692620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32</a:t>
            </a:fld>
            <a:endParaRPr lang="fr-CA" dirty="0"/>
          </a:p>
        </p:txBody>
      </p:sp>
    </p:spTree>
    <p:extLst>
      <p:ext uri="{BB962C8B-B14F-4D97-AF65-F5344CB8AC3E}">
        <p14:creationId xmlns:p14="http://schemas.microsoft.com/office/powerpoint/2010/main" val="10673281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33</a:t>
            </a:fld>
            <a:endParaRPr lang="fr-CA" dirty="0"/>
          </a:p>
        </p:txBody>
      </p:sp>
    </p:spTree>
    <p:extLst>
      <p:ext uri="{BB962C8B-B14F-4D97-AF65-F5344CB8AC3E}">
        <p14:creationId xmlns:p14="http://schemas.microsoft.com/office/powerpoint/2010/main" val="21326349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34</a:t>
            </a:fld>
            <a:endParaRPr lang="fr-CA" dirty="0"/>
          </a:p>
        </p:txBody>
      </p:sp>
    </p:spTree>
    <p:extLst>
      <p:ext uri="{BB962C8B-B14F-4D97-AF65-F5344CB8AC3E}">
        <p14:creationId xmlns:p14="http://schemas.microsoft.com/office/powerpoint/2010/main" val="19247814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35</a:t>
            </a:fld>
            <a:endParaRPr lang="fr-CA" dirty="0"/>
          </a:p>
        </p:txBody>
      </p:sp>
    </p:spTree>
    <p:extLst>
      <p:ext uri="{BB962C8B-B14F-4D97-AF65-F5344CB8AC3E}">
        <p14:creationId xmlns:p14="http://schemas.microsoft.com/office/powerpoint/2010/main" val="24023363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36</a:t>
            </a:fld>
            <a:endParaRPr lang="fr-CA" dirty="0"/>
          </a:p>
        </p:txBody>
      </p:sp>
    </p:spTree>
    <p:extLst>
      <p:ext uri="{BB962C8B-B14F-4D97-AF65-F5344CB8AC3E}">
        <p14:creationId xmlns:p14="http://schemas.microsoft.com/office/powerpoint/2010/main" val="2237231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37</a:t>
            </a:fld>
            <a:endParaRPr lang="fr-CA" dirty="0"/>
          </a:p>
        </p:txBody>
      </p:sp>
    </p:spTree>
    <p:extLst>
      <p:ext uri="{BB962C8B-B14F-4D97-AF65-F5344CB8AC3E}">
        <p14:creationId xmlns:p14="http://schemas.microsoft.com/office/powerpoint/2010/main" val="1422452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38</a:t>
            </a:fld>
            <a:endParaRPr lang="fr-CA" dirty="0"/>
          </a:p>
        </p:txBody>
      </p:sp>
    </p:spTree>
    <p:extLst>
      <p:ext uri="{BB962C8B-B14F-4D97-AF65-F5344CB8AC3E}">
        <p14:creationId xmlns:p14="http://schemas.microsoft.com/office/powerpoint/2010/main" val="8279140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39</a:t>
            </a:fld>
            <a:endParaRPr lang="fr-CA" dirty="0"/>
          </a:p>
        </p:txBody>
      </p:sp>
    </p:spTree>
    <p:extLst>
      <p:ext uri="{BB962C8B-B14F-4D97-AF65-F5344CB8AC3E}">
        <p14:creationId xmlns:p14="http://schemas.microsoft.com/office/powerpoint/2010/main" val="288403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pPr defTabSz="948507">
              <a:defRPr/>
            </a:pPr>
            <a:endParaRPr lang="fr-CA" dirty="0">
              <a:solidFill>
                <a:srgbClr val="404040"/>
              </a:solidFill>
            </a:endParaRPr>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4</a:t>
            </a:fld>
            <a:endParaRPr lang="fr-CA" dirty="0"/>
          </a:p>
        </p:txBody>
      </p:sp>
    </p:spTree>
    <p:extLst>
      <p:ext uri="{BB962C8B-B14F-4D97-AF65-F5344CB8AC3E}">
        <p14:creationId xmlns:p14="http://schemas.microsoft.com/office/powerpoint/2010/main" val="13264947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40</a:t>
            </a:fld>
            <a:endParaRPr lang="fr-CA" dirty="0"/>
          </a:p>
        </p:txBody>
      </p:sp>
    </p:spTree>
    <p:extLst>
      <p:ext uri="{BB962C8B-B14F-4D97-AF65-F5344CB8AC3E}">
        <p14:creationId xmlns:p14="http://schemas.microsoft.com/office/powerpoint/2010/main" val="34109154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41</a:t>
            </a:fld>
            <a:endParaRPr lang="fr-CA" dirty="0"/>
          </a:p>
        </p:txBody>
      </p:sp>
    </p:spTree>
    <p:extLst>
      <p:ext uri="{BB962C8B-B14F-4D97-AF65-F5344CB8AC3E}">
        <p14:creationId xmlns:p14="http://schemas.microsoft.com/office/powerpoint/2010/main" val="29114731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42</a:t>
            </a:fld>
            <a:endParaRPr lang="fr-CA" dirty="0"/>
          </a:p>
        </p:txBody>
      </p:sp>
    </p:spTree>
    <p:extLst>
      <p:ext uri="{BB962C8B-B14F-4D97-AF65-F5344CB8AC3E}">
        <p14:creationId xmlns:p14="http://schemas.microsoft.com/office/powerpoint/2010/main" val="11281296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43</a:t>
            </a:fld>
            <a:endParaRPr lang="fr-CA" dirty="0"/>
          </a:p>
        </p:txBody>
      </p:sp>
    </p:spTree>
    <p:extLst>
      <p:ext uri="{BB962C8B-B14F-4D97-AF65-F5344CB8AC3E}">
        <p14:creationId xmlns:p14="http://schemas.microsoft.com/office/powerpoint/2010/main" val="26301447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/cross" </a:t>
            </a:r>
            <a:r>
              <a:rPr lang="fr-CA" dirty="0" err="1"/>
              <a:t>title</a:t>
            </a:r>
            <a:r>
              <a:rPr lang="fr-CA" dirty="0"/>
              <a:t>="cross </a:t>
            </a:r>
            <a:r>
              <a:rPr lang="fr-CA" dirty="0" err="1"/>
              <a:t>icons</a:t>
            </a:r>
            <a:r>
              <a:rPr lang="fr-CA" dirty="0"/>
              <a:t>’’</a:t>
            </a:r>
          </a:p>
          <a:p>
            <a:r>
              <a:rPr lang="fr-CA" dirty="0"/>
              <a:t>L’icône Cross </a:t>
            </a:r>
            <a:r>
              <a:rPr lang="fr-CA" dirty="0" err="1"/>
              <a:t>icons</a:t>
            </a:r>
            <a:r>
              <a:rPr lang="fr-CA" dirty="0"/>
              <a:t> a été créée par </a:t>
            </a:r>
            <a:r>
              <a:rPr lang="fr-CA" dirty="0" err="1"/>
              <a:t>Roundicons</a:t>
            </a:r>
            <a:r>
              <a:rPr lang="fr-CA" dirty="0"/>
              <a:t> – </a:t>
            </a:r>
            <a:r>
              <a:rPr lang="fr-CA" dirty="0" err="1"/>
              <a:t>Flaticon</a:t>
            </a:r>
            <a:r>
              <a:rPr lang="fr-CA" dirty="0"/>
              <a:t> </a:t>
            </a:r>
          </a:p>
          <a:p>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44</a:t>
            </a:fld>
            <a:endParaRPr lang="fr-CA" dirty="0"/>
          </a:p>
        </p:txBody>
      </p:sp>
    </p:spTree>
    <p:extLst>
      <p:ext uri="{BB962C8B-B14F-4D97-AF65-F5344CB8AC3E}">
        <p14:creationId xmlns:p14="http://schemas.microsoft.com/office/powerpoint/2010/main" val="18029686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45</a:t>
            </a:fld>
            <a:endParaRPr lang="fr-CA" dirty="0"/>
          </a:p>
        </p:txBody>
      </p:sp>
    </p:spTree>
    <p:extLst>
      <p:ext uri="{BB962C8B-B14F-4D97-AF65-F5344CB8AC3E}">
        <p14:creationId xmlns:p14="http://schemas.microsoft.com/office/powerpoint/2010/main" val="4071189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46</a:t>
            </a:fld>
            <a:endParaRPr lang="fr-CA" dirty="0"/>
          </a:p>
        </p:txBody>
      </p:sp>
    </p:spTree>
    <p:extLst>
      <p:ext uri="{BB962C8B-B14F-4D97-AF65-F5344CB8AC3E}">
        <p14:creationId xmlns:p14="http://schemas.microsoft.com/office/powerpoint/2010/main" val="11091848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/cross" </a:t>
            </a:r>
            <a:r>
              <a:rPr lang="fr-CA" dirty="0" err="1"/>
              <a:t>title</a:t>
            </a:r>
            <a:r>
              <a:rPr lang="fr-CA" dirty="0"/>
              <a:t>="cross </a:t>
            </a:r>
            <a:r>
              <a:rPr lang="fr-CA" dirty="0" err="1"/>
              <a:t>icons</a:t>
            </a:r>
            <a:r>
              <a:rPr lang="fr-CA" dirty="0"/>
              <a:t>’’</a:t>
            </a:r>
          </a:p>
          <a:p>
            <a:r>
              <a:rPr lang="fr-CA" dirty="0"/>
              <a:t>L’icône Cross </a:t>
            </a:r>
            <a:r>
              <a:rPr lang="fr-CA" dirty="0" err="1"/>
              <a:t>icons</a:t>
            </a:r>
            <a:r>
              <a:rPr lang="fr-CA" dirty="0"/>
              <a:t> a été créée par </a:t>
            </a:r>
            <a:r>
              <a:rPr lang="fr-CA" dirty="0" err="1"/>
              <a:t>Roundicons</a:t>
            </a:r>
            <a:r>
              <a:rPr lang="fr-CA" dirty="0"/>
              <a:t> – </a:t>
            </a:r>
            <a:r>
              <a:rPr lang="fr-CA" dirty="0" err="1"/>
              <a:t>Flaticon</a:t>
            </a:r>
            <a:r>
              <a:rPr lang="fr-CA" dirty="0"/>
              <a:t> </a:t>
            </a:r>
          </a:p>
          <a:p>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47</a:t>
            </a:fld>
            <a:endParaRPr lang="fr-CA" dirty="0"/>
          </a:p>
        </p:txBody>
      </p:sp>
    </p:spTree>
    <p:extLst>
      <p:ext uri="{BB962C8B-B14F-4D97-AF65-F5344CB8AC3E}">
        <p14:creationId xmlns:p14="http://schemas.microsoft.com/office/powerpoint/2010/main" val="17924881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48</a:t>
            </a:fld>
            <a:endParaRPr lang="fr-CA" dirty="0"/>
          </a:p>
        </p:txBody>
      </p:sp>
    </p:spTree>
    <p:extLst>
      <p:ext uri="{BB962C8B-B14F-4D97-AF65-F5344CB8AC3E}">
        <p14:creationId xmlns:p14="http://schemas.microsoft.com/office/powerpoint/2010/main" val="8192137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/cross" </a:t>
            </a:r>
            <a:r>
              <a:rPr lang="fr-CA" dirty="0" err="1"/>
              <a:t>title</a:t>
            </a:r>
            <a:r>
              <a:rPr lang="fr-CA" dirty="0"/>
              <a:t>="cross </a:t>
            </a:r>
            <a:r>
              <a:rPr lang="fr-CA" dirty="0" err="1"/>
              <a:t>icons</a:t>
            </a:r>
            <a:r>
              <a:rPr lang="fr-CA" dirty="0"/>
              <a:t>’’</a:t>
            </a:r>
          </a:p>
          <a:p>
            <a:r>
              <a:rPr lang="fr-CA" dirty="0"/>
              <a:t>L’icône Cross </a:t>
            </a:r>
            <a:r>
              <a:rPr lang="fr-CA" dirty="0" err="1"/>
              <a:t>icons</a:t>
            </a:r>
            <a:r>
              <a:rPr lang="fr-CA" dirty="0"/>
              <a:t> a été créée par </a:t>
            </a:r>
            <a:r>
              <a:rPr lang="fr-CA" dirty="0" err="1"/>
              <a:t>Roundicons</a:t>
            </a:r>
            <a:r>
              <a:rPr lang="fr-CA" dirty="0"/>
              <a:t> – </a:t>
            </a:r>
            <a:r>
              <a:rPr lang="fr-CA" dirty="0" err="1"/>
              <a:t>Flaticon</a:t>
            </a:r>
            <a:r>
              <a:rPr lang="fr-CA" dirty="0"/>
              <a:t> </a:t>
            </a:r>
          </a:p>
          <a:p>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49</a:t>
            </a:fld>
            <a:endParaRPr lang="fr-CA" dirty="0"/>
          </a:p>
        </p:txBody>
      </p:sp>
    </p:spTree>
    <p:extLst>
      <p:ext uri="{BB962C8B-B14F-4D97-AF65-F5344CB8AC3E}">
        <p14:creationId xmlns:p14="http://schemas.microsoft.com/office/powerpoint/2010/main" val="40280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a:t>
            </a:fld>
            <a:endParaRPr lang="fr-CA" dirty="0"/>
          </a:p>
        </p:txBody>
      </p:sp>
    </p:spTree>
    <p:extLst>
      <p:ext uri="{BB962C8B-B14F-4D97-AF65-F5344CB8AC3E}">
        <p14:creationId xmlns:p14="http://schemas.microsoft.com/office/powerpoint/2010/main" val="11205888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50</a:t>
            </a:fld>
            <a:endParaRPr lang="fr-CA" dirty="0"/>
          </a:p>
        </p:txBody>
      </p:sp>
    </p:spTree>
    <p:extLst>
      <p:ext uri="{BB962C8B-B14F-4D97-AF65-F5344CB8AC3E}">
        <p14:creationId xmlns:p14="http://schemas.microsoft.com/office/powerpoint/2010/main" val="17351739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a:t>
            </a:r>
            <a:r>
              <a:rPr lang="fr-CA" dirty="0" err="1"/>
              <a:t>tick</a:t>
            </a:r>
            <a:r>
              <a:rPr lang="fr-CA" dirty="0"/>
              <a:t>" </a:t>
            </a:r>
            <a:r>
              <a:rPr lang="fr-CA" dirty="0" err="1"/>
              <a:t>title</a:t>
            </a:r>
            <a:r>
              <a:rPr lang="fr-CA" dirty="0"/>
              <a:t>="</a:t>
            </a:r>
            <a:r>
              <a:rPr lang="fr-CA" dirty="0" err="1"/>
              <a:t>tick</a:t>
            </a:r>
            <a:r>
              <a:rPr lang="fr-CA" dirty="0"/>
              <a:t> </a:t>
            </a:r>
            <a:r>
              <a:rPr lang="fr-CA" dirty="0" err="1"/>
              <a:t>icons</a:t>
            </a:r>
            <a:endParaRPr lang="fr-CA" dirty="0"/>
          </a:p>
          <a:p>
            <a:r>
              <a:rPr lang="fr-CA" dirty="0"/>
              <a:t>L’icône </a:t>
            </a:r>
            <a:r>
              <a:rPr lang="fr-CA" dirty="0" err="1"/>
              <a:t>Tick</a:t>
            </a:r>
            <a:r>
              <a:rPr lang="fr-CA" dirty="0"/>
              <a:t> </a:t>
            </a:r>
            <a:r>
              <a:rPr lang="fr-CA" dirty="0" err="1"/>
              <a:t>icons</a:t>
            </a:r>
            <a:r>
              <a:rPr lang="fr-CA" dirty="0"/>
              <a:t> a été créée par </a:t>
            </a:r>
            <a:r>
              <a:rPr lang="fr-CA" dirty="0" err="1"/>
              <a:t>Roundicons</a:t>
            </a:r>
            <a:r>
              <a:rPr lang="fr-CA" dirty="0"/>
              <a:t> – </a:t>
            </a:r>
            <a:r>
              <a:rPr lang="fr-CA" dirty="0" err="1"/>
              <a:t>Flaticon</a:t>
            </a:r>
            <a:r>
              <a:rPr lang="fr-CA" dirty="0"/>
              <a:t> </a:t>
            </a:r>
          </a:p>
          <a:p>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51</a:t>
            </a:fld>
            <a:endParaRPr lang="fr-CA" dirty="0"/>
          </a:p>
        </p:txBody>
      </p:sp>
    </p:spTree>
    <p:extLst>
      <p:ext uri="{BB962C8B-B14F-4D97-AF65-F5344CB8AC3E}">
        <p14:creationId xmlns:p14="http://schemas.microsoft.com/office/powerpoint/2010/main" val="35560926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52</a:t>
            </a:fld>
            <a:endParaRPr lang="fr-CA" dirty="0"/>
          </a:p>
        </p:txBody>
      </p:sp>
    </p:spTree>
    <p:extLst>
      <p:ext uri="{BB962C8B-B14F-4D97-AF65-F5344CB8AC3E}">
        <p14:creationId xmlns:p14="http://schemas.microsoft.com/office/powerpoint/2010/main" val="31778115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53</a:t>
            </a:fld>
            <a:endParaRPr lang="fr-CA" dirty="0"/>
          </a:p>
        </p:txBody>
      </p:sp>
    </p:spTree>
    <p:extLst>
      <p:ext uri="{BB962C8B-B14F-4D97-AF65-F5344CB8AC3E}">
        <p14:creationId xmlns:p14="http://schemas.microsoft.com/office/powerpoint/2010/main" val="31078025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54</a:t>
            </a:fld>
            <a:endParaRPr lang="fr-CA" dirty="0"/>
          </a:p>
        </p:txBody>
      </p:sp>
    </p:spTree>
    <p:extLst>
      <p:ext uri="{BB962C8B-B14F-4D97-AF65-F5344CB8AC3E}">
        <p14:creationId xmlns:p14="http://schemas.microsoft.com/office/powerpoint/2010/main" val="192111127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55</a:t>
            </a:fld>
            <a:endParaRPr lang="fr-CA" dirty="0"/>
          </a:p>
        </p:txBody>
      </p:sp>
    </p:spTree>
    <p:extLst>
      <p:ext uri="{BB962C8B-B14F-4D97-AF65-F5344CB8AC3E}">
        <p14:creationId xmlns:p14="http://schemas.microsoft.com/office/powerpoint/2010/main" val="37752286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56</a:t>
            </a:fld>
            <a:endParaRPr lang="fr-CA" dirty="0"/>
          </a:p>
        </p:txBody>
      </p:sp>
    </p:spTree>
    <p:extLst>
      <p:ext uri="{BB962C8B-B14F-4D97-AF65-F5344CB8AC3E}">
        <p14:creationId xmlns:p14="http://schemas.microsoft.com/office/powerpoint/2010/main" val="6924159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57</a:t>
            </a:fld>
            <a:endParaRPr lang="fr-CA" dirty="0"/>
          </a:p>
        </p:txBody>
      </p:sp>
    </p:spTree>
    <p:extLst>
      <p:ext uri="{BB962C8B-B14F-4D97-AF65-F5344CB8AC3E}">
        <p14:creationId xmlns:p14="http://schemas.microsoft.com/office/powerpoint/2010/main" val="10608868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58</a:t>
            </a:fld>
            <a:endParaRPr lang="fr-CA" dirty="0"/>
          </a:p>
        </p:txBody>
      </p:sp>
    </p:spTree>
    <p:extLst>
      <p:ext uri="{BB962C8B-B14F-4D97-AF65-F5344CB8AC3E}">
        <p14:creationId xmlns:p14="http://schemas.microsoft.com/office/powerpoint/2010/main" val="379636558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59</a:t>
            </a:fld>
            <a:endParaRPr lang="fr-CA" dirty="0"/>
          </a:p>
        </p:txBody>
      </p:sp>
    </p:spTree>
    <p:extLst>
      <p:ext uri="{BB962C8B-B14F-4D97-AF65-F5344CB8AC3E}">
        <p14:creationId xmlns:p14="http://schemas.microsoft.com/office/powerpoint/2010/main" val="680799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6</a:t>
            </a:fld>
            <a:endParaRPr lang="fr-CA" dirty="0"/>
          </a:p>
        </p:txBody>
      </p:sp>
    </p:spTree>
    <p:extLst>
      <p:ext uri="{BB962C8B-B14F-4D97-AF65-F5344CB8AC3E}">
        <p14:creationId xmlns:p14="http://schemas.microsoft.com/office/powerpoint/2010/main" val="42325685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60</a:t>
            </a:fld>
            <a:endParaRPr lang="fr-CA" dirty="0"/>
          </a:p>
        </p:txBody>
      </p:sp>
    </p:spTree>
    <p:extLst>
      <p:ext uri="{BB962C8B-B14F-4D97-AF65-F5344CB8AC3E}">
        <p14:creationId xmlns:p14="http://schemas.microsoft.com/office/powerpoint/2010/main" val="36894203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61</a:t>
            </a:fld>
            <a:endParaRPr lang="fr-CA" dirty="0"/>
          </a:p>
        </p:txBody>
      </p:sp>
    </p:spTree>
    <p:extLst>
      <p:ext uri="{BB962C8B-B14F-4D97-AF65-F5344CB8AC3E}">
        <p14:creationId xmlns:p14="http://schemas.microsoft.com/office/powerpoint/2010/main" val="35453088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/cross" </a:t>
            </a:r>
            <a:r>
              <a:rPr lang="fr-CA" dirty="0" err="1"/>
              <a:t>title</a:t>
            </a:r>
            <a:r>
              <a:rPr lang="fr-CA" dirty="0"/>
              <a:t>="cross </a:t>
            </a:r>
            <a:r>
              <a:rPr lang="fr-CA" dirty="0" err="1"/>
              <a:t>icons</a:t>
            </a:r>
            <a:r>
              <a:rPr lang="fr-CA" dirty="0"/>
              <a:t>’’</a:t>
            </a:r>
          </a:p>
          <a:p>
            <a:r>
              <a:rPr lang="fr-CA" dirty="0"/>
              <a:t>L’icône Cross </a:t>
            </a:r>
            <a:r>
              <a:rPr lang="fr-CA" dirty="0" err="1"/>
              <a:t>icons</a:t>
            </a:r>
            <a:r>
              <a:rPr lang="fr-CA" dirty="0"/>
              <a:t> a été créée par </a:t>
            </a:r>
            <a:r>
              <a:rPr lang="fr-CA" dirty="0" err="1"/>
              <a:t>Roundicons</a:t>
            </a:r>
            <a:r>
              <a:rPr lang="fr-CA" dirty="0"/>
              <a:t> – </a:t>
            </a:r>
            <a:r>
              <a:rPr lang="fr-CA" dirty="0" err="1"/>
              <a:t>Flaticon</a:t>
            </a:r>
            <a:r>
              <a:rPr lang="fr-CA" dirty="0"/>
              <a:t> </a:t>
            </a:r>
          </a:p>
          <a:p>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62</a:t>
            </a:fld>
            <a:endParaRPr lang="fr-CA" dirty="0"/>
          </a:p>
        </p:txBody>
      </p:sp>
    </p:spTree>
    <p:extLst>
      <p:ext uri="{BB962C8B-B14F-4D97-AF65-F5344CB8AC3E}">
        <p14:creationId xmlns:p14="http://schemas.microsoft.com/office/powerpoint/2010/main" val="11509399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63</a:t>
            </a:fld>
            <a:endParaRPr lang="fr-CA" dirty="0"/>
          </a:p>
        </p:txBody>
      </p:sp>
    </p:spTree>
    <p:extLst>
      <p:ext uri="{BB962C8B-B14F-4D97-AF65-F5344CB8AC3E}">
        <p14:creationId xmlns:p14="http://schemas.microsoft.com/office/powerpoint/2010/main" val="17166330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64</a:t>
            </a:fld>
            <a:endParaRPr lang="fr-CA" dirty="0"/>
          </a:p>
        </p:txBody>
      </p:sp>
    </p:spTree>
    <p:extLst>
      <p:ext uri="{BB962C8B-B14F-4D97-AF65-F5344CB8AC3E}">
        <p14:creationId xmlns:p14="http://schemas.microsoft.com/office/powerpoint/2010/main" val="170073832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/cross" </a:t>
            </a:r>
            <a:r>
              <a:rPr lang="fr-CA" dirty="0" err="1"/>
              <a:t>title</a:t>
            </a:r>
            <a:r>
              <a:rPr lang="fr-CA" dirty="0"/>
              <a:t>="cross </a:t>
            </a:r>
            <a:r>
              <a:rPr lang="fr-CA" dirty="0" err="1"/>
              <a:t>icons</a:t>
            </a:r>
            <a:r>
              <a:rPr lang="fr-CA" dirty="0"/>
              <a:t>’’</a:t>
            </a:r>
          </a:p>
          <a:p>
            <a:r>
              <a:rPr lang="fr-CA" dirty="0"/>
              <a:t>L’icône Cross </a:t>
            </a:r>
            <a:r>
              <a:rPr lang="fr-CA" dirty="0" err="1"/>
              <a:t>icons</a:t>
            </a:r>
            <a:r>
              <a:rPr lang="fr-CA" dirty="0"/>
              <a:t> a été créée par </a:t>
            </a:r>
            <a:r>
              <a:rPr lang="fr-CA" dirty="0" err="1"/>
              <a:t>Roundicons</a:t>
            </a:r>
            <a:r>
              <a:rPr lang="fr-CA" dirty="0"/>
              <a:t> – </a:t>
            </a:r>
            <a:r>
              <a:rPr lang="fr-CA" dirty="0" err="1"/>
              <a:t>Flaticon</a:t>
            </a:r>
            <a:r>
              <a:rPr lang="fr-CA" dirty="0"/>
              <a:t> </a:t>
            </a:r>
          </a:p>
          <a:p>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65</a:t>
            </a:fld>
            <a:endParaRPr lang="fr-CA" dirty="0"/>
          </a:p>
        </p:txBody>
      </p:sp>
    </p:spTree>
    <p:extLst>
      <p:ext uri="{BB962C8B-B14F-4D97-AF65-F5344CB8AC3E}">
        <p14:creationId xmlns:p14="http://schemas.microsoft.com/office/powerpoint/2010/main" val="170984639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66</a:t>
            </a:fld>
            <a:endParaRPr lang="fr-CA" dirty="0"/>
          </a:p>
        </p:txBody>
      </p:sp>
    </p:spTree>
    <p:extLst>
      <p:ext uri="{BB962C8B-B14F-4D97-AF65-F5344CB8AC3E}">
        <p14:creationId xmlns:p14="http://schemas.microsoft.com/office/powerpoint/2010/main" val="290270644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Icône : https://</a:t>
            </a:r>
            <a:r>
              <a:rPr lang="fr-CA" dirty="0" err="1"/>
              <a:t>www.flaticon.com</a:t>
            </a:r>
            <a:r>
              <a:rPr lang="fr-CA" dirty="0"/>
              <a:t>/free-</a:t>
            </a:r>
            <a:r>
              <a:rPr lang="fr-CA" dirty="0" err="1"/>
              <a:t>icons</a:t>
            </a:r>
            <a:r>
              <a:rPr lang="fr-CA" dirty="0"/>
              <a:t>/</a:t>
            </a:r>
            <a:r>
              <a:rPr lang="fr-CA" dirty="0" err="1"/>
              <a:t>tick</a:t>
            </a:r>
            <a:r>
              <a:rPr lang="fr-CA" dirty="0"/>
              <a:t>" </a:t>
            </a:r>
            <a:r>
              <a:rPr lang="fr-CA" dirty="0" err="1"/>
              <a:t>title</a:t>
            </a:r>
            <a:r>
              <a:rPr lang="fr-CA" dirty="0"/>
              <a:t>="</a:t>
            </a:r>
            <a:r>
              <a:rPr lang="fr-CA" dirty="0" err="1"/>
              <a:t>tick</a:t>
            </a:r>
            <a:r>
              <a:rPr lang="fr-CA" dirty="0"/>
              <a:t> </a:t>
            </a:r>
            <a:r>
              <a:rPr lang="fr-CA" dirty="0" err="1"/>
              <a:t>icons</a:t>
            </a:r>
            <a:endParaRPr lang="fr-CA" dirty="0"/>
          </a:p>
          <a:p>
            <a:r>
              <a:rPr lang="fr-CA" dirty="0"/>
              <a:t>L’icône </a:t>
            </a:r>
            <a:r>
              <a:rPr lang="fr-CA" dirty="0" err="1"/>
              <a:t>Tick</a:t>
            </a:r>
            <a:r>
              <a:rPr lang="fr-CA" dirty="0"/>
              <a:t> </a:t>
            </a:r>
            <a:r>
              <a:rPr lang="fr-CA" dirty="0" err="1"/>
              <a:t>icons</a:t>
            </a:r>
            <a:r>
              <a:rPr lang="fr-CA" dirty="0"/>
              <a:t> a été créée par </a:t>
            </a:r>
            <a:r>
              <a:rPr lang="fr-CA" dirty="0" err="1"/>
              <a:t>Roundicons</a:t>
            </a:r>
            <a:r>
              <a:rPr lang="fr-CA" dirty="0"/>
              <a:t> – </a:t>
            </a:r>
            <a:r>
              <a:rPr lang="fr-CA" dirty="0" err="1"/>
              <a:t>Flaticon</a:t>
            </a:r>
            <a:r>
              <a:rPr lang="fr-CA" dirty="0"/>
              <a:t> </a:t>
            </a:r>
          </a:p>
          <a:p>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67</a:t>
            </a:fld>
            <a:endParaRPr lang="fr-CA" dirty="0"/>
          </a:p>
        </p:txBody>
      </p:sp>
    </p:spTree>
    <p:extLst>
      <p:ext uri="{BB962C8B-B14F-4D97-AF65-F5344CB8AC3E}">
        <p14:creationId xmlns:p14="http://schemas.microsoft.com/office/powerpoint/2010/main" val="238907233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68</a:t>
            </a:fld>
            <a:endParaRPr lang="fr-CA" dirty="0"/>
          </a:p>
        </p:txBody>
      </p:sp>
    </p:spTree>
    <p:extLst>
      <p:ext uri="{BB962C8B-B14F-4D97-AF65-F5344CB8AC3E}">
        <p14:creationId xmlns:p14="http://schemas.microsoft.com/office/powerpoint/2010/main" val="332386157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text</a:t>
            </a:r>
            <a:r>
              <a:rPr lang="fr-CA" sz="1200" dirty="0"/>
              <a:t>" </a:t>
            </a:r>
            <a:r>
              <a:rPr lang="fr-CA" sz="1200" dirty="0" err="1"/>
              <a:t>title</a:t>
            </a:r>
            <a:r>
              <a:rPr lang="fr-CA" sz="1200" dirty="0"/>
              <a:t>="</a:t>
            </a:r>
            <a:r>
              <a:rPr lang="fr-CA" sz="1200" dirty="0" err="1"/>
              <a:t>text</a:t>
            </a:r>
            <a:r>
              <a:rPr lang="fr-CA" sz="1200" dirty="0"/>
              <a:t> </a:t>
            </a:r>
            <a:r>
              <a:rPr lang="fr-CA" sz="1200" dirty="0" err="1"/>
              <a:t>icons</a:t>
            </a:r>
            <a:r>
              <a:rPr lang="fr-CA"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t>L’icône </a:t>
            </a:r>
            <a:r>
              <a:rPr lang="fr-CA" sz="1200" dirty="0" err="1"/>
              <a:t>Text</a:t>
            </a:r>
            <a:r>
              <a:rPr lang="fr-CA" sz="1200" dirty="0"/>
              <a:t> </a:t>
            </a:r>
            <a:r>
              <a:rPr lang="fr-CA" sz="1200" dirty="0" err="1"/>
              <a:t>icons</a:t>
            </a:r>
            <a:r>
              <a:rPr lang="fr-CA" sz="1200" dirty="0"/>
              <a:t> a été crée par </a:t>
            </a:r>
            <a:r>
              <a:rPr lang="fr-CA" sz="1200" dirty="0" err="1"/>
              <a:t>Freepik</a:t>
            </a:r>
            <a:r>
              <a:rPr lang="fr-CA" sz="1200" dirty="0"/>
              <a:t> – </a:t>
            </a:r>
            <a:r>
              <a:rPr lang="fr-CA" sz="1200" dirty="0" err="1"/>
              <a:t>Flaticon</a:t>
            </a:r>
            <a:r>
              <a:rPr lang="fr-CA"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p>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69</a:t>
            </a:fld>
            <a:endParaRPr lang="fr-CA" dirty="0"/>
          </a:p>
        </p:txBody>
      </p:sp>
    </p:spTree>
    <p:extLst>
      <p:ext uri="{BB962C8B-B14F-4D97-AF65-F5344CB8AC3E}">
        <p14:creationId xmlns:p14="http://schemas.microsoft.com/office/powerpoint/2010/main" val="466679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7</a:t>
            </a:fld>
            <a:endParaRPr lang="fr-CA" dirty="0"/>
          </a:p>
        </p:txBody>
      </p:sp>
    </p:spTree>
    <p:extLst>
      <p:ext uri="{BB962C8B-B14F-4D97-AF65-F5344CB8AC3E}">
        <p14:creationId xmlns:p14="http://schemas.microsoft.com/office/powerpoint/2010/main" val="210376963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70</a:t>
            </a:fld>
            <a:endParaRPr lang="fr-CA" dirty="0"/>
          </a:p>
        </p:txBody>
      </p:sp>
    </p:spTree>
    <p:extLst>
      <p:ext uri="{BB962C8B-B14F-4D97-AF65-F5344CB8AC3E}">
        <p14:creationId xmlns:p14="http://schemas.microsoft.com/office/powerpoint/2010/main" val="196809781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71</a:t>
            </a:fld>
            <a:endParaRPr lang="fr-CA" dirty="0"/>
          </a:p>
        </p:txBody>
      </p:sp>
    </p:spTree>
    <p:extLst>
      <p:ext uri="{BB962C8B-B14F-4D97-AF65-F5344CB8AC3E}">
        <p14:creationId xmlns:p14="http://schemas.microsoft.com/office/powerpoint/2010/main" val="239442605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72</a:t>
            </a:fld>
            <a:endParaRPr lang="fr-CA" dirty="0"/>
          </a:p>
        </p:txBody>
      </p:sp>
    </p:spTree>
    <p:extLst>
      <p:ext uri="{BB962C8B-B14F-4D97-AF65-F5344CB8AC3E}">
        <p14:creationId xmlns:p14="http://schemas.microsoft.com/office/powerpoint/2010/main" val="395722297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73</a:t>
            </a:fld>
            <a:endParaRPr lang="fr-CA" dirty="0"/>
          </a:p>
        </p:txBody>
      </p:sp>
    </p:spTree>
    <p:extLst>
      <p:ext uri="{BB962C8B-B14F-4D97-AF65-F5344CB8AC3E}">
        <p14:creationId xmlns:p14="http://schemas.microsoft.com/office/powerpoint/2010/main" val="241162233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74</a:t>
            </a:fld>
            <a:endParaRPr lang="fr-CA" dirty="0"/>
          </a:p>
        </p:txBody>
      </p:sp>
    </p:spTree>
    <p:extLst>
      <p:ext uri="{BB962C8B-B14F-4D97-AF65-F5344CB8AC3E}">
        <p14:creationId xmlns:p14="http://schemas.microsoft.com/office/powerpoint/2010/main" val="124201184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75</a:t>
            </a:fld>
            <a:endParaRPr lang="fr-CA" dirty="0"/>
          </a:p>
        </p:txBody>
      </p:sp>
    </p:spTree>
    <p:extLst>
      <p:ext uri="{BB962C8B-B14F-4D97-AF65-F5344CB8AC3E}">
        <p14:creationId xmlns:p14="http://schemas.microsoft.com/office/powerpoint/2010/main" val="357865356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76</a:t>
            </a:fld>
            <a:endParaRPr lang="fr-CA" dirty="0"/>
          </a:p>
        </p:txBody>
      </p:sp>
    </p:spTree>
    <p:extLst>
      <p:ext uri="{BB962C8B-B14F-4D97-AF65-F5344CB8AC3E}">
        <p14:creationId xmlns:p14="http://schemas.microsoft.com/office/powerpoint/2010/main" val="53028380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77</a:t>
            </a:fld>
            <a:endParaRPr lang="fr-CA" dirty="0"/>
          </a:p>
        </p:txBody>
      </p:sp>
    </p:spTree>
    <p:extLst>
      <p:ext uri="{BB962C8B-B14F-4D97-AF65-F5344CB8AC3E}">
        <p14:creationId xmlns:p14="http://schemas.microsoft.com/office/powerpoint/2010/main" val="314405756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78</a:t>
            </a:fld>
            <a:endParaRPr lang="fr-CA" dirty="0"/>
          </a:p>
        </p:txBody>
      </p:sp>
    </p:spTree>
    <p:extLst>
      <p:ext uri="{BB962C8B-B14F-4D97-AF65-F5344CB8AC3E}">
        <p14:creationId xmlns:p14="http://schemas.microsoft.com/office/powerpoint/2010/main" val="12048537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79</a:t>
            </a:fld>
            <a:endParaRPr lang="fr-CA" dirty="0"/>
          </a:p>
        </p:txBody>
      </p:sp>
    </p:spTree>
    <p:extLst>
      <p:ext uri="{BB962C8B-B14F-4D97-AF65-F5344CB8AC3E}">
        <p14:creationId xmlns:p14="http://schemas.microsoft.com/office/powerpoint/2010/main" val="4152795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8</a:t>
            </a:fld>
            <a:endParaRPr lang="fr-CA" dirty="0"/>
          </a:p>
        </p:txBody>
      </p:sp>
    </p:spTree>
    <p:extLst>
      <p:ext uri="{BB962C8B-B14F-4D97-AF65-F5344CB8AC3E}">
        <p14:creationId xmlns:p14="http://schemas.microsoft.com/office/powerpoint/2010/main" val="251211273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80</a:t>
            </a:fld>
            <a:endParaRPr lang="fr-CA" dirty="0"/>
          </a:p>
        </p:txBody>
      </p:sp>
    </p:spTree>
    <p:extLst>
      <p:ext uri="{BB962C8B-B14F-4D97-AF65-F5344CB8AC3E}">
        <p14:creationId xmlns:p14="http://schemas.microsoft.com/office/powerpoint/2010/main" val="307776098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81</a:t>
            </a:fld>
            <a:endParaRPr lang="fr-CA" dirty="0"/>
          </a:p>
        </p:txBody>
      </p:sp>
    </p:spTree>
    <p:extLst>
      <p:ext uri="{BB962C8B-B14F-4D97-AF65-F5344CB8AC3E}">
        <p14:creationId xmlns:p14="http://schemas.microsoft.com/office/powerpoint/2010/main" val="358419755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82</a:t>
            </a:fld>
            <a:endParaRPr lang="fr-CA" dirty="0"/>
          </a:p>
        </p:txBody>
      </p:sp>
    </p:spTree>
    <p:extLst>
      <p:ext uri="{BB962C8B-B14F-4D97-AF65-F5344CB8AC3E}">
        <p14:creationId xmlns:p14="http://schemas.microsoft.com/office/powerpoint/2010/main" val="116738036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83</a:t>
            </a:fld>
            <a:endParaRPr lang="fr-CA" dirty="0"/>
          </a:p>
        </p:txBody>
      </p:sp>
    </p:spTree>
    <p:extLst>
      <p:ext uri="{BB962C8B-B14F-4D97-AF65-F5344CB8AC3E}">
        <p14:creationId xmlns:p14="http://schemas.microsoft.com/office/powerpoint/2010/main" val="266571929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84</a:t>
            </a:fld>
            <a:endParaRPr lang="fr-CA" dirty="0"/>
          </a:p>
        </p:txBody>
      </p:sp>
    </p:spTree>
    <p:extLst>
      <p:ext uri="{BB962C8B-B14F-4D97-AF65-F5344CB8AC3E}">
        <p14:creationId xmlns:p14="http://schemas.microsoft.com/office/powerpoint/2010/main" val="351378613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85</a:t>
            </a:fld>
            <a:endParaRPr lang="fr-CA" dirty="0"/>
          </a:p>
        </p:txBody>
      </p:sp>
    </p:spTree>
    <p:extLst>
      <p:ext uri="{BB962C8B-B14F-4D97-AF65-F5344CB8AC3E}">
        <p14:creationId xmlns:p14="http://schemas.microsoft.com/office/powerpoint/2010/main" val="385035141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86</a:t>
            </a:fld>
            <a:endParaRPr lang="fr-CA" dirty="0"/>
          </a:p>
        </p:txBody>
      </p:sp>
    </p:spTree>
    <p:extLst>
      <p:ext uri="{BB962C8B-B14F-4D97-AF65-F5344CB8AC3E}">
        <p14:creationId xmlns:p14="http://schemas.microsoft.com/office/powerpoint/2010/main" val="89218926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87</a:t>
            </a:fld>
            <a:endParaRPr lang="fr-CA" dirty="0"/>
          </a:p>
        </p:txBody>
      </p:sp>
    </p:spTree>
    <p:extLst>
      <p:ext uri="{BB962C8B-B14F-4D97-AF65-F5344CB8AC3E}">
        <p14:creationId xmlns:p14="http://schemas.microsoft.com/office/powerpoint/2010/main" val="12894037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10"/>
          </p:nvPr>
        </p:nvSpPr>
        <p:spPr/>
        <p:txBody>
          <a:bodyPr/>
          <a:lstStyle/>
          <a:p>
            <a:fld id="{BF105DB2-FD3E-441D-8B7E-7AE83ECE27B3}" type="slidenum">
              <a:rPr lang="fr-CA" smtClean="0"/>
              <a:pPr/>
              <a:t>88</a:t>
            </a:fld>
            <a:endParaRPr lang="fr-CA" dirty="0"/>
          </a:p>
        </p:txBody>
      </p:sp>
    </p:spTree>
    <p:extLst>
      <p:ext uri="{BB962C8B-B14F-4D97-AF65-F5344CB8AC3E}">
        <p14:creationId xmlns:p14="http://schemas.microsoft.com/office/powerpoint/2010/main" val="334851236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89</a:t>
            </a:fld>
            <a:endParaRPr lang="fr-CA" dirty="0"/>
          </a:p>
        </p:txBody>
      </p:sp>
    </p:spTree>
    <p:extLst>
      <p:ext uri="{BB962C8B-B14F-4D97-AF65-F5344CB8AC3E}">
        <p14:creationId xmlns:p14="http://schemas.microsoft.com/office/powerpoint/2010/main" val="2366060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Slide Number Placeholder 3"/>
          <p:cNvSpPr>
            <a:spLocks noGrp="1"/>
          </p:cNvSpPr>
          <p:nvPr>
            <p:ph type="sldNum" sz="quarter" idx="10"/>
          </p:nvPr>
        </p:nvSpPr>
        <p:spPr/>
        <p:txBody>
          <a:bodyPr/>
          <a:lstStyle/>
          <a:p>
            <a:fld id="{BF105DB2-FD3E-441D-8B7E-7AE83ECE27B3}" type="slidenum">
              <a:rPr lang="fr-CA" smtClean="0"/>
              <a:pPr/>
              <a:t>9</a:t>
            </a:fld>
            <a:endParaRPr lang="fr-CA" dirty="0"/>
          </a:p>
        </p:txBody>
      </p:sp>
    </p:spTree>
    <p:extLst>
      <p:ext uri="{BB962C8B-B14F-4D97-AF65-F5344CB8AC3E}">
        <p14:creationId xmlns:p14="http://schemas.microsoft.com/office/powerpoint/2010/main" val="414665425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90</a:t>
            </a:fld>
            <a:endParaRPr lang="fr-CA" dirty="0"/>
          </a:p>
        </p:txBody>
      </p:sp>
    </p:spTree>
    <p:extLst>
      <p:ext uri="{BB962C8B-B14F-4D97-AF65-F5344CB8AC3E}">
        <p14:creationId xmlns:p14="http://schemas.microsoft.com/office/powerpoint/2010/main" val="334763984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91</a:t>
            </a:fld>
            <a:endParaRPr lang="fr-CA" dirty="0"/>
          </a:p>
        </p:txBody>
      </p:sp>
    </p:spTree>
    <p:extLst>
      <p:ext uri="{BB962C8B-B14F-4D97-AF65-F5344CB8AC3E}">
        <p14:creationId xmlns:p14="http://schemas.microsoft.com/office/powerpoint/2010/main" val="401720450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92</a:t>
            </a:fld>
            <a:endParaRPr lang="fr-CA" dirty="0"/>
          </a:p>
        </p:txBody>
      </p:sp>
    </p:spTree>
    <p:extLst>
      <p:ext uri="{BB962C8B-B14F-4D97-AF65-F5344CB8AC3E}">
        <p14:creationId xmlns:p14="http://schemas.microsoft.com/office/powerpoint/2010/main" val="403523960"/>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93</a:t>
            </a:fld>
            <a:endParaRPr lang="fr-CA" dirty="0"/>
          </a:p>
        </p:txBody>
      </p:sp>
    </p:spTree>
    <p:extLst>
      <p:ext uri="{BB962C8B-B14F-4D97-AF65-F5344CB8AC3E}">
        <p14:creationId xmlns:p14="http://schemas.microsoft.com/office/powerpoint/2010/main" val="285742618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94</a:t>
            </a:fld>
            <a:endParaRPr lang="fr-CA" dirty="0"/>
          </a:p>
        </p:txBody>
      </p:sp>
    </p:spTree>
    <p:extLst>
      <p:ext uri="{BB962C8B-B14F-4D97-AF65-F5344CB8AC3E}">
        <p14:creationId xmlns:p14="http://schemas.microsoft.com/office/powerpoint/2010/main" val="215315371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95</a:t>
            </a:fld>
            <a:endParaRPr lang="fr-CA" dirty="0"/>
          </a:p>
        </p:txBody>
      </p:sp>
    </p:spTree>
    <p:extLst>
      <p:ext uri="{BB962C8B-B14F-4D97-AF65-F5344CB8AC3E}">
        <p14:creationId xmlns:p14="http://schemas.microsoft.com/office/powerpoint/2010/main" val="266793714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96</a:t>
            </a:fld>
            <a:endParaRPr lang="fr-CA" dirty="0"/>
          </a:p>
        </p:txBody>
      </p:sp>
    </p:spTree>
    <p:extLst>
      <p:ext uri="{BB962C8B-B14F-4D97-AF65-F5344CB8AC3E}">
        <p14:creationId xmlns:p14="http://schemas.microsoft.com/office/powerpoint/2010/main" val="231970380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97</a:t>
            </a:fld>
            <a:endParaRPr lang="fr-CA" dirty="0"/>
          </a:p>
        </p:txBody>
      </p:sp>
    </p:spTree>
    <p:extLst>
      <p:ext uri="{BB962C8B-B14F-4D97-AF65-F5344CB8AC3E}">
        <p14:creationId xmlns:p14="http://schemas.microsoft.com/office/powerpoint/2010/main" val="380616212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98</a:t>
            </a:fld>
            <a:endParaRPr lang="fr-CA" dirty="0"/>
          </a:p>
        </p:txBody>
      </p:sp>
    </p:spTree>
    <p:extLst>
      <p:ext uri="{BB962C8B-B14F-4D97-AF65-F5344CB8AC3E}">
        <p14:creationId xmlns:p14="http://schemas.microsoft.com/office/powerpoint/2010/main" val="401897223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dirty="0"/>
              <a:t>Icône : https://</a:t>
            </a:r>
            <a:r>
              <a:rPr lang="fr-CA" sz="1200" dirty="0" err="1"/>
              <a:t>www.flaticon.com</a:t>
            </a:r>
            <a:r>
              <a:rPr lang="fr-CA" sz="1200" dirty="0"/>
              <a:t>/free-</a:t>
            </a:r>
            <a:r>
              <a:rPr lang="fr-CA" sz="1200" dirty="0" err="1"/>
              <a:t>icons</a:t>
            </a:r>
            <a:r>
              <a:rPr lang="fr-CA" sz="1200" dirty="0"/>
              <a:t>/</a:t>
            </a:r>
            <a:r>
              <a:rPr lang="fr-CA" sz="1200" dirty="0" err="1"/>
              <a:t>play-button</a:t>
            </a:r>
            <a:r>
              <a:rPr lang="fr-CA" sz="1200" dirty="0"/>
              <a:t>" </a:t>
            </a:r>
            <a:r>
              <a:rPr lang="fr-CA" sz="1200" dirty="0" err="1"/>
              <a:t>title</a:t>
            </a:r>
            <a:r>
              <a:rPr lang="fr-CA" sz="1200" dirty="0"/>
              <a:t>="</a:t>
            </a:r>
            <a:r>
              <a:rPr lang="fr-CA" sz="1200" dirty="0" err="1"/>
              <a:t>play</a:t>
            </a:r>
            <a:r>
              <a:rPr lang="fr-CA" sz="1200" dirty="0"/>
              <a:t> </a:t>
            </a:r>
            <a:r>
              <a:rPr lang="fr-CA" sz="1200" dirty="0" err="1"/>
              <a:t>button</a:t>
            </a:r>
            <a:r>
              <a:rPr lang="fr-CA" sz="1200" dirty="0"/>
              <a:t> </a:t>
            </a:r>
            <a:r>
              <a:rPr lang="fr-CA" sz="1200" dirty="0" err="1"/>
              <a:t>icons</a:t>
            </a:r>
            <a:endParaRPr lang="fr-CA" sz="1200" dirty="0"/>
          </a:p>
          <a:p>
            <a:r>
              <a:rPr lang="fr-CA" sz="1200" dirty="0"/>
              <a:t>L’icône « Play </a:t>
            </a:r>
            <a:r>
              <a:rPr lang="fr-CA" sz="1200" dirty="0" err="1"/>
              <a:t>button</a:t>
            </a:r>
            <a:r>
              <a:rPr lang="fr-CA" sz="1200" dirty="0"/>
              <a:t> » a été créée par </a:t>
            </a:r>
            <a:r>
              <a:rPr lang="fr-CA" sz="1200" dirty="0" err="1"/>
              <a:t>Those</a:t>
            </a:r>
            <a:r>
              <a:rPr lang="fr-CA" sz="1200" dirty="0"/>
              <a:t> </a:t>
            </a:r>
            <a:r>
              <a:rPr lang="fr-CA" sz="1200" dirty="0" err="1"/>
              <a:t>Icons</a:t>
            </a:r>
            <a:r>
              <a:rPr lang="fr-CA" sz="1200" dirty="0"/>
              <a:t> – </a:t>
            </a:r>
            <a:r>
              <a:rPr lang="fr-CA" sz="1200" dirty="0" err="1"/>
              <a:t>Flaticon</a:t>
            </a:r>
            <a:endParaRPr lang="fr-CA" sz="1200" dirty="0"/>
          </a:p>
          <a:p>
            <a:endParaRPr lang="fr-CA" dirty="0"/>
          </a:p>
        </p:txBody>
      </p:sp>
      <p:sp>
        <p:nvSpPr>
          <p:cNvPr id="4" name="Espace réservé du numéro de diapositive 3"/>
          <p:cNvSpPr>
            <a:spLocks noGrp="1"/>
          </p:cNvSpPr>
          <p:nvPr>
            <p:ph type="sldNum" sz="quarter" idx="5"/>
          </p:nvPr>
        </p:nvSpPr>
        <p:spPr/>
        <p:txBody>
          <a:bodyPr/>
          <a:lstStyle/>
          <a:p>
            <a:fld id="{BF105DB2-FD3E-441D-8B7E-7AE83ECE27B3}" type="slidenum">
              <a:rPr lang="fr-CA" smtClean="0"/>
              <a:pPr/>
              <a:t>99</a:t>
            </a:fld>
            <a:endParaRPr lang="fr-CA" dirty="0"/>
          </a:p>
        </p:txBody>
      </p:sp>
    </p:spTree>
    <p:extLst>
      <p:ext uri="{BB962C8B-B14F-4D97-AF65-F5344CB8AC3E}">
        <p14:creationId xmlns:p14="http://schemas.microsoft.com/office/powerpoint/2010/main" val="1572784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16" name="title block"/>
          <p:cNvSpPr/>
          <p:nvPr/>
        </p:nvSpPr>
        <p:spPr>
          <a:xfrm>
            <a:off x="1141413" y="1600200"/>
            <a:ext cx="1104741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3" name="bottom graphic"/>
          <p:cNvGrpSpPr/>
          <p:nvPr userDrawn="1"/>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fr-FR"/>
              <a:t>Modifiez le style du titre</a:t>
            </a:r>
            <a:endParaRPr/>
          </a:p>
        </p:txBody>
      </p:sp>
      <p:sp>
        <p:nvSpPr>
          <p:cNvPr id="20" name="Date Placeholder 19"/>
          <p:cNvSpPr>
            <a:spLocks noGrp="1"/>
          </p:cNvSpPr>
          <p:nvPr>
            <p:ph type="dt" sz="half" idx="10"/>
          </p:nvPr>
        </p:nvSpPr>
        <p:spPr/>
        <p:txBody>
          <a:bodyPr/>
          <a:lstStyle/>
          <a:p>
            <a:endParaRPr/>
          </a:p>
        </p:txBody>
      </p:sp>
      <p:sp>
        <p:nvSpPr>
          <p:cNvPr id="22" name="Slide Number Placeholder 21"/>
          <p:cNvSpPr>
            <a:spLocks noGrp="1"/>
          </p:cNvSpPr>
          <p:nvPr>
            <p:ph type="sldNum" sz="quarter" idx="12"/>
          </p:nvPr>
        </p:nvSpPr>
        <p:spPr/>
        <p:txBody>
          <a:bodyPr/>
          <a:lstStyle/>
          <a:p>
            <a:fld id="{DF28FB93-0A08-4E7D-8E63-9EFA29F1E093}" type="slidenum">
              <a:rPr/>
              <a:pPr/>
              <a:t>‹n°›</a:t>
            </a:fld>
            <a:endParaRPr/>
          </a:p>
        </p:txBody>
      </p:sp>
      <p:sp>
        <p:nvSpPr>
          <p:cNvPr id="4" name="Espace réservé du texte 9">
            <a:extLst>
              <a:ext uri="{FF2B5EF4-FFF2-40B4-BE49-F238E27FC236}">
                <a16:creationId xmlns:a16="http://schemas.microsoft.com/office/drawing/2014/main" id="{62B6DC8F-DAF5-5003-AF26-1C3057C456A1}"/>
              </a:ext>
            </a:extLst>
          </p:cNvPr>
          <p:cNvSpPr>
            <a:spLocks noGrp="1"/>
          </p:cNvSpPr>
          <p:nvPr>
            <p:ph type="body" sz="quarter" idx="13" hasCustomPrompt="1"/>
          </p:nvPr>
        </p:nvSpPr>
        <p:spPr>
          <a:xfrm>
            <a:off x="1522413" y="6516688"/>
            <a:ext cx="3059112" cy="228600"/>
          </a:xfrm>
        </p:spPr>
        <p:txBody>
          <a:bodyPr>
            <a:noAutofit/>
          </a:bodyPr>
          <a:lstStyle>
            <a:lvl1pPr marL="0" indent="0">
              <a:buNone/>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r-CA" dirty="0"/>
              <a:t>© </a:t>
            </a:r>
            <a:r>
              <a:rPr lang="fr-CA" dirty="0" err="1"/>
              <a:t>Bramesfeld</a:t>
            </a:r>
            <a:r>
              <a:rPr lang="fr-CA" dirty="0"/>
              <a:t> (2020)</a:t>
            </a:r>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fr-FR"/>
              <a:t>Modifiez le style du titre</a:t>
            </a:r>
            <a:endParaRPr/>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6" name="Slide Number Placeholder 5"/>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fr-FR"/>
              <a:t>Modifiez le style du titre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solidFill>
                  <a:schemeClr val="tx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‹n°›</a:t>
            </a:fld>
            <a:endParaRPr/>
          </a:p>
        </p:txBody>
      </p:sp>
      <p:sp>
        <p:nvSpPr>
          <p:cNvPr id="7" name="Espace réservé du texte 9">
            <a:extLst>
              <a:ext uri="{FF2B5EF4-FFF2-40B4-BE49-F238E27FC236}">
                <a16:creationId xmlns:a16="http://schemas.microsoft.com/office/drawing/2014/main" id="{717C2D88-5362-FA1E-CAC6-A6B7E981C398}"/>
              </a:ext>
            </a:extLst>
          </p:cNvPr>
          <p:cNvSpPr>
            <a:spLocks noGrp="1"/>
          </p:cNvSpPr>
          <p:nvPr>
            <p:ph type="body" sz="quarter" idx="13" hasCustomPrompt="1"/>
          </p:nvPr>
        </p:nvSpPr>
        <p:spPr>
          <a:xfrm>
            <a:off x="1522413" y="6516688"/>
            <a:ext cx="3059112" cy="228600"/>
          </a:xfrm>
        </p:spPr>
        <p:txBody>
          <a:bodyPr>
            <a:noAutofit/>
          </a:bodyPr>
          <a:lstStyle>
            <a:lvl1pPr marL="0" indent="0">
              <a:buNone/>
              <a:defRPr sz="1200">
                <a:solidFill>
                  <a:schemeClr val="tx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r-CA" dirty="0"/>
              <a:t>© </a:t>
            </a:r>
            <a:r>
              <a:rPr lang="fr-CA" dirty="0" err="1"/>
              <a:t>Bramesfeld</a:t>
            </a:r>
            <a:r>
              <a:rPr lang="fr-CA" dirty="0"/>
              <a:t> (2020)</a:t>
            </a:r>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7" name="Date Placeholder 6"/>
          <p:cNvSpPr>
            <a:spLocks noGrp="1"/>
          </p:cNvSpPr>
          <p:nvPr>
            <p:ph type="dt" sz="half" idx="10"/>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a:p>
        </p:txBody>
      </p:sp>
      <p:sp>
        <p:nvSpPr>
          <p:cNvPr id="3" name="Date Placeholder 2"/>
          <p:cNvSpPr>
            <a:spLocks noGrp="1"/>
          </p:cNvSpPr>
          <p:nvPr>
            <p:ph type="dt" sz="half" idx="10"/>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ide">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‹n°›</a:t>
            </a:fld>
            <a:endParaRPr/>
          </a:p>
        </p:txBody>
      </p:sp>
      <p:sp>
        <p:nvSpPr>
          <p:cNvPr id="5" name="Espace réservé du texte 9">
            <a:extLst>
              <a:ext uri="{FF2B5EF4-FFF2-40B4-BE49-F238E27FC236}">
                <a16:creationId xmlns:a16="http://schemas.microsoft.com/office/drawing/2014/main" id="{A0D45BEB-8C46-7EC1-8E63-ED7FF084649A}"/>
              </a:ext>
            </a:extLst>
          </p:cNvPr>
          <p:cNvSpPr>
            <a:spLocks noGrp="1"/>
          </p:cNvSpPr>
          <p:nvPr>
            <p:ph type="body" sz="quarter" idx="13" hasCustomPrompt="1"/>
          </p:nvPr>
        </p:nvSpPr>
        <p:spPr>
          <a:xfrm>
            <a:off x="1522413" y="6516688"/>
            <a:ext cx="3059112" cy="228600"/>
          </a:xfrm>
        </p:spPr>
        <p:txBody>
          <a:bodyPr>
            <a:noAutofit/>
          </a:bodyPr>
          <a:lstStyle>
            <a:lvl1pPr marL="0" indent="0">
              <a:buNone/>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r-CA" dirty="0"/>
              <a:t>© </a:t>
            </a:r>
            <a:r>
              <a:rPr lang="fr-CA" dirty="0" err="1"/>
              <a:t>Bramesfeld</a:t>
            </a:r>
            <a:r>
              <a:rPr lang="fr-CA" dirty="0"/>
              <a:t> (2020)</a:t>
            </a:r>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fr-FR"/>
              <a:t>Modifiez le style du titre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fr-FR"/>
              <a:t>Modifiez le style du titre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‹n°›</a:t>
            </a:fld>
            <a:endParaRPr/>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fr-FR"/>
              <a:t>Modifiez le style du titre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endParaRPr/>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1200" b="0">
                <a:solidFill>
                  <a:schemeClr val="bg1"/>
                </a:solidFill>
              </a:defRPr>
            </a:lvl1pPr>
          </a:lstStyle>
          <a:p>
            <a:fld id="{DF28FB93-0A08-4E7D-8E63-9EFA29F1E093}" type="slidenum">
              <a:rPr lang="fr-CA" smtClean="0"/>
              <a:pPr/>
              <a:t>‹n°›</a:t>
            </a:fld>
            <a:endParaRPr lang="fr-CA" dirty="0"/>
          </a:p>
        </p:txBody>
      </p:sp>
      <p:sp>
        <p:nvSpPr>
          <p:cNvPr id="15" name="Espace réservé du texte 9">
            <a:extLst>
              <a:ext uri="{FF2B5EF4-FFF2-40B4-BE49-F238E27FC236}">
                <a16:creationId xmlns:a16="http://schemas.microsoft.com/office/drawing/2014/main" id="{154FDCFB-8EE0-8D09-13C7-AB9AD94DEF3F}"/>
              </a:ext>
            </a:extLst>
          </p:cNvPr>
          <p:cNvSpPr txBox="1">
            <a:spLocks/>
          </p:cNvSpPr>
          <p:nvPr userDrawn="1"/>
        </p:nvSpPr>
        <p:spPr>
          <a:xfrm>
            <a:off x="1522413" y="6516688"/>
            <a:ext cx="3059112" cy="228600"/>
          </a:xfrm>
          <a:prstGeom prst="rect">
            <a:avLst/>
          </a:prstGeom>
        </p:spPr>
        <p:txBody>
          <a:bodyPr>
            <a:no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200" kern="1200">
                <a:solidFill>
                  <a:schemeClr val="bg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1200" kern="1200">
                <a:solidFill>
                  <a:schemeClr val="bg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200" kern="1200">
                <a:solidFill>
                  <a:schemeClr val="bg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200" kern="1200">
                <a:solidFill>
                  <a:schemeClr val="bg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200" kern="1200">
                <a:solidFill>
                  <a:schemeClr val="bg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r>
              <a:rPr lang="fr-CA"/>
              <a:t>© Bramesfeld (2020)</a:t>
            </a:r>
            <a:endParaRPr lang="fr-CA" dirty="0"/>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2.png"/><Relationship Id="rId4"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7.xml"/><Relationship Id="rId1" Type="http://schemas.openxmlformats.org/officeDocument/2006/relationships/tags" Target="../tags/tag176.xml"/><Relationship Id="rId6" Type="http://schemas.microsoft.com/office/2007/relationships/hdphoto" Target="../media/hdphoto3.wdp"/><Relationship Id="rId5" Type="http://schemas.openxmlformats.org/officeDocument/2006/relationships/image" Target="../media/image8.png"/><Relationship Id="rId4" Type="http://schemas.openxmlformats.org/officeDocument/2006/relationships/notesSlide" Target="../notesSlides/notesSlide10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2.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2.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2.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2.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2.png"/><Relationship Id="rId5" Type="http://schemas.openxmlformats.org/officeDocument/2006/relationships/hyperlink" Target="https://doi.org/10.1037/0000165-000" TargetMode="Externa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2.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2.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2.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2.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hyperlink" Target="https://teachpsych.org/page-1603066#ethical"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x.doi.org/10.1126/science.113994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astyle.apa.org/style-grammar-guidelines/references/missing-informatio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2.png"/><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2.png"/><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hyperlink" Target="https://doi.org/10.1037/0000165-000" TargetMode="External"/><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2.png"/><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image" Target="../media/image2.pn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hyperlink" Target="https://writing.wisc.edu/handbook/assignments/quotingsources/" TargetMode="Externa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2.png"/><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2.png"/><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hyperlink" Target="https://apastyle.apa.org/blog/cite-your-own-translation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2.png"/><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tags" Target="../tags/tag55.xml"/><Relationship Id="rId7" Type="http://schemas.openxmlformats.org/officeDocument/2006/relationships/hyperlink" Target="http://dx.doi.org/10.1126/science.1139940" TargetMode="Externa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2.png"/><Relationship Id="rId5" Type="http://schemas.openxmlformats.org/officeDocument/2006/relationships/notesSlide" Target="../notesSlides/notesSlide33.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image" Target="../media/image2.png"/><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2.png"/><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hyperlink" Target="http://dx.doi.org/10.1126/science.1139940" TargetMode="Externa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2.png"/><Relationship Id="rId5" Type="http://schemas.openxmlformats.org/officeDocument/2006/relationships/notesSlide" Target="../notesSlides/notesSlide36.xml"/><Relationship Id="rId4"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image" Target="../media/image2.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hyperlink" Target="https://owl.purdue.edu/owl/research_and_citation/using_research/quoting_paraphrasing_and_summarizing/paraphrasing.html" TargetMode="External"/><Relationship Id="rId5" Type="http://schemas.openxmlformats.org/officeDocument/2006/relationships/notesSlide" Target="../notesSlides/notesSlide37.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image" Target="../media/image2.png"/><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notesSlide" Target="../notesSlides/notesSlide38.xml"/><Relationship Id="rId5" Type="http://schemas.openxmlformats.org/officeDocument/2006/relationships/slideLayout" Target="../slideLayouts/slideLayout2.xml"/><Relationship Id="rId4" Type="http://schemas.openxmlformats.org/officeDocument/2006/relationships/tags" Target="../tags/tag69.xml"/></Relationships>
</file>

<file path=ppt/slides/_rels/slide39.xml.rels><?xml version="1.0" encoding="UTF-8" standalone="yes"?>
<Relationships xmlns="http://schemas.openxmlformats.org/package/2006/relationships"><Relationship Id="rId3" Type="http://schemas.openxmlformats.org/officeDocument/2006/relationships/tags" Target="../tags/tag72.xml"/><Relationship Id="rId7" Type="http://schemas.openxmlformats.org/officeDocument/2006/relationships/image" Target="../media/image2.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notesSlide" Target="../notesSlides/notesSlide39.xml"/><Relationship Id="rId5" Type="http://schemas.openxmlformats.org/officeDocument/2006/relationships/slideLayout" Target="../slideLayouts/slideLayout2.xml"/><Relationship Id="rId4" Type="http://schemas.openxmlformats.org/officeDocument/2006/relationships/tags" Target="../tags/tag7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tags" Target="../tags/tag76.xml"/><Relationship Id="rId7" Type="http://schemas.openxmlformats.org/officeDocument/2006/relationships/image" Target="../media/image2.png"/><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notesSlide" Target="../notesSlides/notesSlide40.xml"/><Relationship Id="rId5" Type="http://schemas.openxmlformats.org/officeDocument/2006/relationships/slideLayout" Target="../slideLayouts/slideLayout2.xml"/><Relationship Id="rId4" Type="http://schemas.openxmlformats.org/officeDocument/2006/relationships/tags" Target="../tags/tag77.xml"/></Relationships>
</file>

<file path=ppt/slides/_rels/slide41.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image" Target="../media/image2.pn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notesSlide" Target="../notesSlides/notesSlide41.xml"/><Relationship Id="rId5" Type="http://schemas.openxmlformats.org/officeDocument/2006/relationships/slideLayout" Target="../slideLayouts/slideLayout2.xml"/><Relationship Id="rId4" Type="http://schemas.openxmlformats.org/officeDocument/2006/relationships/tags" Target="../tags/tag81.xml"/></Relationships>
</file>

<file path=ppt/slides/_rels/slide4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4.xml"/><Relationship Id="rId7" Type="http://schemas.openxmlformats.org/officeDocument/2006/relationships/hyperlink" Target="http://www.nytimes.com/2009/01/18/health/18iht-18kids.19450084.html" TargetMode="Externa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notesSlide" Target="../notesSlides/notesSlide42.xml"/><Relationship Id="rId5" Type="http://schemas.openxmlformats.org/officeDocument/2006/relationships/slideLayout" Target="../slideLayouts/slideLayout2.xml"/><Relationship Id="rId4" Type="http://schemas.openxmlformats.org/officeDocument/2006/relationships/tags" Target="../tags/tag85.xml"/></Relationships>
</file>

<file path=ppt/slides/_rels/slide43.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image" Target="../media/image2.png"/><Relationship Id="rId5" Type="http://schemas.openxmlformats.org/officeDocument/2006/relationships/notesSlide" Target="../notesSlides/notesSlide43.xml"/><Relationship Id="rId4"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image" Target="../media/image3.pn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2.png"/><Relationship Id="rId5" Type="http://schemas.openxmlformats.org/officeDocument/2006/relationships/notesSlide" Target="../notesSlides/notesSlide44.xml"/><Relationship Id="rId4"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image" Target="../media/image2.png"/><Relationship Id="rId5" Type="http://schemas.openxmlformats.org/officeDocument/2006/relationships/notesSlide" Target="../notesSlides/notesSlide45.xml"/><Relationship Id="rId4"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 Id="rId5" Type="http://schemas.openxmlformats.org/officeDocument/2006/relationships/image" Target="../media/image2.png"/><Relationship Id="rId4"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 Id="rId5" Type="http://schemas.openxmlformats.org/officeDocument/2006/relationships/image" Target="../media/image2.png"/><Relationship Id="rId4"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8" Type="http://schemas.openxmlformats.org/officeDocument/2006/relationships/notesSlide" Target="../notesSlides/notesSlide49.xml"/><Relationship Id="rId3" Type="http://schemas.openxmlformats.org/officeDocument/2006/relationships/tags" Target="../tags/tag103.xml"/><Relationship Id="rId7"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tags" Target="../tags/tag106.xml"/><Relationship Id="rId5" Type="http://schemas.openxmlformats.org/officeDocument/2006/relationships/tags" Target="../tags/tag105.xml"/><Relationship Id="rId10" Type="http://schemas.openxmlformats.org/officeDocument/2006/relationships/image" Target="../media/image3.png"/><Relationship Id="rId4" Type="http://schemas.openxmlformats.org/officeDocument/2006/relationships/tags" Target="../tags/tag104.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bib.umontreal.ca/citer/styles-bibliographiques/ap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8.xml"/><Relationship Id="rId1" Type="http://schemas.openxmlformats.org/officeDocument/2006/relationships/tags" Target="../tags/tag107.xml"/><Relationship Id="rId5" Type="http://schemas.openxmlformats.org/officeDocument/2006/relationships/image" Target="../media/image2.png"/><Relationship Id="rId4"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2.xml"/><Relationship Id="rId1" Type="http://schemas.openxmlformats.org/officeDocument/2006/relationships/tags" Target="../tags/tag111.xml"/><Relationship Id="rId5" Type="http://schemas.openxmlformats.org/officeDocument/2006/relationships/image" Target="../media/image2.png"/><Relationship Id="rId4"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2.png"/><Relationship Id="rId5" Type="http://schemas.openxmlformats.org/officeDocument/2006/relationships/notesSlide" Target="../notesSlides/notesSlide53.xml"/><Relationship Id="rId4"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image" Target="../media/image2.png"/><Relationship Id="rId4"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9.xml"/><Relationship Id="rId1" Type="http://schemas.openxmlformats.org/officeDocument/2006/relationships/tags" Target="../tags/tag118.xml"/><Relationship Id="rId5" Type="http://schemas.openxmlformats.org/officeDocument/2006/relationships/image" Target="../media/image2.png"/><Relationship Id="rId4"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1.xml"/><Relationship Id="rId1" Type="http://schemas.openxmlformats.org/officeDocument/2006/relationships/tags" Target="../tags/tag120.xml"/><Relationship Id="rId5" Type="http://schemas.openxmlformats.org/officeDocument/2006/relationships/image" Target="../media/image2.png"/><Relationship Id="rId4"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3.xml"/><Relationship Id="rId1" Type="http://schemas.openxmlformats.org/officeDocument/2006/relationships/tags" Target="../tags/tag122.xml"/><Relationship Id="rId5" Type="http://schemas.openxmlformats.org/officeDocument/2006/relationships/image" Target="../media/image2.png"/><Relationship Id="rId4"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2.png"/><Relationship Id="rId4"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3" Type="http://schemas.openxmlformats.org/officeDocument/2006/relationships/tags" Target="../tags/tag126.xml"/><Relationship Id="rId7" Type="http://schemas.openxmlformats.org/officeDocument/2006/relationships/image" Target="../media/image2.png"/><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notesSlide" Target="../notesSlides/notesSlide60.xml"/><Relationship Id="rId5" Type="http://schemas.openxmlformats.org/officeDocument/2006/relationships/slideLayout" Target="../slideLayouts/slideLayout2.xml"/><Relationship Id="rId4" Type="http://schemas.openxmlformats.org/officeDocument/2006/relationships/tags" Target="../tags/tag127.xml"/></Relationships>
</file>

<file path=ppt/slides/_rels/slide61.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image" Target="../media/image2.png"/><Relationship Id="rId5" Type="http://schemas.openxmlformats.org/officeDocument/2006/relationships/notesSlide" Target="../notesSlides/notesSlide61.xml"/><Relationship Id="rId4"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4.xml"/><Relationship Id="rId1" Type="http://schemas.openxmlformats.org/officeDocument/2006/relationships/tags" Target="../tags/tag133.xml"/><Relationship Id="rId5" Type="http://schemas.openxmlformats.org/officeDocument/2006/relationships/image" Target="../media/image2.png"/><Relationship Id="rId4"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2.xml"/><Relationship Id="rId1" Type="http://schemas.openxmlformats.org/officeDocument/2006/relationships/tags" Target="../tags/tag135.xml"/><Relationship Id="rId4"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2.xml"/><Relationship Id="rId1" Type="http://schemas.openxmlformats.org/officeDocument/2006/relationships/tags" Target="../tags/tag136.xml"/><Relationship Id="rId5" Type="http://schemas.openxmlformats.org/officeDocument/2006/relationships/image" Target="../media/image3.png"/><Relationship Id="rId4"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tags" Target="../tags/tag137.xm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1.xml"/><Relationship Id="rId1" Type="http://schemas.openxmlformats.org/officeDocument/2006/relationships/tags" Target="../tags/tag140.xml"/><Relationship Id="rId5" Type="http://schemas.openxmlformats.org/officeDocument/2006/relationships/image" Target="../media/image2.png"/><Relationship Id="rId4"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144.xml"/><Relationship Id="rId7" Type="http://schemas.openxmlformats.org/officeDocument/2006/relationships/image" Target="../media/image5.png"/><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image" Target="../media/image2.png"/><Relationship Id="rId5" Type="http://schemas.openxmlformats.org/officeDocument/2006/relationships/notesSlide" Target="../notesSlides/notesSlide69.xml"/><Relationship Id="rId4" Type="http://schemas.openxmlformats.org/officeDocument/2006/relationships/slideLayout" Target="../slideLayouts/slideLayout2.xml"/><Relationship Id="rId9"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2.png"/><Relationship Id="rId4"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6.xml"/><Relationship Id="rId1" Type="http://schemas.openxmlformats.org/officeDocument/2006/relationships/tags" Target="../tags/tag145.xml"/><Relationship Id="rId5" Type="http://schemas.openxmlformats.org/officeDocument/2006/relationships/image" Target="../media/image2.png"/><Relationship Id="rId4"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3" Type="http://schemas.openxmlformats.org/officeDocument/2006/relationships/tags" Target="../tags/tag149.xml"/><Relationship Id="rId7" Type="http://schemas.openxmlformats.org/officeDocument/2006/relationships/image" Target="../media/image2.png"/><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hyperlink" Target="https://doi.org/10.1016/S0002-8223(03)00971-4" TargetMode="External"/><Relationship Id="rId5" Type="http://schemas.openxmlformats.org/officeDocument/2006/relationships/notesSlide" Target="../notesSlides/notesSlide71.xml"/><Relationship Id="rId4"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1.xml"/><Relationship Id="rId1" Type="http://schemas.openxmlformats.org/officeDocument/2006/relationships/tags" Target="../tags/tag150.xml"/><Relationship Id="rId5" Type="http://schemas.openxmlformats.org/officeDocument/2006/relationships/image" Target="../media/image2.png"/><Relationship Id="rId4"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tags" Target="../tags/tag154.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image" Target="../media/image2.png"/><Relationship Id="rId5" Type="http://schemas.openxmlformats.org/officeDocument/2006/relationships/notesSlide" Target="../notesSlides/notesSlide74.xml"/><Relationship Id="rId4"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6.xml"/><Relationship Id="rId1" Type="http://schemas.openxmlformats.org/officeDocument/2006/relationships/tags" Target="../tags/tag155.xml"/><Relationship Id="rId5" Type="http://schemas.openxmlformats.org/officeDocument/2006/relationships/image" Target="../media/image2.png"/><Relationship Id="rId4"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82.xml"/><Relationship Id="rId2" Type="http://schemas.openxmlformats.org/officeDocument/2006/relationships/slideLayout" Target="../slideLayouts/slideLayout2.xml"/><Relationship Id="rId1" Type="http://schemas.openxmlformats.org/officeDocument/2006/relationships/tags" Target="../tags/tag157.xml"/><Relationship Id="rId4"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hyperlink" Target="http://dx.doi.org/10.1126/science.1139940"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notesSlide" Target="../notesSlides/notesSlide87.xml"/><Relationship Id="rId2" Type="http://schemas.openxmlformats.org/officeDocument/2006/relationships/slideLayout" Target="../slideLayouts/slideLayout2.xml"/><Relationship Id="rId1" Type="http://schemas.openxmlformats.org/officeDocument/2006/relationships/tags" Target="../tags/tag158.xml"/><Relationship Id="rId4"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0.xml"/><Relationship Id="rId1" Type="http://schemas.openxmlformats.org/officeDocument/2006/relationships/tags" Target="../tags/tag159.xml"/><Relationship Id="rId5" Type="http://schemas.openxmlformats.org/officeDocument/2006/relationships/image" Target="../media/image2.png"/><Relationship Id="rId4"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2.png"/><Relationship Id="rId4"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tags" Target="../tags/tag163.xml"/><Relationship Id="rId7" Type="http://schemas.openxmlformats.org/officeDocument/2006/relationships/hyperlink" Target="https://doi.org/10.1037/0000165-000" TargetMode="External"/><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image" Target="../media/image2.png"/><Relationship Id="rId5" Type="http://schemas.openxmlformats.org/officeDocument/2006/relationships/notesSlide" Target="../notesSlides/notesSlide92.xml"/><Relationship Id="rId4"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5.xml"/><Relationship Id="rId1" Type="http://schemas.openxmlformats.org/officeDocument/2006/relationships/tags" Target="../tags/tag164.xml"/><Relationship Id="rId5" Type="http://schemas.openxmlformats.org/officeDocument/2006/relationships/image" Target="../media/image2.png"/><Relationship Id="rId4"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7.xml"/><Relationship Id="rId1" Type="http://schemas.openxmlformats.org/officeDocument/2006/relationships/tags" Target="../tags/tag166.xml"/><Relationship Id="rId5" Type="http://schemas.openxmlformats.org/officeDocument/2006/relationships/image" Target="../media/image2.png"/><Relationship Id="rId4"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9.xml"/><Relationship Id="rId1" Type="http://schemas.openxmlformats.org/officeDocument/2006/relationships/tags" Target="../tags/tag168.xml"/><Relationship Id="rId5" Type="http://schemas.openxmlformats.org/officeDocument/2006/relationships/image" Target="../media/image2.png"/><Relationship Id="rId4"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xml"/><Relationship Id="rId7" Type="http://schemas.openxmlformats.org/officeDocument/2006/relationships/hyperlink" Target="https://mondiapason.ca/fichiers/OutilBibliographique/" TargetMode="Externa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hyperlink" Target="https://bib.umontreal.ca/citer/styles-bibliographiques/apa?tab=5248896" TargetMode="External"/><Relationship Id="rId5" Type="http://schemas.openxmlformats.org/officeDocument/2006/relationships/hyperlink" Target="https://apastyle.apa.org/blog/" TargetMode="External"/><Relationship Id="rId4"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3.xml"/><Relationship Id="rId1" Type="http://schemas.openxmlformats.org/officeDocument/2006/relationships/tags" Target="../tags/tag172.xml"/><Relationship Id="rId5" Type="http://schemas.openxmlformats.org/officeDocument/2006/relationships/image" Target="../media/image2.png"/><Relationship Id="rId4"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2.png"/><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image" Target="../media/image7.jfif"/><Relationship Id="rId5" Type="http://schemas.openxmlformats.org/officeDocument/2006/relationships/image" Target="../media/image6.png"/><Relationship Id="rId4"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3" Type="http://schemas.openxmlformats.org/officeDocument/2006/relationships/hyperlink" Target="mailto:Kosha.Bramesfeld@utoronto.ca" TargetMode="External"/><Relationship Id="rId2" Type="http://schemas.openxmlformats.org/officeDocument/2006/relationships/notesSlide" Target="../notesSlides/notesSlide9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3"/>
          <p:cNvSpPr>
            <a:spLocks noGrp="1"/>
          </p:cNvSpPr>
          <p:nvPr>
            <p:ph type="subTitle" idx="1"/>
            <p:custDataLst>
              <p:tags r:id="rId1"/>
            </p:custDataLst>
          </p:nvPr>
        </p:nvSpPr>
        <p:spPr>
          <a:xfrm>
            <a:off x="1125860" y="4941168"/>
            <a:ext cx="5472608" cy="838200"/>
          </a:xfrm>
        </p:spPr>
        <p:txBody>
          <a:bodyPr>
            <a:noAutofit/>
          </a:bodyPr>
          <a:lstStyle/>
          <a:p>
            <a:pPr algn="just"/>
            <a:r>
              <a:rPr lang="fr-CA" sz="1800" i="1" dirty="0"/>
              <a:t>La version originale et la version révisée de ce tutoriel ont été développées par Dr. </a:t>
            </a:r>
            <a:r>
              <a:rPr lang="fr-CA" sz="1800" i="1" dirty="0" err="1"/>
              <a:t>Kosha</a:t>
            </a:r>
            <a:r>
              <a:rPr lang="fr-CA" sz="1800" i="1" dirty="0"/>
              <a:t> D. </a:t>
            </a:r>
            <a:r>
              <a:rPr lang="fr-CA" sz="1800" i="1" dirty="0" err="1"/>
              <a:t>Bramesfeld</a:t>
            </a:r>
            <a:r>
              <a:rPr lang="fr-CA" sz="1800" i="1" dirty="0"/>
              <a:t> et traduites avec la permission de l’auteure </a:t>
            </a:r>
          </a:p>
        </p:txBody>
      </p:sp>
      <p:sp>
        <p:nvSpPr>
          <p:cNvPr id="2" name="Titre 1"/>
          <p:cNvSpPr>
            <a:spLocks noGrp="1"/>
          </p:cNvSpPr>
          <p:nvPr>
            <p:ph type="ctrTitle"/>
            <p:custDataLst>
              <p:tags r:id="rId2"/>
            </p:custDataLst>
          </p:nvPr>
        </p:nvSpPr>
        <p:spPr>
          <a:xfrm>
            <a:off x="1522414" y="908720"/>
            <a:ext cx="9143998" cy="2667000"/>
          </a:xfrm>
        </p:spPr>
        <p:txBody>
          <a:bodyPr>
            <a:normAutofit/>
          </a:bodyPr>
          <a:lstStyle/>
          <a:p>
            <a:pPr>
              <a:spcBef>
                <a:spcPts val="1800"/>
              </a:spcBef>
              <a:spcAft>
                <a:spcPts val="1800"/>
              </a:spcAft>
            </a:pPr>
            <a:r>
              <a:rPr lang="fr-CA" sz="6500" b="1" dirty="0"/>
              <a:t>Tutoriel sur la prévention du plagiat :</a:t>
            </a:r>
            <a:endParaRPr lang="fr-CA" sz="4000" b="1" dirty="0">
              <a:solidFill>
                <a:schemeClr val="tx1"/>
              </a:solidFill>
            </a:endParaRPr>
          </a:p>
        </p:txBody>
      </p:sp>
      <p:sp>
        <p:nvSpPr>
          <p:cNvPr id="6" name="Rectangle 5"/>
          <p:cNvSpPr/>
          <p:nvPr>
            <p:custDataLst>
              <p:tags r:id="rId3"/>
            </p:custDataLst>
          </p:nvPr>
        </p:nvSpPr>
        <p:spPr>
          <a:xfrm>
            <a:off x="1485900" y="3516774"/>
            <a:ext cx="9361040" cy="584775"/>
          </a:xfrm>
          <a:prstGeom prst="rect">
            <a:avLst/>
          </a:prstGeom>
        </p:spPr>
        <p:txBody>
          <a:bodyPr wrap="square">
            <a:spAutoFit/>
          </a:bodyPr>
          <a:lstStyle/>
          <a:p>
            <a:r>
              <a:rPr lang="fr-CA" sz="3200" b="1" dirty="0">
                <a:solidFill>
                  <a:schemeClr val="bg1"/>
                </a:solidFill>
              </a:rPr>
              <a:t>Comment éviter les </a:t>
            </a:r>
            <a:r>
              <a:rPr lang="fr-CA" sz="3200" b="1" dirty="0">
                <a:solidFill>
                  <a:schemeClr val="bg2"/>
                </a:solidFill>
              </a:rPr>
              <a:t>formes </a:t>
            </a:r>
            <a:r>
              <a:rPr lang="fr-CA" sz="3200" b="1" dirty="0">
                <a:solidFill>
                  <a:schemeClr val="bg1"/>
                </a:solidFill>
              </a:rPr>
              <a:t>communes de plagiat</a:t>
            </a:r>
            <a:endParaRPr lang="fr-CA" sz="3200" dirty="0">
              <a:solidFill>
                <a:schemeClr val="bg1"/>
              </a:solidFill>
            </a:endParaRPr>
          </a:p>
        </p:txBody>
      </p:sp>
      <p:sp>
        <p:nvSpPr>
          <p:cNvPr id="3" name="Rectangle 2">
            <a:extLst>
              <a:ext uri="{FF2B5EF4-FFF2-40B4-BE49-F238E27FC236}">
                <a16:creationId xmlns:a16="http://schemas.microsoft.com/office/drawing/2014/main" id="{B4AEC14A-B0FB-4B0E-7549-13E9901F68D2}"/>
              </a:ext>
            </a:extLst>
          </p:cNvPr>
          <p:cNvSpPr/>
          <p:nvPr/>
        </p:nvSpPr>
        <p:spPr>
          <a:xfrm>
            <a:off x="7030516" y="4131092"/>
            <a:ext cx="5039595" cy="707886"/>
          </a:xfrm>
          <a:prstGeom prst="rect">
            <a:avLst/>
          </a:prstGeom>
        </p:spPr>
        <p:txBody>
          <a:bodyPr wrap="square">
            <a:spAutoFit/>
          </a:bodyPr>
          <a:lstStyle/>
          <a:p>
            <a:pPr algn="r"/>
            <a:r>
              <a:rPr lang="fr-CA" sz="2000" dirty="0">
                <a:solidFill>
                  <a:schemeClr val="bg1"/>
                </a:solidFill>
                <a:latin typeface="Cambria" panose="02040503050406030204" pitchFamily="18" charset="0"/>
                <a:cs typeface="Arial" panose="020B0604020202020204" pitchFamily="34" charset="0"/>
              </a:rPr>
              <a:t>Révisé selon la 7</a:t>
            </a:r>
            <a:r>
              <a:rPr lang="fr-CA" sz="2000" baseline="30000" dirty="0">
                <a:solidFill>
                  <a:schemeClr val="bg1"/>
                </a:solidFill>
                <a:latin typeface="Cambria" panose="02040503050406030204" pitchFamily="18" charset="0"/>
                <a:cs typeface="Arial" panose="020B0604020202020204" pitchFamily="34" charset="0"/>
              </a:rPr>
              <a:t>e</a:t>
            </a:r>
            <a:r>
              <a:rPr lang="fr-CA" sz="2000" dirty="0">
                <a:solidFill>
                  <a:schemeClr val="bg1"/>
                </a:solidFill>
                <a:latin typeface="Cambria" panose="02040503050406030204" pitchFamily="18" charset="0"/>
                <a:cs typeface="Arial" panose="020B0604020202020204" pitchFamily="34" charset="0"/>
              </a:rPr>
              <a:t> édition des normes de l’</a:t>
            </a:r>
            <a:r>
              <a:rPr lang="fr-CA" sz="2000" i="1" dirty="0">
                <a:solidFill>
                  <a:schemeClr val="bg1"/>
                </a:solidFill>
                <a:latin typeface="Cambria" panose="02040503050406030204" pitchFamily="18" charset="0"/>
                <a:cs typeface="Arial" panose="020B0604020202020204" pitchFamily="34" charset="0"/>
              </a:rPr>
              <a:t>American </a:t>
            </a:r>
            <a:r>
              <a:rPr lang="fr-CA" sz="2000" i="1" dirty="0" err="1">
                <a:solidFill>
                  <a:schemeClr val="bg1"/>
                </a:solidFill>
                <a:latin typeface="Cambria" panose="02040503050406030204" pitchFamily="18" charset="0"/>
                <a:cs typeface="Arial" panose="020B0604020202020204" pitchFamily="34" charset="0"/>
              </a:rPr>
              <a:t>Psychological</a:t>
            </a:r>
            <a:r>
              <a:rPr lang="fr-CA" sz="2000" i="1" dirty="0">
                <a:solidFill>
                  <a:schemeClr val="bg1"/>
                </a:solidFill>
                <a:latin typeface="Cambria" panose="02040503050406030204" pitchFamily="18" charset="0"/>
                <a:cs typeface="Arial" panose="020B0604020202020204" pitchFamily="34" charset="0"/>
              </a:rPr>
              <a:t> Association </a:t>
            </a:r>
            <a:r>
              <a:rPr lang="fr-CA" sz="2000" dirty="0">
                <a:solidFill>
                  <a:schemeClr val="bg1"/>
                </a:solidFill>
                <a:latin typeface="Cambria" panose="02040503050406030204" pitchFamily="18" charset="0"/>
                <a:cs typeface="Arial" panose="020B0604020202020204" pitchFamily="34" charset="0"/>
              </a:rPr>
              <a:t>(APA)</a:t>
            </a:r>
          </a:p>
        </p:txBody>
      </p:sp>
      <p:sp>
        <p:nvSpPr>
          <p:cNvPr id="5" name="Espace réservé du numéro de diapositive 4">
            <a:extLst>
              <a:ext uri="{FF2B5EF4-FFF2-40B4-BE49-F238E27FC236}">
                <a16:creationId xmlns:a16="http://schemas.microsoft.com/office/drawing/2014/main" id="{C8DBB9D3-FB16-BD6B-99C9-02F66606B824}"/>
              </a:ext>
            </a:extLst>
          </p:cNvPr>
          <p:cNvSpPr>
            <a:spLocks noGrp="1"/>
          </p:cNvSpPr>
          <p:nvPr>
            <p:ph type="sldNum" sz="quarter" idx="12"/>
          </p:nvPr>
        </p:nvSpPr>
        <p:spPr/>
        <p:txBody>
          <a:bodyPr/>
          <a:lstStyle/>
          <a:p>
            <a:fld id="{DF28FB93-0A08-4E7D-8E63-9EFA29F1E093}" type="slidenum">
              <a:rPr lang="fr-CA" smtClean="0"/>
              <a:pPr/>
              <a:t>1</a:t>
            </a:fld>
            <a:endParaRPr lang="fr-CA"/>
          </a:p>
        </p:txBody>
      </p:sp>
      <p:grpSp>
        <p:nvGrpSpPr>
          <p:cNvPr id="7" name="Groupe 6">
            <a:extLst>
              <a:ext uri="{FF2B5EF4-FFF2-40B4-BE49-F238E27FC236}">
                <a16:creationId xmlns:a16="http://schemas.microsoft.com/office/drawing/2014/main" id="{F54A0BAA-4E88-0E5D-5D94-9FC4543643DA}"/>
              </a:ext>
            </a:extLst>
          </p:cNvPr>
          <p:cNvGrpSpPr/>
          <p:nvPr/>
        </p:nvGrpSpPr>
        <p:grpSpPr>
          <a:xfrm>
            <a:off x="9188229" y="5519018"/>
            <a:ext cx="2956366" cy="520700"/>
            <a:chOff x="9046740" y="5500588"/>
            <a:chExt cx="2956366" cy="520700"/>
          </a:xfrm>
        </p:grpSpPr>
        <p:sp>
          <p:nvSpPr>
            <p:cNvPr id="8" name="Rectangle 7">
              <a:extLst>
                <a:ext uri="{FF2B5EF4-FFF2-40B4-BE49-F238E27FC236}">
                  <a16:creationId xmlns:a16="http://schemas.microsoft.com/office/drawing/2014/main" id="{A0C72C03-610C-A0C2-D3B2-6F0633ACBAC4}"/>
                </a:ext>
              </a:extLst>
            </p:cNvPr>
            <p:cNvSpPr/>
            <p:nvPr/>
          </p:nvSpPr>
          <p:spPr>
            <a:xfrm>
              <a:off x="9046740" y="5541157"/>
              <a:ext cx="2417520" cy="480131"/>
            </a:xfrm>
            <a:prstGeom prst="rect">
              <a:avLst/>
            </a:prstGeom>
          </p:spPr>
          <p:txBody>
            <a:bodyPr wrap="none">
              <a:spAutoFit/>
            </a:bodyPr>
            <a:lstStyle/>
            <a:p>
              <a:pPr algn="r">
                <a:lnSpc>
                  <a:spcPct val="90000"/>
                </a:lnSpc>
              </a:pPr>
              <a:r>
                <a:rPr lang="fr-CA" sz="1400" dirty="0">
                  <a:latin typeface="+mj-lt"/>
                </a:rPr>
                <a:t>Appuyez sur la touche Entrée</a:t>
              </a:r>
            </a:p>
            <a:p>
              <a:pPr algn="r">
                <a:lnSpc>
                  <a:spcPct val="90000"/>
                </a:lnSpc>
              </a:pPr>
              <a:r>
                <a:rPr lang="fr-CA" sz="1400" dirty="0">
                  <a:latin typeface="+mj-lt"/>
                </a:rPr>
                <a:t>pour démarrer le tutoriel</a:t>
              </a:r>
            </a:p>
          </p:txBody>
        </p:sp>
        <p:pic>
          <p:nvPicPr>
            <p:cNvPr id="9" name="Image 8">
              <a:extLst>
                <a:ext uri="{FF2B5EF4-FFF2-40B4-BE49-F238E27FC236}">
                  <a16:creationId xmlns:a16="http://schemas.microsoft.com/office/drawing/2014/main" id="{F8CE835C-837A-0830-E761-F15F6C7960C3}"/>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482406" y="5500588"/>
              <a:ext cx="520700" cy="520700"/>
            </a:xfrm>
            <a:prstGeom prst="rect">
              <a:avLst/>
            </a:prstGeom>
          </p:spPr>
        </p:pic>
      </p:grpSp>
    </p:spTree>
    <p:extLst>
      <p:ext uri="{BB962C8B-B14F-4D97-AF65-F5344CB8AC3E}">
        <p14:creationId xmlns:p14="http://schemas.microsoft.com/office/powerpoint/2010/main" val="87249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609600"/>
            <a:ext cx="9540088" cy="1066800"/>
          </a:xfrm>
        </p:spPr>
        <p:txBody>
          <a:bodyPr/>
          <a:lstStyle/>
          <a:p>
            <a:r>
              <a:rPr lang="fr-CA" b="1" dirty="0"/>
              <a:t>D’une façon ou d’une autre, c’est une faute grave!</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Que vous ayez l’intention de plagier ou non, </a:t>
            </a:r>
            <a:r>
              <a:rPr lang="fr-CA" sz="2200" b="1" dirty="0"/>
              <a:t>le plagiat est un acte contraire à l’éthique et aux politiques et règlements disciplinaires de l’Université, et s’avère une faute grave</a:t>
            </a:r>
            <a:r>
              <a:rPr lang="fr-CA" sz="2200" dirty="0"/>
              <a:t>.</a:t>
            </a:r>
          </a:p>
          <a:p>
            <a:pPr>
              <a:lnSpc>
                <a:spcPct val="100000"/>
              </a:lnSpc>
            </a:pPr>
            <a:r>
              <a:rPr lang="fr-CA" sz="2200" dirty="0"/>
              <a:t>Si vous êtes </a:t>
            </a:r>
            <a:r>
              <a:rPr lang="fr-CA" sz="2200" dirty="0" err="1"/>
              <a:t>reconnu.e</a:t>
            </a:r>
            <a:r>
              <a:rPr lang="fr-CA" sz="2200" dirty="0"/>
              <a:t> coupable de plagiat, vous risquez d’échouer un travail, un cours, ou même d’être </a:t>
            </a:r>
            <a:r>
              <a:rPr lang="fr-CA" sz="2200" dirty="0" err="1"/>
              <a:t>renvoyé.e</a:t>
            </a:r>
            <a:r>
              <a:rPr lang="fr-CA" sz="2200" dirty="0"/>
              <a:t> de votre programme.</a:t>
            </a:r>
          </a:p>
        </p:txBody>
      </p:sp>
      <p:pic>
        <p:nvPicPr>
          <p:cNvPr id="5" name="Image 4">
            <a:extLst>
              <a:ext uri="{FF2B5EF4-FFF2-40B4-BE49-F238E27FC236}">
                <a16:creationId xmlns:a16="http://schemas.microsoft.com/office/drawing/2014/main" id="{2E8AA5B7-A1C7-3446-DD5F-2A9ECAC4B821}"/>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7B473FE0-573F-16DD-EE40-50BC95E9C6BA}"/>
              </a:ext>
            </a:extLst>
          </p:cNvPr>
          <p:cNvSpPr>
            <a:spLocks noGrp="1"/>
          </p:cNvSpPr>
          <p:nvPr>
            <p:ph type="sldNum" sz="quarter" idx="12"/>
          </p:nvPr>
        </p:nvSpPr>
        <p:spPr/>
        <p:txBody>
          <a:bodyPr/>
          <a:lstStyle/>
          <a:p>
            <a:fld id="{DF28FB93-0A08-4E7D-8E63-9EFA29F1E093}" type="slidenum">
              <a:rPr lang="fr-CA" smtClean="0"/>
              <a:pPr/>
              <a:t>10</a:t>
            </a:fld>
            <a:endParaRPr lang="fr-CA"/>
          </a:p>
        </p:txBody>
      </p:sp>
    </p:spTree>
    <p:extLst>
      <p:ext uri="{BB962C8B-B14F-4D97-AF65-F5344CB8AC3E}">
        <p14:creationId xmlns:p14="http://schemas.microsoft.com/office/powerpoint/2010/main" val="92602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Remerciements de la traduction</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000" dirty="0"/>
              <a:t>Un grand merci au Dr. </a:t>
            </a:r>
            <a:r>
              <a:rPr lang="fr-CA" sz="2000" dirty="0" err="1"/>
              <a:t>Kosha</a:t>
            </a:r>
            <a:r>
              <a:rPr lang="fr-CA" sz="2000" dirty="0"/>
              <a:t>  </a:t>
            </a:r>
            <a:r>
              <a:rPr lang="fr-CA" sz="2000" dirty="0" err="1"/>
              <a:t>Bramesfeld</a:t>
            </a:r>
            <a:r>
              <a:rPr lang="fr-CA" sz="2000" dirty="0"/>
              <a:t> pour la permission de traduire la version originale ainsi que la version révisée de ce tutoriel.</a:t>
            </a:r>
          </a:p>
          <a:p>
            <a:pPr>
              <a:lnSpc>
                <a:spcPct val="100000"/>
              </a:lnSpc>
            </a:pPr>
            <a:r>
              <a:rPr lang="fr-CA" sz="2000" dirty="0"/>
              <a:t>Pour son soutien inestimable dans la première traduction de ce tutoriel, merci à Sophie Dubé, doctorante à l’École de psychologie de l’Université Laval (Québec, Canada) au moment de la traduction.</a:t>
            </a:r>
          </a:p>
          <a:p>
            <a:pPr marL="0" indent="0" algn="r">
              <a:lnSpc>
                <a:spcPct val="100000"/>
              </a:lnSpc>
              <a:spcBef>
                <a:spcPts val="0"/>
              </a:spcBef>
              <a:buNone/>
            </a:pPr>
            <a:endParaRPr lang="fr-CA" sz="2000" dirty="0"/>
          </a:p>
          <a:p>
            <a:pPr marL="0" indent="0" algn="r">
              <a:lnSpc>
                <a:spcPct val="100000"/>
              </a:lnSpc>
              <a:spcBef>
                <a:spcPts val="0"/>
              </a:spcBef>
              <a:buNone/>
            </a:pPr>
            <a:r>
              <a:rPr lang="fr-CA" sz="1600" dirty="0"/>
              <a:t>Marie-Claude Richard, Ph.D.</a:t>
            </a:r>
          </a:p>
          <a:p>
            <a:pPr marL="0" indent="0" algn="r">
              <a:lnSpc>
                <a:spcPct val="100000"/>
              </a:lnSpc>
              <a:spcBef>
                <a:spcPts val="0"/>
              </a:spcBef>
              <a:buNone/>
            </a:pPr>
            <a:r>
              <a:rPr lang="fr-CA" sz="1600" dirty="0"/>
              <a:t>École de psychologie, Université Laval</a:t>
            </a:r>
          </a:p>
          <a:p>
            <a:pPr marL="0" indent="0" algn="r">
              <a:lnSpc>
                <a:spcPct val="100000"/>
              </a:lnSpc>
              <a:spcBef>
                <a:spcPts val="0"/>
              </a:spcBef>
              <a:buNone/>
            </a:pPr>
            <a:r>
              <a:rPr lang="fr-CA" sz="1600" dirty="0"/>
              <a:t>Juin 2023</a:t>
            </a:r>
          </a:p>
        </p:txBody>
      </p:sp>
      <p:pic>
        <p:nvPicPr>
          <p:cNvPr id="5" name="Image 4">
            <a:extLst>
              <a:ext uri="{FF2B5EF4-FFF2-40B4-BE49-F238E27FC236}">
                <a16:creationId xmlns:a16="http://schemas.microsoft.com/office/drawing/2014/main" id="{6C49C611-B7F3-1606-F81E-437047709E9C}"/>
              </a:ext>
            </a:extLst>
          </p:cNvPr>
          <p:cNvPicPr>
            <a:picLocks noChangeAspect="1"/>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11567020" y="5715312"/>
            <a:ext cx="522000" cy="522000"/>
          </a:xfrm>
          <a:prstGeom prst="rect">
            <a:avLst/>
          </a:prstGeom>
        </p:spPr>
      </p:pic>
      <p:sp>
        <p:nvSpPr>
          <p:cNvPr id="6" name="Espace réservé du numéro de diapositive 5">
            <a:extLst>
              <a:ext uri="{FF2B5EF4-FFF2-40B4-BE49-F238E27FC236}">
                <a16:creationId xmlns:a16="http://schemas.microsoft.com/office/drawing/2014/main" id="{E3C7EEAB-A4E8-56F0-C773-AF3281FC3C05}"/>
              </a:ext>
            </a:extLst>
          </p:cNvPr>
          <p:cNvSpPr>
            <a:spLocks noGrp="1"/>
          </p:cNvSpPr>
          <p:nvPr>
            <p:ph type="sldNum" sz="quarter" idx="12"/>
          </p:nvPr>
        </p:nvSpPr>
        <p:spPr/>
        <p:txBody>
          <a:bodyPr/>
          <a:lstStyle/>
          <a:p>
            <a:fld id="{DF28FB93-0A08-4E7D-8E63-9EFA29F1E093}" type="slidenum">
              <a:rPr lang="fr-CA" smtClean="0"/>
              <a:pPr/>
              <a:t>100</a:t>
            </a:fld>
            <a:endParaRPr lang="fr-CA"/>
          </a:p>
        </p:txBody>
      </p:sp>
    </p:spTree>
    <p:extLst>
      <p:ext uri="{BB962C8B-B14F-4D97-AF65-F5344CB8AC3E}">
        <p14:creationId xmlns:p14="http://schemas.microsoft.com/office/powerpoint/2010/main" val="289852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Le plagiat peut prendre plusieurs formes</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Le plagiat peut prendre plusieurs formes. Dans la plupart des cas, le plagiat implique l’une ou plusieurs des erreurs suivantes :</a:t>
            </a:r>
          </a:p>
          <a:p>
            <a:pPr lvl="1">
              <a:lnSpc>
                <a:spcPct val="100000"/>
              </a:lnSpc>
            </a:pPr>
            <a:r>
              <a:rPr lang="fr-CA" sz="2200" b="1" dirty="0">
                <a:ea typeface="Times New Roman"/>
                <a:cs typeface="Times New Roman"/>
              </a:rPr>
              <a:t>Omettre de citer les sources d’information de façon appropriée;</a:t>
            </a:r>
          </a:p>
          <a:p>
            <a:pPr lvl="1">
              <a:lnSpc>
                <a:spcPct val="100000"/>
              </a:lnSpc>
            </a:pPr>
            <a:r>
              <a:rPr lang="fr-CA" sz="2200" b="1" dirty="0">
                <a:ea typeface="Times New Roman"/>
                <a:cs typeface="Times New Roman"/>
              </a:rPr>
              <a:t>Citer des sources qui n’ont pas été consultées;</a:t>
            </a:r>
          </a:p>
          <a:p>
            <a:pPr lvl="1">
              <a:lnSpc>
                <a:spcPct val="100000"/>
              </a:lnSpc>
            </a:pPr>
            <a:r>
              <a:rPr lang="fr-CA" sz="2200" b="1" dirty="0">
                <a:ea typeface="Times New Roman"/>
                <a:cs typeface="Times New Roman"/>
              </a:rPr>
              <a:t>Surutiliser les mots ou à l’organisation des idées d’autres personnes; </a:t>
            </a:r>
          </a:p>
          <a:p>
            <a:pPr lvl="1">
              <a:lnSpc>
                <a:spcPct val="100000"/>
              </a:lnSpc>
            </a:pPr>
            <a:r>
              <a:rPr lang="fr-CA" sz="2200" b="1" dirty="0">
                <a:ea typeface="Times New Roman"/>
                <a:cs typeface="Times New Roman"/>
              </a:rPr>
              <a:t>Utiliser de manière excessive l’œuvre ou les idées d’autres personnes, au détriment de sa propre contribution;</a:t>
            </a:r>
          </a:p>
          <a:p>
            <a:pPr lvl="1">
              <a:lnSpc>
                <a:spcPct val="100000"/>
              </a:lnSpc>
            </a:pPr>
            <a:r>
              <a:rPr lang="fr-CA" sz="2200" b="1" dirty="0">
                <a:cs typeface="Times New Roman"/>
              </a:rPr>
              <a:t>Soumettre le même travail dans le cadre de différents cours (autoplagiat).</a:t>
            </a:r>
            <a:endParaRPr lang="fr-CA" sz="2200" b="1" dirty="0"/>
          </a:p>
        </p:txBody>
      </p:sp>
      <p:pic>
        <p:nvPicPr>
          <p:cNvPr id="5" name="Image 4">
            <a:extLst>
              <a:ext uri="{FF2B5EF4-FFF2-40B4-BE49-F238E27FC236}">
                <a16:creationId xmlns:a16="http://schemas.microsoft.com/office/drawing/2014/main" id="{615FD89A-1B42-8C14-3DAB-43C29A71D426}"/>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1E8E0BA8-C3E9-F72C-FDF0-8A44ACB07462}"/>
              </a:ext>
            </a:extLst>
          </p:cNvPr>
          <p:cNvSpPr>
            <a:spLocks noGrp="1"/>
          </p:cNvSpPr>
          <p:nvPr>
            <p:ph type="sldNum" sz="quarter" idx="12"/>
          </p:nvPr>
        </p:nvSpPr>
        <p:spPr/>
        <p:txBody>
          <a:bodyPr/>
          <a:lstStyle/>
          <a:p>
            <a:fld id="{DF28FB93-0A08-4E7D-8E63-9EFA29F1E093}" type="slidenum">
              <a:rPr lang="fr-CA" smtClean="0"/>
              <a:pPr/>
              <a:t>11</a:t>
            </a:fld>
            <a:endParaRPr lang="fr-CA"/>
          </a:p>
        </p:txBody>
      </p:sp>
    </p:spTree>
    <p:extLst>
      <p:ext uri="{BB962C8B-B14F-4D97-AF65-F5344CB8AC3E}">
        <p14:creationId xmlns:p14="http://schemas.microsoft.com/office/powerpoint/2010/main" val="261304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Les notions de base pour prévenir le plagiat</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Pour vous aider à éviter le plagiat, ce tutoriel vous apprendra à :</a:t>
            </a:r>
          </a:p>
          <a:p>
            <a:pPr lvl="1">
              <a:lnSpc>
                <a:spcPct val="100000"/>
              </a:lnSpc>
            </a:pPr>
            <a:r>
              <a:rPr lang="fr-CA" sz="2200" b="1" dirty="0"/>
              <a:t>Citer</a:t>
            </a:r>
            <a:r>
              <a:rPr lang="fr-CA" sz="2200" dirty="0"/>
              <a:t> </a:t>
            </a:r>
            <a:r>
              <a:rPr lang="fr-CA" sz="2200" b="1" dirty="0"/>
              <a:t>vos sources selon les normes de l’APA;</a:t>
            </a:r>
          </a:p>
          <a:p>
            <a:pPr lvl="1">
              <a:lnSpc>
                <a:spcPct val="100000"/>
              </a:lnSpc>
            </a:pPr>
            <a:r>
              <a:rPr lang="fr-CA" sz="2200" b="1" dirty="0"/>
              <a:t>Reformuler</a:t>
            </a:r>
            <a:r>
              <a:rPr lang="fr-CA" sz="2200" dirty="0"/>
              <a:t> </a:t>
            </a:r>
            <a:r>
              <a:rPr lang="fr-CA" sz="2200" b="1" dirty="0"/>
              <a:t>l’information</a:t>
            </a:r>
            <a:r>
              <a:rPr lang="fr-CA" sz="2200" dirty="0"/>
              <a:t> dans vos propres mots;</a:t>
            </a:r>
          </a:p>
          <a:p>
            <a:pPr lvl="1">
              <a:lnSpc>
                <a:spcPct val="100000"/>
              </a:lnSpc>
            </a:pPr>
            <a:r>
              <a:rPr lang="fr-CA" sz="2200" b="1" dirty="0"/>
              <a:t>Réaliser un travail</a:t>
            </a:r>
            <a:r>
              <a:rPr lang="fr-CA" sz="2200" b="1" dirty="0">
                <a:solidFill>
                  <a:srgbClr val="00B050"/>
                </a:solidFill>
              </a:rPr>
              <a:t> </a:t>
            </a:r>
            <a:r>
              <a:rPr lang="fr-CA" sz="2200" b="1" dirty="0"/>
              <a:t>qui vous appartient</a:t>
            </a:r>
            <a:r>
              <a:rPr lang="fr-CA" sz="2200" dirty="0"/>
              <a:t> tout en citant correctement vos sources;</a:t>
            </a:r>
          </a:p>
          <a:p>
            <a:pPr lvl="1">
              <a:lnSpc>
                <a:spcPct val="100000"/>
              </a:lnSpc>
            </a:pPr>
            <a:r>
              <a:rPr lang="fr-CA" sz="2200" b="1" dirty="0"/>
              <a:t>Créer une liste des références</a:t>
            </a:r>
            <a:r>
              <a:rPr lang="fr-CA" sz="2200" dirty="0"/>
              <a:t> de toutes les sources citées dans votre document.</a:t>
            </a:r>
          </a:p>
        </p:txBody>
      </p:sp>
      <p:pic>
        <p:nvPicPr>
          <p:cNvPr id="5" name="Image 4">
            <a:extLst>
              <a:ext uri="{FF2B5EF4-FFF2-40B4-BE49-F238E27FC236}">
                <a16:creationId xmlns:a16="http://schemas.microsoft.com/office/drawing/2014/main" id="{9E34A357-0C95-51E0-BF82-5EF216D87D67}"/>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247732D7-BABD-63B5-F01F-3DB837AD876B}"/>
              </a:ext>
            </a:extLst>
          </p:cNvPr>
          <p:cNvSpPr>
            <a:spLocks noGrp="1"/>
          </p:cNvSpPr>
          <p:nvPr>
            <p:ph type="sldNum" sz="quarter" idx="12"/>
          </p:nvPr>
        </p:nvSpPr>
        <p:spPr/>
        <p:txBody>
          <a:bodyPr/>
          <a:lstStyle/>
          <a:p>
            <a:fld id="{DF28FB93-0A08-4E7D-8E63-9EFA29F1E093}" type="slidenum">
              <a:rPr lang="fr-CA" smtClean="0"/>
              <a:pPr/>
              <a:t>12</a:t>
            </a:fld>
            <a:endParaRPr lang="fr-CA"/>
          </a:p>
        </p:txBody>
      </p:sp>
    </p:spTree>
    <p:extLst>
      <p:ext uri="{BB962C8B-B14F-4D97-AF65-F5344CB8AC3E}">
        <p14:creationId xmlns:p14="http://schemas.microsoft.com/office/powerpoint/2010/main" val="113103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a:t>2.</a:t>
            </a:r>
            <a:br>
              <a:rPr lang="fr-CA" sz="5500" b="1" dirty="0"/>
            </a:br>
            <a:r>
              <a:rPr lang="fr-CA" sz="5500" b="1" dirty="0"/>
              <a:t>Citer ses sources selon les normes de l’APA</a:t>
            </a:r>
          </a:p>
        </p:txBody>
      </p:sp>
      <p:sp>
        <p:nvSpPr>
          <p:cNvPr id="5" name="Espace réservé du texte 4"/>
          <p:cNvSpPr>
            <a:spLocks noGrp="1"/>
          </p:cNvSpPr>
          <p:nvPr>
            <p:ph type="body" idx="1"/>
            <p:custDataLst>
              <p:tags r:id="rId2"/>
            </p:custDataLst>
          </p:nvPr>
        </p:nvSpPr>
        <p:spPr>
          <a:xfrm>
            <a:off x="1522412" y="4876800"/>
            <a:ext cx="9144000" cy="1143000"/>
          </a:xfrm>
        </p:spPr>
        <p:txBody>
          <a:bodyPr>
            <a:normAutofit/>
          </a:bodyPr>
          <a:lstStyle/>
          <a:p>
            <a:pPr>
              <a:lnSpc>
                <a:spcPct val="100000"/>
              </a:lnSpc>
            </a:pPr>
            <a:r>
              <a:rPr lang="fr-CA" sz="2000" b="1" dirty="0"/>
              <a:t>Vue d’ensemble </a:t>
            </a:r>
            <a:r>
              <a:rPr lang="fr-CA" sz="2000" dirty="0"/>
              <a:t>: Cette section du tutoriel présente les normes de citation de l’APA et donne des exemples sur la façon de citer l’information à l’intérieur d’un texte.</a:t>
            </a:r>
          </a:p>
        </p:txBody>
      </p:sp>
      <p:pic>
        <p:nvPicPr>
          <p:cNvPr id="3" name="Image 2">
            <a:extLst>
              <a:ext uri="{FF2B5EF4-FFF2-40B4-BE49-F238E27FC236}">
                <a16:creationId xmlns:a16="http://schemas.microsoft.com/office/drawing/2014/main" id="{066680AD-2238-F32F-DA46-1429040939F4}"/>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622384" y="6292676"/>
            <a:ext cx="520700" cy="520700"/>
          </a:xfrm>
          <a:prstGeom prst="rect">
            <a:avLst/>
          </a:prstGeom>
        </p:spPr>
      </p:pic>
      <p:sp>
        <p:nvSpPr>
          <p:cNvPr id="2" name="Espace réservé du numéro de diapositive 1">
            <a:extLst>
              <a:ext uri="{FF2B5EF4-FFF2-40B4-BE49-F238E27FC236}">
                <a16:creationId xmlns:a16="http://schemas.microsoft.com/office/drawing/2014/main" id="{C78B97E4-24DC-53CA-B437-34647B4EF707}"/>
              </a:ext>
            </a:extLst>
          </p:cNvPr>
          <p:cNvSpPr>
            <a:spLocks noGrp="1"/>
          </p:cNvSpPr>
          <p:nvPr>
            <p:ph type="sldNum" sz="quarter" idx="12"/>
          </p:nvPr>
        </p:nvSpPr>
        <p:spPr/>
        <p:txBody>
          <a:bodyPr/>
          <a:lstStyle/>
          <a:p>
            <a:fld id="{DF28FB93-0A08-4E7D-8E63-9EFA29F1E093}" type="slidenum">
              <a:rPr lang="fr-CA" smtClean="0"/>
              <a:pPr/>
              <a:t>13</a:t>
            </a:fld>
            <a:endParaRPr lang="fr-CA"/>
          </a:p>
        </p:txBody>
      </p:sp>
    </p:spTree>
    <p:extLst>
      <p:ext uri="{BB962C8B-B14F-4D97-AF65-F5344CB8AC3E}">
        <p14:creationId xmlns:p14="http://schemas.microsoft.com/office/powerpoint/2010/main" val="47424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 Citer », qu’est-ce que ça signifie?</a:t>
            </a:r>
          </a:p>
        </p:txBody>
      </p:sp>
      <p:sp>
        <p:nvSpPr>
          <p:cNvPr id="5" name="Espace réservé du contenu 4"/>
          <p:cNvSpPr>
            <a:spLocks noGrp="1"/>
          </p:cNvSpPr>
          <p:nvPr>
            <p:ph idx="1"/>
            <p:custDataLst>
              <p:tags r:id="rId2"/>
            </p:custDataLst>
          </p:nvPr>
        </p:nvSpPr>
        <p:spPr/>
        <p:txBody>
          <a:bodyPr>
            <a:normAutofit/>
          </a:bodyPr>
          <a:lstStyle/>
          <a:p>
            <a:pPr>
              <a:lnSpc>
                <a:spcPct val="100000"/>
              </a:lnSpc>
            </a:pPr>
            <a:r>
              <a:rPr lang="fr-CA" sz="2200" b="1" dirty="0"/>
              <a:t>Citer</a:t>
            </a:r>
            <a:r>
              <a:rPr lang="fr-CA" sz="2200" dirty="0"/>
              <a:t> signifie indiquer la source d’une information lorsque cette information est insérée dans un texte.</a:t>
            </a:r>
          </a:p>
          <a:p>
            <a:pPr>
              <a:lnSpc>
                <a:spcPct val="100000"/>
              </a:lnSpc>
            </a:pPr>
            <a:r>
              <a:rPr lang="fr-CA" sz="2200" dirty="0"/>
              <a:t>Vous devez citer les travaux de toute personne dont les idées, théories ou résultats de recherche ont directement influencé votre travail.</a:t>
            </a:r>
          </a:p>
        </p:txBody>
      </p:sp>
      <p:pic>
        <p:nvPicPr>
          <p:cNvPr id="2" name="Image 1">
            <a:extLst>
              <a:ext uri="{FF2B5EF4-FFF2-40B4-BE49-F238E27FC236}">
                <a16:creationId xmlns:a16="http://schemas.microsoft.com/office/drawing/2014/main" id="{C12EFEBF-0261-DEEC-D5BE-E38C1506DA84}"/>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3" name="Espace réservé du numéro de diapositive 2">
            <a:extLst>
              <a:ext uri="{FF2B5EF4-FFF2-40B4-BE49-F238E27FC236}">
                <a16:creationId xmlns:a16="http://schemas.microsoft.com/office/drawing/2014/main" id="{04F723C9-370C-87F9-FBFD-9F8E76AD6691}"/>
              </a:ext>
            </a:extLst>
          </p:cNvPr>
          <p:cNvSpPr>
            <a:spLocks noGrp="1"/>
          </p:cNvSpPr>
          <p:nvPr>
            <p:ph type="sldNum" sz="quarter" idx="12"/>
          </p:nvPr>
        </p:nvSpPr>
        <p:spPr/>
        <p:txBody>
          <a:bodyPr/>
          <a:lstStyle/>
          <a:p>
            <a:fld id="{DF28FB93-0A08-4E7D-8E63-9EFA29F1E093}" type="slidenum">
              <a:rPr lang="fr-CA" smtClean="0"/>
              <a:pPr/>
              <a:t>14</a:t>
            </a:fld>
            <a:endParaRPr lang="fr-CA"/>
          </a:p>
        </p:txBody>
      </p:sp>
    </p:spTree>
    <p:extLst>
      <p:ext uri="{BB962C8B-B14F-4D97-AF65-F5344CB8AC3E}">
        <p14:creationId xmlns:p14="http://schemas.microsoft.com/office/powerpoint/2010/main" val="84854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Les normes de l’APA</a:t>
            </a:r>
          </a:p>
        </p:txBody>
      </p:sp>
      <p:sp>
        <p:nvSpPr>
          <p:cNvPr id="5" name="Espace réservé du contenu 4"/>
          <p:cNvSpPr>
            <a:spLocks noGrp="1"/>
          </p:cNvSpPr>
          <p:nvPr>
            <p:ph idx="1"/>
            <p:custDataLst>
              <p:tags r:id="rId2"/>
            </p:custDataLst>
          </p:nvPr>
        </p:nvSpPr>
        <p:spPr/>
        <p:txBody>
          <a:bodyPr>
            <a:normAutofit/>
          </a:bodyPr>
          <a:lstStyle/>
          <a:p>
            <a:pPr>
              <a:lnSpc>
                <a:spcPct val="100000"/>
              </a:lnSpc>
            </a:pPr>
            <a:r>
              <a:rPr lang="fr-CA" sz="2200" dirty="0"/>
              <a:t>En psychologie, les normes employées pour citer les sources sont celles de l’</a:t>
            </a:r>
            <a:r>
              <a:rPr lang="fr-CA" sz="2200" b="1" dirty="0"/>
              <a:t>Association américaine de psychologie </a:t>
            </a:r>
            <a:r>
              <a:rPr lang="fr-CA" sz="2200" dirty="0"/>
              <a:t>(</a:t>
            </a:r>
            <a:r>
              <a:rPr lang="fr-CA" sz="2200" i="1" dirty="0"/>
              <a:t>American </a:t>
            </a:r>
            <a:r>
              <a:rPr lang="fr-CA" sz="2200" i="1" dirty="0" err="1"/>
              <a:t>Psychological</a:t>
            </a:r>
            <a:r>
              <a:rPr lang="fr-CA" sz="2200" i="1" dirty="0"/>
              <a:t> Association </a:t>
            </a:r>
            <a:r>
              <a:rPr lang="fr-CA" sz="2200" dirty="0"/>
              <a:t>ou </a:t>
            </a:r>
            <a:r>
              <a:rPr lang="fr-CA" sz="2200" b="1" dirty="0"/>
              <a:t>APA</a:t>
            </a:r>
            <a:r>
              <a:rPr lang="fr-CA" sz="2200" dirty="0"/>
              <a:t>), communément appelées « normes de l’APA ». Ces normes sont résumées à l’intérieur du livre suivant :</a:t>
            </a:r>
          </a:p>
          <a:p>
            <a:pPr marL="363538" indent="-363538">
              <a:lnSpc>
                <a:spcPct val="100000"/>
              </a:lnSpc>
              <a:buNone/>
            </a:pPr>
            <a:r>
              <a:rPr lang="en-US" sz="1600" dirty="0">
                <a:latin typeface="Cambria" panose="02040503050406030204" pitchFamily="18" charset="0"/>
                <a:cs typeface="Arial" panose="020B0604020202020204" pitchFamily="34" charset="0"/>
              </a:rPr>
              <a:t>American Psychological Association (2020). </a:t>
            </a:r>
            <a:r>
              <a:rPr lang="en-US" sz="1600" i="1" dirty="0">
                <a:latin typeface="Cambria" panose="02040503050406030204" pitchFamily="18" charset="0"/>
                <a:cs typeface="Arial" panose="020B0604020202020204" pitchFamily="34" charset="0"/>
              </a:rPr>
              <a:t>Publication manual of the American Psychological Association </a:t>
            </a:r>
            <a:r>
              <a:rPr lang="en-US" sz="1600" dirty="0">
                <a:latin typeface="Cambria" panose="02040503050406030204" pitchFamily="18" charset="0"/>
                <a:cs typeface="Arial" panose="020B0604020202020204" pitchFamily="34" charset="0"/>
              </a:rPr>
              <a:t>(7</a:t>
            </a:r>
            <a:r>
              <a:rPr lang="en-US" sz="1600" baseline="30000" dirty="0">
                <a:latin typeface="Cambria" panose="02040503050406030204" pitchFamily="18" charset="0"/>
                <a:cs typeface="Arial" panose="020B0604020202020204" pitchFamily="34" charset="0"/>
              </a:rPr>
              <a:t>e</a:t>
            </a:r>
            <a:r>
              <a:rPr lang="en-US" sz="1600" dirty="0">
                <a:latin typeface="Cambria" panose="02040503050406030204" pitchFamily="18" charset="0"/>
                <a:cs typeface="Arial" panose="020B0604020202020204" pitchFamily="34" charset="0"/>
              </a:rPr>
              <a:t> </a:t>
            </a:r>
            <a:r>
              <a:rPr lang="en-US" sz="1600" dirty="0" err="1">
                <a:latin typeface="Cambria" panose="02040503050406030204" pitchFamily="18" charset="0"/>
                <a:cs typeface="Arial" panose="020B0604020202020204" pitchFamily="34" charset="0"/>
              </a:rPr>
              <a:t>éd</a:t>
            </a:r>
            <a:r>
              <a:rPr lang="en-US" sz="1600" dirty="0">
                <a:latin typeface="Cambria" panose="02040503050406030204" pitchFamily="18" charset="0"/>
                <a:cs typeface="Arial" panose="020B0604020202020204" pitchFamily="34" charset="0"/>
              </a:rPr>
              <a:t>.). APA. </a:t>
            </a:r>
            <a:r>
              <a:rPr lang="fr-CA" sz="1600" dirty="0">
                <a:effectLst/>
                <a:latin typeface="Cambria" panose="02040503050406030204" pitchFamily="18" charset="0"/>
                <a:hlinkClick r:id="rId5"/>
              </a:rPr>
              <a:t>https://doi.org/10.1037/0000165-000</a:t>
            </a:r>
            <a:r>
              <a:rPr lang="fr-CA" sz="1600" dirty="0">
                <a:effectLst/>
                <a:latin typeface="Cambria" panose="02040503050406030204" pitchFamily="18" charset="0"/>
              </a:rPr>
              <a:t> </a:t>
            </a:r>
            <a:endParaRPr lang="fr-CA" sz="2200" dirty="0"/>
          </a:p>
          <a:p>
            <a:pPr>
              <a:lnSpc>
                <a:spcPct val="100000"/>
              </a:lnSpc>
            </a:pPr>
            <a:r>
              <a:rPr lang="fr-CA" sz="2200" dirty="0"/>
              <a:t>L’utilisation d’un guide unique et constant pour citer et référencer les documents facilite le travail des auteurs et autrices qui savent ce qui devrait être inclus dans une citation et une référence. C’est également facilitant pour toute personne qui veut consulter ces sources originales.</a:t>
            </a:r>
          </a:p>
        </p:txBody>
      </p:sp>
      <p:pic>
        <p:nvPicPr>
          <p:cNvPr id="3" name="Image 2">
            <a:extLst>
              <a:ext uri="{FF2B5EF4-FFF2-40B4-BE49-F238E27FC236}">
                <a16:creationId xmlns:a16="http://schemas.microsoft.com/office/drawing/2014/main" id="{AEAC6CD9-96B3-2796-F980-1470EE71D6A8}"/>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6" name="Espace réservé du numéro de diapositive 5">
            <a:extLst>
              <a:ext uri="{FF2B5EF4-FFF2-40B4-BE49-F238E27FC236}">
                <a16:creationId xmlns:a16="http://schemas.microsoft.com/office/drawing/2014/main" id="{54933419-8481-275A-C81D-619EA09739E8}"/>
              </a:ext>
            </a:extLst>
          </p:cNvPr>
          <p:cNvSpPr>
            <a:spLocks noGrp="1"/>
          </p:cNvSpPr>
          <p:nvPr>
            <p:ph type="sldNum" sz="quarter" idx="12"/>
          </p:nvPr>
        </p:nvSpPr>
        <p:spPr/>
        <p:txBody>
          <a:bodyPr/>
          <a:lstStyle/>
          <a:p>
            <a:fld id="{DF28FB93-0A08-4E7D-8E63-9EFA29F1E093}" type="slidenum">
              <a:rPr lang="fr-CA" smtClean="0"/>
              <a:pPr/>
              <a:t>15</a:t>
            </a:fld>
            <a:endParaRPr lang="fr-CA"/>
          </a:p>
        </p:txBody>
      </p:sp>
    </p:spTree>
    <p:extLst>
      <p:ext uri="{BB962C8B-B14F-4D97-AF65-F5344CB8AC3E}">
        <p14:creationId xmlns:p14="http://schemas.microsoft.com/office/powerpoint/2010/main" val="1040233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Selon l’APA, les citations* figurent dans le texte</a:t>
            </a:r>
          </a:p>
        </p:txBody>
      </p:sp>
      <p:sp>
        <p:nvSpPr>
          <p:cNvPr id="5" name="Espace réservé du contenu 4"/>
          <p:cNvSpPr>
            <a:spLocks noGrp="1"/>
          </p:cNvSpPr>
          <p:nvPr>
            <p:ph idx="1"/>
            <p:custDataLst>
              <p:tags r:id="rId2"/>
            </p:custDataLst>
          </p:nvPr>
        </p:nvSpPr>
        <p:spPr/>
        <p:txBody>
          <a:bodyPr>
            <a:normAutofit/>
          </a:bodyPr>
          <a:lstStyle/>
          <a:p>
            <a:pPr>
              <a:lnSpc>
                <a:spcPct val="100000"/>
              </a:lnSpc>
            </a:pPr>
            <a:r>
              <a:rPr lang="fr-CA" sz="2200" b="1" dirty="0">
                <a:latin typeface="+mj-lt"/>
              </a:rPr>
              <a:t>Citations narratives. </a:t>
            </a:r>
            <a:r>
              <a:rPr lang="fr-CA" sz="2200" dirty="0">
                <a:latin typeface="+mj-lt"/>
              </a:rPr>
              <a:t>La citation peut faire partie de la formulation de la phrase. Par exemple :</a:t>
            </a:r>
          </a:p>
          <a:p>
            <a:pPr lvl="1">
              <a:lnSpc>
                <a:spcPct val="100000"/>
              </a:lnSpc>
            </a:pPr>
            <a:r>
              <a:rPr lang="fr-CA" sz="2200" kern="0" dirty="0">
                <a:latin typeface="+mj-lt"/>
                <a:cs typeface="Times New Roman" panose="02020603050405020304" pitchFamily="18" charset="0"/>
              </a:rPr>
              <a:t>Tel que mentionné par Myers (2013, p. 45), « chaque pensée, chaque humeur, chaque désir est le résultat d’un phénomène biologique ».</a:t>
            </a:r>
            <a:endParaRPr lang="fr-CA" sz="2200" dirty="0">
              <a:latin typeface="+mj-lt"/>
            </a:endParaRPr>
          </a:p>
          <a:p>
            <a:pPr>
              <a:lnSpc>
                <a:spcPct val="100000"/>
              </a:lnSpc>
            </a:pPr>
            <a:r>
              <a:rPr lang="fr-CA" sz="2200" b="1" dirty="0">
                <a:latin typeface="+mj-lt"/>
              </a:rPr>
              <a:t>Citations entre parenthèses. </a:t>
            </a:r>
            <a:r>
              <a:rPr lang="fr-CA" sz="2200" dirty="0">
                <a:latin typeface="+mj-lt"/>
              </a:rPr>
              <a:t>La citation peut aussi apparaître entre parenthèses à la fin d’une phrase. Par exemple :</a:t>
            </a:r>
          </a:p>
          <a:p>
            <a:pPr lvl="1">
              <a:lnSpc>
                <a:spcPct val="100000"/>
              </a:lnSpc>
            </a:pPr>
            <a:r>
              <a:rPr lang="fr-CA" sz="2200" dirty="0">
                <a:latin typeface="+mj-lt"/>
                <a:cs typeface="Times New Roman" panose="02020603050405020304" pitchFamily="18" charset="0"/>
              </a:rPr>
              <a:t>« Chaque pensée, chaque humeur, chaque désir est le résultat d’un phénomène biologique »</a:t>
            </a:r>
            <a:r>
              <a:rPr lang="fr-CA" sz="2200" kern="0" dirty="0">
                <a:latin typeface="+mj-lt"/>
                <a:cs typeface="Times New Roman" panose="02020603050405020304" pitchFamily="18" charset="0"/>
              </a:rPr>
              <a:t> (Myers, 2013, p. 45).</a:t>
            </a:r>
          </a:p>
          <a:p>
            <a:pPr marL="320040" lvl="1" indent="0">
              <a:lnSpc>
                <a:spcPct val="100000"/>
              </a:lnSpc>
              <a:buNone/>
            </a:pPr>
            <a:endParaRPr lang="fr-CA" sz="2200" dirty="0">
              <a:latin typeface="+mj-lt"/>
            </a:endParaRPr>
          </a:p>
        </p:txBody>
      </p:sp>
      <p:sp>
        <p:nvSpPr>
          <p:cNvPr id="3" name="Espace réservé du numéro de diapositive 2">
            <a:extLst>
              <a:ext uri="{FF2B5EF4-FFF2-40B4-BE49-F238E27FC236}">
                <a16:creationId xmlns:a16="http://schemas.microsoft.com/office/drawing/2014/main" id="{4287B3B3-8C25-E6C2-425E-1131DB71DD1B}"/>
              </a:ext>
            </a:extLst>
          </p:cNvPr>
          <p:cNvSpPr>
            <a:spLocks noGrp="1"/>
          </p:cNvSpPr>
          <p:nvPr>
            <p:ph type="sldNum" sz="quarter" idx="12"/>
          </p:nvPr>
        </p:nvSpPr>
        <p:spPr/>
        <p:txBody>
          <a:bodyPr/>
          <a:lstStyle/>
          <a:p>
            <a:fld id="{DF28FB93-0A08-4E7D-8E63-9EFA29F1E093}" type="slidenum">
              <a:rPr lang="fr-CA" smtClean="0"/>
              <a:pPr/>
              <a:t>16</a:t>
            </a:fld>
            <a:endParaRPr lang="fr-CA"/>
          </a:p>
        </p:txBody>
      </p:sp>
      <p:pic>
        <p:nvPicPr>
          <p:cNvPr id="2" name="Image 1">
            <a:extLst>
              <a:ext uri="{FF2B5EF4-FFF2-40B4-BE49-F238E27FC236}">
                <a16:creationId xmlns:a16="http://schemas.microsoft.com/office/drawing/2014/main" id="{180C9D88-EB48-E647-D635-8190CBDA11BF}"/>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7" name="ZoneTexte 6">
            <a:extLst>
              <a:ext uri="{FF2B5EF4-FFF2-40B4-BE49-F238E27FC236}">
                <a16:creationId xmlns:a16="http://schemas.microsoft.com/office/drawing/2014/main" id="{501860E6-0BB5-43DB-DE07-00B0687B3B6A}"/>
              </a:ext>
            </a:extLst>
          </p:cNvPr>
          <p:cNvSpPr txBox="1"/>
          <p:nvPr/>
        </p:nvSpPr>
        <p:spPr>
          <a:xfrm>
            <a:off x="0" y="5995036"/>
            <a:ext cx="7488832" cy="307777"/>
          </a:xfrm>
          <a:prstGeom prst="rect">
            <a:avLst/>
          </a:prstGeom>
          <a:noFill/>
        </p:spPr>
        <p:txBody>
          <a:bodyPr wrap="square">
            <a:spAutoFit/>
          </a:bodyPr>
          <a:lstStyle/>
          <a:p>
            <a:pPr marL="0" indent="0">
              <a:lnSpc>
                <a:spcPct val="100000"/>
              </a:lnSpc>
              <a:spcBef>
                <a:spcPts val="0"/>
              </a:spcBef>
              <a:buNone/>
            </a:pPr>
            <a:r>
              <a:rPr lang="fr-CA" sz="1400" i="1" dirty="0"/>
              <a:t>*Note : les extraits utilisés ici ont été traduits de l’anglais vers le français.</a:t>
            </a:r>
          </a:p>
        </p:txBody>
      </p:sp>
    </p:spTree>
    <p:extLst>
      <p:ext uri="{BB962C8B-B14F-4D97-AF65-F5344CB8AC3E}">
        <p14:creationId xmlns:p14="http://schemas.microsoft.com/office/powerpoint/2010/main" val="3647041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L’anatomie générale d’une citation</a:t>
            </a:r>
          </a:p>
        </p:txBody>
      </p:sp>
      <p:sp>
        <p:nvSpPr>
          <p:cNvPr id="5" name="Espace réservé du contenu 4"/>
          <p:cNvSpPr>
            <a:spLocks noGrp="1"/>
          </p:cNvSpPr>
          <p:nvPr>
            <p:ph idx="1"/>
            <p:custDataLst>
              <p:tags r:id="rId2"/>
            </p:custDataLst>
          </p:nvPr>
        </p:nvSpPr>
        <p:spPr/>
        <p:txBody>
          <a:bodyPr>
            <a:normAutofit/>
          </a:bodyPr>
          <a:lstStyle/>
          <a:p>
            <a:pPr>
              <a:lnSpc>
                <a:spcPct val="100000"/>
              </a:lnSpc>
            </a:pPr>
            <a:r>
              <a:rPr lang="fr-CA" sz="2200" dirty="0">
                <a:solidFill>
                  <a:schemeClr val="accent1"/>
                </a:solidFill>
              </a:rPr>
              <a:t>Auteur</a:t>
            </a:r>
            <a:r>
              <a:rPr lang="fr-CA" sz="2200" dirty="0"/>
              <a:t> (</a:t>
            </a:r>
            <a:r>
              <a:rPr lang="fr-CA" sz="2200" dirty="0">
                <a:solidFill>
                  <a:schemeClr val="accent3"/>
                </a:solidFill>
              </a:rPr>
              <a:t>Année</a:t>
            </a:r>
            <a:r>
              <a:rPr lang="fr-CA" sz="2200" dirty="0"/>
              <a:t>, </a:t>
            </a:r>
            <a:r>
              <a:rPr lang="fr-CA" sz="2200" dirty="0">
                <a:solidFill>
                  <a:schemeClr val="accent5"/>
                </a:solidFill>
              </a:rPr>
              <a:t>p. X</a:t>
            </a:r>
            <a:r>
              <a:rPr lang="fr-CA" sz="2200" dirty="0"/>
              <a:t>) …</a:t>
            </a:r>
          </a:p>
          <a:p>
            <a:pPr>
              <a:lnSpc>
                <a:spcPct val="100000"/>
              </a:lnSpc>
            </a:pPr>
            <a:r>
              <a:rPr lang="fr-CA" sz="2200" dirty="0"/>
              <a:t>Pour citer une source selon les normes de l’APA, vous devez généralement indiquer :</a:t>
            </a:r>
          </a:p>
          <a:p>
            <a:pPr lvl="1">
              <a:lnSpc>
                <a:spcPct val="100000"/>
              </a:lnSpc>
            </a:pPr>
            <a:r>
              <a:rPr lang="fr-CA" sz="2200" dirty="0">
                <a:solidFill>
                  <a:schemeClr val="accent1"/>
                </a:solidFill>
              </a:rPr>
              <a:t>le nom de famille du premier auteur</a:t>
            </a:r>
            <a:r>
              <a:rPr lang="fr-CA" sz="2200" dirty="0"/>
              <a:t>;</a:t>
            </a:r>
          </a:p>
          <a:p>
            <a:pPr lvl="1">
              <a:lnSpc>
                <a:spcPct val="100000"/>
              </a:lnSpc>
            </a:pPr>
            <a:r>
              <a:rPr lang="fr-CA" sz="2200" dirty="0">
                <a:solidFill>
                  <a:schemeClr val="accent3"/>
                </a:solidFill>
              </a:rPr>
              <a:t>l’année de publication</a:t>
            </a:r>
            <a:r>
              <a:rPr lang="fr-CA" sz="2200" dirty="0"/>
              <a:t>;</a:t>
            </a:r>
          </a:p>
          <a:p>
            <a:pPr lvl="1">
              <a:lnSpc>
                <a:spcPct val="100000"/>
              </a:lnSpc>
            </a:pPr>
            <a:r>
              <a:rPr lang="fr-CA" sz="2200" dirty="0">
                <a:solidFill>
                  <a:schemeClr val="accent5"/>
                </a:solidFill>
              </a:rPr>
              <a:t>et le numéro de la page dans le cas d’une citation textuelle (mot à mot)</a:t>
            </a:r>
            <a:r>
              <a:rPr lang="fr-CA" sz="2200" dirty="0"/>
              <a:t>.</a:t>
            </a:r>
          </a:p>
          <a:p>
            <a:pPr>
              <a:lnSpc>
                <a:spcPct val="100000"/>
              </a:lnSpc>
            </a:pPr>
            <a:r>
              <a:rPr lang="fr-CA" sz="2200" dirty="0"/>
              <a:t>Le format exact de la citation dépend du nombre d’auteurs…</a:t>
            </a:r>
          </a:p>
        </p:txBody>
      </p:sp>
      <p:pic>
        <p:nvPicPr>
          <p:cNvPr id="2" name="Image 1">
            <a:extLst>
              <a:ext uri="{FF2B5EF4-FFF2-40B4-BE49-F238E27FC236}">
                <a16:creationId xmlns:a16="http://schemas.microsoft.com/office/drawing/2014/main" id="{BF01B27E-5568-C074-CE48-93A3165910DC}"/>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3" name="Espace réservé du numéro de diapositive 2">
            <a:extLst>
              <a:ext uri="{FF2B5EF4-FFF2-40B4-BE49-F238E27FC236}">
                <a16:creationId xmlns:a16="http://schemas.microsoft.com/office/drawing/2014/main" id="{EA034D90-5A25-127A-F837-1951D8B78954}"/>
              </a:ext>
            </a:extLst>
          </p:cNvPr>
          <p:cNvSpPr>
            <a:spLocks noGrp="1"/>
          </p:cNvSpPr>
          <p:nvPr>
            <p:ph type="sldNum" sz="quarter" idx="12"/>
          </p:nvPr>
        </p:nvSpPr>
        <p:spPr/>
        <p:txBody>
          <a:bodyPr/>
          <a:lstStyle/>
          <a:p>
            <a:fld id="{DF28FB93-0A08-4E7D-8E63-9EFA29F1E093}" type="slidenum">
              <a:rPr lang="fr-CA" smtClean="0"/>
              <a:pPr/>
              <a:t>17</a:t>
            </a:fld>
            <a:endParaRPr lang="fr-CA"/>
          </a:p>
        </p:txBody>
      </p:sp>
    </p:spTree>
    <p:extLst>
      <p:ext uri="{BB962C8B-B14F-4D97-AF65-F5344CB8AC3E}">
        <p14:creationId xmlns:p14="http://schemas.microsoft.com/office/powerpoint/2010/main" val="149657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Citer un ou deux auteurs</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b="1" dirty="0"/>
              <a:t>Un auteur. </a:t>
            </a:r>
            <a:r>
              <a:rPr lang="fr-CA" sz="2200" dirty="0"/>
              <a:t>S’il y a un auteur associé à la source, vous indiquez son nom de famille à chaque fois que vous citez cette source :</a:t>
            </a:r>
          </a:p>
          <a:p>
            <a:pPr lvl="1">
              <a:lnSpc>
                <a:spcPct val="100000"/>
              </a:lnSpc>
            </a:pPr>
            <a:r>
              <a:rPr lang="fr-CA" sz="2200" dirty="0"/>
              <a:t>Wilson (2005) …</a:t>
            </a:r>
          </a:p>
          <a:p>
            <a:pPr lvl="1">
              <a:lnSpc>
                <a:spcPct val="100000"/>
              </a:lnSpc>
            </a:pPr>
            <a:endParaRPr lang="fr-CA" sz="2200" dirty="0"/>
          </a:p>
          <a:p>
            <a:pPr>
              <a:lnSpc>
                <a:spcPct val="100000"/>
              </a:lnSpc>
            </a:pPr>
            <a:r>
              <a:rPr lang="fr-CA" sz="2200" b="1" dirty="0"/>
              <a:t>Deux auteurs. </a:t>
            </a:r>
            <a:r>
              <a:rPr lang="fr-CA" sz="2200" dirty="0"/>
              <a:t>S’il y a deux auteurs, vous indiquez leurs noms de famille à chaque fois que vous citez cette source :</a:t>
            </a:r>
          </a:p>
          <a:p>
            <a:pPr lvl="1">
              <a:lnSpc>
                <a:spcPct val="100000"/>
              </a:lnSpc>
            </a:pPr>
            <a:r>
              <a:rPr lang="fr-CA" sz="2200" dirty="0"/>
              <a:t>Wilson et </a:t>
            </a:r>
            <a:r>
              <a:rPr lang="fr-CA" sz="2200" dirty="0" err="1"/>
              <a:t>Breckke</a:t>
            </a:r>
            <a:r>
              <a:rPr lang="fr-CA" sz="2200" dirty="0"/>
              <a:t> (1994) …</a:t>
            </a:r>
          </a:p>
        </p:txBody>
      </p:sp>
      <p:pic>
        <p:nvPicPr>
          <p:cNvPr id="5" name="Image 4">
            <a:extLst>
              <a:ext uri="{FF2B5EF4-FFF2-40B4-BE49-F238E27FC236}">
                <a16:creationId xmlns:a16="http://schemas.microsoft.com/office/drawing/2014/main" id="{4BB31534-8768-CD62-65C7-F29A00912CB2}"/>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4F5634FC-B6E1-9C8A-0BF3-8DCAE969C0BB}"/>
              </a:ext>
            </a:extLst>
          </p:cNvPr>
          <p:cNvSpPr>
            <a:spLocks noGrp="1"/>
          </p:cNvSpPr>
          <p:nvPr>
            <p:ph type="sldNum" sz="quarter" idx="12"/>
          </p:nvPr>
        </p:nvSpPr>
        <p:spPr/>
        <p:txBody>
          <a:bodyPr/>
          <a:lstStyle/>
          <a:p>
            <a:fld id="{DF28FB93-0A08-4E7D-8E63-9EFA29F1E093}" type="slidenum">
              <a:rPr lang="fr-CA" smtClean="0"/>
              <a:pPr/>
              <a:t>18</a:t>
            </a:fld>
            <a:endParaRPr lang="fr-CA"/>
          </a:p>
        </p:txBody>
      </p:sp>
    </p:spTree>
    <p:extLst>
      <p:ext uri="{BB962C8B-B14F-4D97-AF65-F5344CB8AC3E}">
        <p14:creationId xmlns:p14="http://schemas.microsoft.com/office/powerpoint/2010/main" val="1490325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Citer de trois auteurs et plus</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b="1" dirty="0"/>
              <a:t>Trois auteurs et plus.</a:t>
            </a:r>
            <a:r>
              <a:rPr lang="fr-CA" sz="2200" dirty="0"/>
              <a:t> S’il y a trois auteurs ou plus, vous indiquez le nom de famille du premier auteur suivi de l’abréviation </a:t>
            </a:r>
            <a:r>
              <a:rPr lang="fr-CA" sz="2200" dirty="0">
                <a:solidFill>
                  <a:schemeClr val="accent1"/>
                </a:solidFill>
              </a:rPr>
              <a:t>et al.</a:t>
            </a:r>
            <a:r>
              <a:rPr lang="fr-CA" sz="2200" dirty="0">
                <a:solidFill>
                  <a:srgbClr val="C00000"/>
                </a:solidFill>
              </a:rPr>
              <a:t> </a:t>
            </a:r>
            <a:r>
              <a:rPr lang="fr-CA" sz="2200" dirty="0"/>
              <a:t>[Inclure le numéro de page dans le cas d’une citation textuelle] :</a:t>
            </a:r>
          </a:p>
          <a:p>
            <a:pPr lvl="1">
              <a:lnSpc>
                <a:spcPct val="100000"/>
              </a:lnSpc>
            </a:pPr>
            <a:r>
              <a:rPr lang="fr-CA" sz="2200" dirty="0"/>
              <a:t>Wilson et al. (2002, p. 90) …</a:t>
            </a:r>
          </a:p>
        </p:txBody>
      </p:sp>
      <p:sp>
        <p:nvSpPr>
          <p:cNvPr id="4" name="Espace réservé du numéro de diapositive 3">
            <a:extLst>
              <a:ext uri="{FF2B5EF4-FFF2-40B4-BE49-F238E27FC236}">
                <a16:creationId xmlns:a16="http://schemas.microsoft.com/office/drawing/2014/main" id="{79989C81-40B0-0E48-DB36-36691CBDD84C}"/>
              </a:ext>
            </a:extLst>
          </p:cNvPr>
          <p:cNvSpPr>
            <a:spLocks noGrp="1"/>
          </p:cNvSpPr>
          <p:nvPr>
            <p:ph type="sldNum" sz="quarter" idx="12"/>
          </p:nvPr>
        </p:nvSpPr>
        <p:spPr/>
        <p:txBody>
          <a:bodyPr/>
          <a:lstStyle/>
          <a:p>
            <a:fld id="{DF28FB93-0A08-4E7D-8E63-9EFA29F1E093}" type="slidenum">
              <a:rPr lang="fr-CA" smtClean="0"/>
              <a:pPr/>
              <a:t>19</a:t>
            </a:fld>
            <a:endParaRPr lang="fr-CA"/>
          </a:p>
        </p:txBody>
      </p:sp>
      <p:pic>
        <p:nvPicPr>
          <p:cNvPr id="5" name="Image 4">
            <a:extLst>
              <a:ext uri="{FF2B5EF4-FFF2-40B4-BE49-F238E27FC236}">
                <a16:creationId xmlns:a16="http://schemas.microsoft.com/office/drawing/2014/main" id="{82CA063B-9582-4EF6-FC4E-1B98130F2606}"/>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87431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p:txBody>
          <a:bodyPr>
            <a:normAutofit/>
          </a:bodyPr>
          <a:lstStyle/>
          <a:p>
            <a:pPr marL="0" indent="0" algn="ctr">
              <a:lnSpc>
                <a:spcPct val="100000"/>
              </a:lnSpc>
              <a:spcBef>
                <a:spcPts val="0"/>
              </a:spcBef>
              <a:spcAft>
                <a:spcPts val="0"/>
              </a:spcAft>
              <a:buNone/>
            </a:pPr>
            <a:r>
              <a:rPr lang="fr-CA" sz="2800" b="1" dirty="0">
                <a:latin typeface="+mj-lt"/>
                <a:ea typeface="Calibri"/>
                <a:cs typeface="Times New Roman"/>
              </a:rPr>
              <a:t>Tutoriel sur la prévention du plagiat</a:t>
            </a:r>
          </a:p>
          <a:p>
            <a:pPr marL="0" indent="0" algn="ctr">
              <a:lnSpc>
                <a:spcPct val="100000"/>
              </a:lnSpc>
              <a:spcBef>
                <a:spcPts val="0"/>
              </a:spcBef>
              <a:spcAft>
                <a:spcPts val="0"/>
              </a:spcAft>
              <a:buNone/>
            </a:pPr>
            <a:r>
              <a:rPr lang="fr-CA" sz="2800" b="1" dirty="0">
                <a:latin typeface="+mj-lt"/>
                <a:ea typeface="Calibri"/>
                <a:cs typeface="Times New Roman"/>
              </a:rPr>
              <a:t>Comment éviter les formes communes de plagiat</a:t>
            </a:r>
          </a:p>
          <a:p>
            <a:pPr marL="0" indent="0" algn="ctr">
              <a:lnSpc>
                <a:spcPct val="100000"/>
              </a:lnSpc>
              <a:spcBef>
                <a:spcPts val="1200"/>
              </a:spcBef>
              <a:spcAft>
                <a:spcPts val="0"/>
              </a:spcAft>
              <a:buNone/>
            </a:pPr>
            <a:r>
              <a:rPr lang="fr-CA" sz="1400" b="1" dirty="0">
                <a:latin typeface="+mj-lt"/>
                <a:ea typeface="Calibri"/>
                <a:cs typeface="Times New Roman"/>
              </a:rPr>
              <a:t>Par Dr </a:t>
            </a:r>
            <a:r>
              <a:rPr lang="fr-CA" sz="1400" b="1" dirty="0" err="1">
                <a:latin typeface="+mj-lt"/>
                <a:ea typeface="Calibri"/>
                <a:cs typeface="Times New Roman"/>
              </a:rPr>
              <a:t>Kosha</a:t>
            </a:r>
            <a:r>
              <a:rPr lang="fr-CA" sz="1400" b="1" dirty="0">
                <a:latin typeface="+mj-lt"/>
                <a:ea typeface="Calibri"/>
                <a:cs typeface="Times New Roman"/>
              </a:rPr>
              <a:t> D. </a:t>
            </a:r>
            <a:r>
              <a:rPr lang="fr-CA" sz="1400" b="1" dirty="0" err="1">
                <a:latin typeface="+mj-lt"/>
                <a:ea typeface="Calibri"/>
                <a:cs typeface="Times New Roman"/>
              </a:rPr>
              <a:t>Bramesfeld</a:t>
            </a:r>
            <a:endParaRPr lang="fr-CA" sz="1400" b="1" dirty="0">
              <a:latin typeface="+mj-lt"/>
              <a:ea typeface="Calibri"/>
              <a:cs typeface="Times New Roman"/>
            </a:endParaRPr>
          </a:p>
          <a:p>
            <a:pPr marL="0" indent="0">
              <a:spcAft>
                <a:spcPts val="0"/>
              </a:spcAft>
              <a:buNone/>
            </a:pPr>
            <a:r>
              <a:rPr lang="fr-CA" sz="1200" dirty="0">
                <a:ea typeface="Calibri"/>
                <a:cs typeface="Times New Roman"/>
              </a:rPr>
              <a:t>© Droits d’auteur 2020 </a:t>
            </a:r>
            <a:r>
              <a:rPr lang="fr-CA" sz="1200" dirty="0" err="1">
                <a:ea typeface="Calibri"/>
                <a:cs typeface="Times New Roman"/>
              </a:rPr>
              <a:t>Kosha</a:t>
            </a:r>
            <a:r>
              <a:rPr lang="fr-CA" sz="1200" dirty="0">
                <a:ea typeface="Calibri"/>
                <a:cs typeface="Times New Roman"/>
              </a:rPr>
              <a:t> D. </a:t>
            </a:r>
            <a:r>
              <a:rPr lang="fr-CA" sz="1200" dirty="0" err="1">
                <a:ea typeface="Calibri"/>
                <a:cs typeface="Times New Roman"/>
              </a:rPr>
              <a:t>Bramesfeld</a:t>
            </a:r>
            <a:r>
              <a:rPr lang="fr-CA" sz="1200" dirty="0">
                <a:ea typeface="Calibri"/>
                <a:cs typeface="Times New Roman"/>
              </a:rPr>
              <a:t>.  Tous droits réservés.  Vous êtes autorisés à reproduire plusieurs copies de ce matériel pour une utilisation personnelle, incluant l’utilisation en classe et/ou le partage avec des collègues, à condition que le nom de l’auteure et de son affiliation ainsi que l’en-tête de la </a:t>
            </a:r>
            <a:r>
              <a:rPr lang="fr-CA" sz="1200" i="1" dirty="0">
                <a:ea typeface="Calibri"/>
                <a:cs typeface="Times New Roman"/>
              </a:rPr>
              <a:t>Society for the </a:t>
            </a:r>
            <a:r>
              <a:rPr lang="fr-CA" sz="1200" i="1" dirty="0" err="1">
                <a:ea typeface="Calibri"/>
                <a:cs typeface="Times New Roman"/>
              </a:rPr>
              <a:t>Teaching</a:t>
            </a:r>
            <a:r>
              <a:rPr lang="fr-CA" sz="1200" i="1" dirty="0">
                <a:ea typeface="Calibri"/>
                <a:cs typeface="Times New Roman"/>
              </a:rPr>
              <a:t> of Psychology </a:t>
            </a:r>
            <a:r>
              <a:rPr lang="fr-CA" sz="1200" dirty="0">
                <a:ea typeface="Calibri"/>
                <a:cs typeface="Times New Roman"/>
              </a:rPr>
              <a:t>(STP) ou toute autre information d’identification apparaisse sur les documents copiés. Aucune autre autorisation n’est entendue ou accordée d’imprimer, de copier, de reproduire ou de distribuer des copies additionnelles de ce matériel. Quiconque désirant produire des copies de ce matériel dans un but autre que ceux spécifiés ci-dessus doit obtenir l’autorisation de l’auteure.</a:t>
            </a:r>
          </a:p>
          <a:p>
            <a:pPr marL="0" indent="0" algn="just">
              <a:lnSpc>
                <a:spcPct val="100000"/>
              </a:lnSpc>
              <a:spcBef>
                <a:spcPts val="0"/>
              </a:spcBef>
              <a:spcAft>
                <a:spcPts val="0"/>
              </a:spcAft>
              <a:buNone/>
            </a:pPr>
            <a:endParaRPr lang="fr-CA" sz="1200" dirty="0">
              <a:latin typeface="+mj-lt"/>
              <a:ea typeface="Calibri"/>
              <a:cs typeface="Times New Roman"/>
            </a:endParaRPr>
          </a:p>
          <a:p>
            <a:pPr marL="0" indent="0" algn="just">
              <a:lnSpc>
                <a:spcPct val="100000"/>
              </a:lnSpc>
              <a:spcBef>
                <a:spcPts val="0"/>
              </a:spcBef>
              <a:spcAft>
                <a:spcPts val="0"/>
              </a:spcAft>
              <a:buNone/>
            </a:pPr>
            <a:r>
              <a:rPr lang="fr-CA" sz="1200" dirty="0">
                <a:latin typeface="+mj-lt"/>
                <a:ea typeface="Calibri"/>
                <a:cs typeface="Times New Roman"/>
              </a:rPr>
              <a:t>Pour citer ce document :</a:t>
            </a:r>
          </a:p>
          <a:p>
            <a:pPr marL="0" indent="0">
              <a:lnSpc>
                <a:spcPct val="100000"/>
              </a:lnSpc>
              <a:spcBef>
                <a:spcPts val="0"/>
              </a:spcBef>
              <a:spcAft>
                <a:spcPts val="0"/>
              </a:spcAft>
              <a:buNone/>
            </a:pPr>
            <a:r>
              <a:rPr lang="fr-CA" sz="1200" dirty="0" err="1">
                <a:latin typeface="Cambria" panose="02040503050406030204" pitchFamily="18" charset="0"/>
                <a:ea typeface="Calibri"/>
                <a:cs typeface="Times New Roman"/>
              </a:rPr>
              <a:t>Bramesfeld</a:t>
            </a:r>
            <a:r>
              <a:rPr lang="fr-CA" sz="1200" dirty="0">
                <a:latin typeface="Cambria" panose="02040503050406030204" pitchFamily="18" charset="0"/>
                <a:ea typeface="Calibri"/>
                <a:cs typeface="Times New Roman"/>
              </a:rPr>
              <a:t>, K. D. (2020). </a:t>
            </a:r>
            <a:r>
              <a:rPr lang="en-US" sz="1200" i="1" dirty="0">
                <a:latin typeface="Cambria" panose="02040503050406030204" pitchFamily="18" charset="0"/>
              </a:rPr>
              <a:t>Plagiarism Prevention Tutorial: How to avoid common forms of plagiarism</a:t>
            </a:r>
            <a:r>
              <a:rPr lang="en-US" sz="1200" dirty="0">
                <a:latin typeface="Cambria" panose="02040503050406030204" pitchFamily="18" charset="0"/>
              </a:rPr>
              <a:t> [STP Peer Reviewed Teaching Resource]. </a:t>
            </a:r>
            <a:r>
              <a:rPr lang="en-US" sz="1200" dirty="0">
                <a:latin typeface="Cambria" panose="02040503050406030204" pitchFamily="18" charset="0"/>
                <a:hlinkClick r:id="rId4"/>
              </a:rPr>
              <a:t>https://teachpsych.org/page-1603066#ethical</a:t>
            </a:r>
            <a:endParaRPr lang="en-US" sz="1200" dirty="0">
              <a:latin typeface="Cambria" panose="02040503050406030204" pitchFamily="18" charset="0"/>
            </a:endParaRPr>
          </a:p>
          <a:p>
            <a:pPr marL="0" indent="0" algn="just">
              <a:lnSpc>
                <a:spcPct val="100000"/>
              </a:lnSpc>
              <a:spcBef>
                <a:spcPts val="0"/>
              </a:spcBef>
              <a:spcAft>
                <a:spcPts val="0"/>
              </a:spcAft>
              <a:buNone/>
            </a:pPr>
            <a:endParaRPr lang="fr-CA" sz="1300" dirty="0">
              <a:latin typeface="+mj-lt"/>
              <a:ea typeface="Calibri"/>
              <a:cs typeface="Times New Roman"/>
            </a:endParaRPr>
          </a:p>
          <a:p>
            <a:pPr marL="0" indent="0">
              <a:lnSpc>
                <a:spcPct val="100000"/>
              </a:lnSpc>
              <a:spcBef>
                <a:spcPts val="0"/>
              </a:spcBef>
              <a:buNone/>
            </a:pPr>
            <a:endParaRPr lang="fr-CA" dirty="0">
              <a:latin typeface="+mj-lt"/>
            </a:endParaRPr>
          </a:p>
        </p:txBody>
      </p:sp>
      <p:sp>
        <p:nvSpPr>
          <p:cNvPr id="2" name="Espace réservé du numéro de diapositive 1">
            <a:extLst>
              <a:ext uri="{FF2B5EF4-FFF2-40B4-BE49-F238E27FC236}">
                <a16:creationId xmlns:a16="http://schemas.microsoft.com/office/drawing/2014/main" id="{9304CA96-88DB-0967-5DF6-4B9268606FF7}"/>
              </a:ext>
            </a:extLst>
          </p:cNvPr>
          <p:cNvSpPr>
            <a:spLocks noGrp="1"/>
          </p:cNvSpPr>
          <p:nvPr>
            <p:ph type="sldNum" sz="quarter" idx="12"/>
          </p:nvPr>
        </p:nvSpPr>
        <p:spPr/>
        <p:txBody>
          <a:bodyPr/>
          <a:lstStyle/>
          <a:p>
            <a:fld id="{DF28FB93-0A08-4E7D-8E63-9EFA29F1E093}" type="slidenum">
              <a:rPr lang="fr-CA" smtClean="0"/>
              <a:pPr/>
              <a:t>2</a:t>
            </a:fld>
            <a:endParaRPr lang="fr-CA"/>
          </a:p>
        </p:txBody>
      </p:sp>
      <p:pic>
        <p:nvPicPr>
          <p:cNvPr id="4" name="Image 3">
            <a:extLst>
              <a:ext uri="{FF2B5EF4-FFF2-40B4-BE49-F238E27FC236}">
                <a16:creationId xmlns:a16="http://schemas.microsoft.com/office/drawing/2014/main" id="{DAC40639-22CE-6E01-863B-4607EEBC30AA}"/>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197929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4A2A11-6369-D150-19C4-6B8DAAC57026}"/>
              </a:ext>
            </a:extLst>
          </p:cNvPr>
          <p:cNvSpPr>
            <a:spLocks noGrp="1"/>
          </p:cNvSpPr>
          <p:nvPr>
            <p:ph type="title"/>
          </p:nvPr>
        </p:nvSpPr>
        <p:spPr/>
        <p:txBody>
          <a:bodyPr/>
          <a:lstStyle/>
          <a:p>
            <a:r>
              <a:rPr lang="fr-CA" b="1" dirty="0"/>
              <a:t>Résumé des règles de citation des auteurs</a:t>
            </a:r>
          </a:p>
        </p:txBody>
      </p:sp>
      <p:sp>
        <p:nvSpPr>
          <p:cNvPr id="3" name="Espace réservé du contenu 2">
            <a:extLst>
              <a:ext uri="{FF2B5EF4-FFF2-40B4-BE49-F238E27FC236}">
                <a16:creationId xmlns:a16="http://schemas.microsoft.com/office/drawing/2014/main" id="{3729F6C4-DFCB-5ABF-5379-61C445693E93}"/>
              </a:ext>
            </a:extLst>
          </p:cNvPr>
          <p:cNvSpPr>
            <a:spLocks noGrp="1"/>
          </p:cNvSpPr>
          <p:nvPr>
            <p:ph idx="1"/>
          </p:nvPr>
        </p:nvSpPr>
        <p:spPr/>
        <p:txBody>
          <a:bodyPr>
            <a:normAutofit/>
          </a:bodyPr>
          <a:lstStyle/>
          <a:p>
            <a:pPr>
              <a:lnSpc>
                <a:spcPct val="100000"/>
              </a:lnSpc>
              <a:spcBef>
                <a:spcPts val="0"/>
              </a:spcBef>
            </a:pPr>
            <a:endParaRPr lang="fr-CA" sz="2200" dirty="0"/>
          </a:p>
          <a:p>
            <a:pPr>
              <a:lnSpc>
                <a:spcPct val="100000"/>
              </a:lnSpc>
              <a:spcBef>
                <a:spcPts val="0"/>
              </a:spcBef>
            </a:pPr>
            <a:endParaRPr lang="fr-CA" sz="2200" dirty="0"/>
          </a:p>
          <a:p>
            <a:pPr marL="0" indent="0">
              <a:lnSpc>
                <a:spcPct val="100000"/>
              </a:lnSpc>
              <a:spcBef>
                <a:spcPts val="0"/>
              </a:spcBef>
              <a:buNone/>
            </a:pPr>
            <a:endParaRPr lang="fr-CA" sz="2200" dirty="0"/>
          </a:p>
          <a:p>
            <a:pPr marL="0" indent="0">
              <a:lnSpc>
                <a:spcPct val="100000"/>
              </a:lnSpc>
              <a:spcBef>
                <a:spcPts val="0"/>
              </a:spcBef>
              <a:buNone/>
            </a:pPr>
            <a:endParaRPr lang="fr-CA" sz="2200" dirty="0"/>
          </a:p>
          <a:p>
            <a:pPr marL="0" indent="0">
              <a:lnSpc>
                <a:spcPct val="100000"/>
              </a:lnSpc>
              <a:spcBef>
                <a:spcPts val="0"/>
              </a:spcBef>
              <a:buNone/>
            </a:pPr>
            <a:endParaRPr lang="fr-CA" sz="2200" dirty="0"/>
          </a:p>
          <a:p>
            <a:pPr marL="0" indent="0">
              <a:lnSpc>
                <a:spcPct val="100000"/>
              </a:lnSpc>
              <a:spcBef>
                <a:spcPts val="0"/>
              </a:spcBef>
              <a:buNone/>
            </a:pPr>
            <a:endParaRPr lang="fr-CA" sz="2200" dirty="0"/>
          </a:p>
          <a:p>
            <a:pPr>
              <a:lnSpc>
                <a:spcPct val="100000"/>
              </a:lnSpc>
              <a:spcBef>
                <a:spcPts val="0"/>
              </a:spcBef>
            </a:pPr>
            <a:r>
              <a:rPr lang="fr-CA" sz="2200" dirty="0"/>
              <a:t>Si vous citez plusieurs sources dans la même phrase, listez-les en ordre alphabétique et séparez chaque citation par un point-virgule :</a:t>
            </a:r>
          </a:p>
          <a:p>
            <a:pPr marL="0" indent="0">
              <a:lnSpc>
                <a:spcPct val="100000"/>
              </a:lnSpc>
              <a:spcBef>
                <a:spcPts val="0"/>
              </a:spcBef>
              <a:buNone/>
            </a:pPr>
            <a:endParaRPr lang="fr-CA" sz="2200" dirty="0"/>
          </a:p>
          <a:p>
            <a:pPr marL="0" indent="0">
              <a:lnSpc>
                <a:spcPct val="100000"/>
              </a:lnSpc>
              <a:spcBef>
                <a:spcPts val="0"/>
              </a:spcBef>
              <a:buNone/>
            </a:pPr>
            <a:r>
              <a:rPr lang="fr-CA" sz="2200" dirty="0"/>
              <a:t>… (Wilson, 2005; Wilson et </a:t>
            </a:r>
            <a:r>
              <a:rPr lang="fr-CA" sz="2200" dirty="0" err="1"/>
              <a:t>Brekke</a:t>
            </a:r>
            <a:r>
              <a:rPr lang="fr-CA" sz="2200" dirty="0"/>
              <a:t>, 1994).</a:t>
            </a:r>
          </a:p>
        </p:txBody>
      </p:sp>
      <p:graphicFrame>
        <p:nvGraphicFramePr>
          <p:cNvPr id="4" name="Table 3" title="Key citation rules">
            <a:extLst>
              <a:ext uri="{FF2B5EF4-FFF2-40B4-BE49-F238E27FC236}">
                <a16:creationId xmlns:a16="http://schemas.microsoft.com/office/drawing/2014/main" id="{B82D791D-14D7-7ADA-393A-5F948C03CB77}"/>
              </a:ext>
            </a:extLst>
          </p:cNvPr>
          <p:cNvGraphicFramePr>
            <a:graphicFrameLocks noGrp="1"/>
          </p:cNvGraphicFramePr>
          <p:nvPr>
            <p:extLst>
              <p:ext uri="{D42A27DB-BD31-4B8C-83A1-F6EECF244321}">
                <p14:modId xmlns:p14="http://schemas.microsoft.com/office/powerpoint/2010/main" val="3609581201"/>
              </p:ext>
            </p:extLst>
          </p:nvPr>
        </p:nvGraphicFramePr>
        <p:xfrm>
          <a:off x="981844" y="1905000"/>
          <a:ext cx="10358717" cy="1706880"/>
        </p:xfrm>
        <a:graphic>
          <a:graphicData uri="http://schemas.openxmlformats.org/drawingml/2006/table">
            <a:tbl>
              <a:tblPr firstRow="1" bandRow="1">
                <a:tableStyleId>{69012ECD-51FC-41F1-AA8D-1B2483CD663E}</a:tableStyleId>
              </a:tblPr>
              <a:tblGrid>
                <a:gridCol w="1642945">
                  <a:extLst>
                    <a:ext uri="{9D8B030D-6E8A-4147-A177-3AD203B41FA5}">
                      <a16:colId xmlns:a16="http://schemas.microsoft.com/office/drawing/2014/main" val="1597230021"/>
                    </a:ext>
                  </a:extLst>
                </a:gridCol>
                <a:gridCol w="4464496">
                  <a:extLst>
                    <a:ext uri="{9D8B030D-6E8A-4147-A177-3AD203B41FA5}">
                      <a16:colId xmlns:a16="http://schemas.microsoft.com/office/drawing/2014/main" val="3966413147"/>
                    </a:ext>
                  </a:extLst>
                </a:gridCol>
                <a:gridCol w="4251276">
                  <a:extLst>
                    <a:ext uri="{9D8B030D-6E8A-4147-A177-3AD203B41FA5}">
                      <a16:colId xmlns:a16="http://schemas.microsoft.com/office/drawing/2014/main" val="4133113753"/>
                    </a:ext>
                  </a:extLst>
                </a:gridCol>
              </a:tblGrid>
              <a:tr h="370840">
                <a:tc>
                  <a:txBody>
                    <a:bodyPr/>
                    <a:lstStyle/>
                    <a:p>
                      <a:r>
                        <a:rPr lang="fr-CA" sz="2200" noProof="0" dirty="0"/>
                        <a:t>Auteur(s)</a:t>
                      </a:r>
                      <a:endParaRPr lang="fr-CA" sz="2200" noProof="0" dirty="0">
                        <a:latin typeface="Cambria" panose="02040503050406030204" pitchFamily="18"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r>
                        <a:rPr lang="fr-CA" sz="2200" noProof="0" dirty="0"/>
                        <a:t>Dans le texte (citation narrative)</a:t>
                      </a:r>
                      <a:endParaRPr lang="fr-CA" sz="2200" noProof="0" dirty="0">
                        <a:latin typeface="Cambria" panose="02040503050406030204" pitchFamily="18" charset="0"/>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r>
                        <a:rPr lang="fr-CA" sz="2200" noProof="0" dirty="0"/>
                        <a:t>(Entre parenthèses à la fin).</a:t>
                      </a:r>
                      <a:endParaRPr lang="fr-CA" sz="2200" noProof="0" dirty="0">
                        <a:latin typeface="Cambria" panose="02040503050406030204" pitchFamily="18"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977939695"/>
                  </a:ext>
                </a:extLst>
              </a:tr>
              <a:tr h="370840">
                <a:tc>
                  <a:txBody>
                    <a:bodyPr/>
                    <a:lstStyle/>
                    <a:p>
                      <a:pPr algn="ctr"/>
                      <a:r>
                        <a:rPr lang="fr-CA" sz="2200" noProof="0"/>
                        <a:t>1</a:t>
                      </a:r>
                      <a:endParaRPr lang="fr-CA" sz="2200" noProof="0">
                        <a:latin typeface="Cambria" panose="02040503050406030204" pitchFamily="18"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fr-CA" sz="2200" b="0" noProof="0">
                          <a:solidFill>
                            <a:schemeClr val="tx1"/>
                          </a:solidFill>
                        </a:rPr>
                        <a:t>Wilson (2005)…</a:t>
                      </a:r>
                      <a:endParaRPr lang="fr-CA" sz="2200" b="0" noProof="0">
                        <a:solidFill>
                          <a:schemeClr val="tx1"/>
                        </a:solidFill>
                        <a:latin typeface="Cambria" panose="02040503050406030204" pitchFamily="18" charset="0"/>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fr-CA" sz="2200" b="0" noProof="0">
                          <a:solidFill>
                            <a:schemeClr val="tx1"/>
                          </a:solidFill>
                        </a:rPr>
                        <a:t>… (Wilson, 2005).</a:t>
                      </a:r>
                      <a:endParaRPr lang="fr-CA" sz="2200" b="0" noProof="0">
                        <a:solidFill>
                          <a:schemeClr val="tx1"/>
                        </a:solidFill>
                        <a:latin typeface="Cambria" panose="02040503050406030204" pitchFamily="18"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2276931"/>
                  </a:ext>
                </a:extLst>
              </a:tr>
              <a:tr h="370840">
                <a:tc>
                  <a:txBody>
                    <a:bodyPr/>
                    <a:lstStyle/>
                    <a:p>
                      <a:pPr algn="ctr"/>
                      <a:r>
                        <a:rPr lang="fr-CA" sz="2200" noProof="0"/>
                        <a:t>2</a:t>
                      </a:r>
                      <a:endParaRPr lang="fr-CA" sz="2200" noProof="0">
                        <a:latin typeface="Cambria" panose="02040503050406030204" pitchFamily="18"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fr-CA" sz="2200" b="0" kern="0" noProof="0">
                          <a:solidFill>
                            <a:schemeClr val="tx1"/>
                          </a:solidFill>
                        </a:rPr>
                        <a:t>Wilson et Brekke (1994) …</a:t>
                      </a:r>
                      <a:endParaRPr lang="fr-CA" sz="2200" b="0" noProof="0">
                        <a:solidFill>
                          <a:schemeClr val="tx1"/>
                        </a:solidFill>
                        <a:latin typeface="Cambria" panose="02040503050406030204" pitchFamily="18" charset="0"/>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2200" b="0" kern="0" noProof="0">
                          <a:solidFill>
                            <a:schemeClr val="tx1"/>
                          </a:solidFill>
                        </a:rPr>
                        <a:t>… (Wilson et Brekke, 1994).</a:t>
                      </a:r>
                      <a:endParaRPr lang="fr-CA" sz="2200" b="0" noProof="0">
                        <a:solidFill>
                          <a:schemeClr val="tx1"/>
                        </a:solidFill>
                        <a:latin typeface="Cambria" panose="02040503050406030204" pitchFamily="18"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00629074"/>
                  </a:ext>
                </a:extLst>
              </a:tr>
              <a:tr h="370840">
                <a:tc>
                  <a:txBody>
                    <a:bodyPr/>
                    <a:lstStyle/>
                    <a:p>
                      <a:pPr algn="ctr"/>
                      <a:r>
                        <a:rPr lang="fr-CA" sz="2200" noProof="0"/>
                        <a:t>3 et plus</a:t>
                      </a:r>
                      <a:endParaRPr lang="fr-CA" sz="2200" noProof="0">
                        <a:latin typeface="Cambria" panose="02040503050406030204" pitchFamily="18" charset="0"/>
                        <a:cs typeface="Arial" panose="020B0604020202020204" pitchFamily="34" charset="0"/>
                      </a:endParaRPr>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fr-CA" sz="2200" b="0" kern="0" noProof="0">
                          <a:solidFill>
                            <a:schemeClr val="tx1"/>
                          </a:solidFill>
                        </a:rPr>
                        <a:t>Wilson et al. (2002, p. 90) « … »</a:t>
                      </a:r>
                      <a:endParaRPr lang="fr-CA" sz="2200" b="0" noProof="0">
                        <a:solidFill>
                          <a:schemeClr val="tx1"/>
                        </a:solidFill>
                        <a:latin typeface="Cambria" panose="02040503050406030204" pitchFamily="18" charset="0"/>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2200" b="0" noProof="0" dirty="0">
                          <a:solidFill>
                            <a:schemeClr val="tx1"/>
                          </a:solidFill>
                        </a:rPr>
                        <a:t>« … » (Wilson et al., 2002, p. 90).</a:t>
                      </a:r>
                      <a:endParaRPr lang="fr-CA" sz="2200" b="0" noProof="0" dirty="0">
                        <a:solidFill>
                          <a:schemeClr val="tx1"/>
                        </a:solidFill>
                        <a:latin typeface="Cambria" panose="02040503050406030204" pitchFamily="18"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89872389"/>
                  </a:ext>
                </a:extLst>
              </a:tr>
            </a:tbl>
          </a:graphicData>
        </a:graphic>
      </p:graphicFrame>
      <p:pic>
        <p:nvPicPr>
          <p:cNvPr id="5" name="Image 4">
            <a:extLst>
              <a:ext uri="{FF2B5EF4-FFF2-40B4-BE49-F238E27FC236}">
                <a16:creationId xmlns:a16="http://schemas.microsoft.com/office/drawing/2014/main" id="{1C3F6B1E-6B95-5B1F-5ED8-22AFED033F99}"/>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6" name="Espace réservé du numéro de diapositive 5">
            <a:extLst>
              <a:ext uri="{FF2B5EF4-FFF2-40B4-BE49-F238E27FC236}">
                <a16:creationId xmlns:a16="http://schemas.microsoft.com/office/drawing/2014/main" id="{16C1B738-FA34-1BF4-E283-1823C37C6AD0}"/>
              </a:ext>
            </a:extLst>
          </p:cNvPr>
          <p:cNvSpPr>
            <a:spLocks noGrp="1"/>
          </p:cNvSpPr>
          <p:nvPr>
            <p:ph type="sldNum" sz="quarter" idx="12"/>
          </p:nvPr>
        </p:nvSpPr>
        <p:spPr/>
        <p:txBody>
          <a:bodyPr/>
          <a:lstStyle/>
          <a:p>
            <a:fld id="{DF28FB93-0A08-4E7D-8E63-9EFA29F1E093}" type="slidenum">
              <a:rPr lang="fr-CA" smtClean="0"/>
              <a:pPr/>
              <a:t>20</a:t>
            </a:fld>
            <a:endParaRPr lang="fr-CA"/>
          </a:p>
        </p:txBody>
      </p:sp>
    </p:spTree>
    <p:extLst>
      <p:ext uri="{BB962C8B-B14F-4D97-AF65-F5344CB8AC3E}">
        <p14:creationId xmlns:p14="http://schemas.microsoft.com/office/powerpoint/2010/main" val="76533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BD3B7E-A9CE-9B01-0F6A-3421C3A18025}"/>
              </a:ext>
            </a:extLst>
          </p:cNvPr>
          <p:cNvSpPr>
            <a:spLocks noGrp="1"/>
          </p:cNvSpPr>
          <p:nvPr>
            <p:ph type="title"/>
          </p:nvPr>
        </p:nvSpPr>
        <p:spPr/>
        <p:txBody>
          <a:bodyPr/>
          <a:lstStyle/>
          <a:p>
            <a:r>
              <a:rPr lang="fr-CA" b="1" dirty="0"/>
              <a:t>Comment formater une citation</a:t>
            </a:r>
          </a:p>
        </p:txBody>
      </p:sp>
      <p:sp>
        <p:nvSpPr>
          <p:cNvPr id="3" name="Espace réservé du contenu 2">
            <a:extLst>
              <a:ext uri="{FF2B5EF4-FFF2-40B4-BE49-F238E27FC236}">
                <a16:creationId xmlns:a16="http://schemas.microsoft.com/office/drawing/2014/main" id="{06A9B8F3-A4E0-8726-4360-62F86F5CE810}"/>
              </a:ext>
            </a:extLst>
          </p:cNvPr>
          <p:cNvSpPr>
            <a:spLocks noGrp="1"/>
          </p:cNvSpPr>
          <p:nvPr>
            <p:ph idx="1"/>
          </p:nvPr>
        </p:nvSpPr>
        <p:spPr>
          <a:xfrm>
            <a:off x="1522876" y="1905000"/>
            <a:ext cx="9143538" cy="4343400"/>
          </a:xfrm>
        </p:spPr>
        <p:txBody>
          <a:bodyPr>
            <a:normAutofit fontScale="70000" lnSpcReduction="20000"/>
          </a:bodyPr>
          <a:lstStyle/>
          <a:p>
            <a:endParaRPr lang="fr-CA" dirty="0"/>
          </a:p>
          <a:p>
            <a:endParaRPr lang="fr-CA" dirty="0"/>
          </a:p>
          <a:p>
            <a:endParaRPr lang="fr-CA" dirty="0"/>
          </a:p>
          <a:p>
            <a:endParaRPr lang="fr-CA" dirty="0"/>
          </a:p>
          <a:p>
            <a:pPr>
              <a:lnSpc>
                <a:spcPct val="120000"/>
              </a:lnSpc>
              <a:spcBef>
                <a:spcPts val="600"/>
              </a:spcBef>
              <a:spcAft>
                <a:spcPts val="600"/>
              </a:spcAft>
            </a:pPr>
            <a:r>
              <a:rPr lang="fr-CA" sz="2800" dirty="0">
                <a:solidFill>
                  <a:schemeClr val="accent6"/>
                </a:solidFill>
              </a:rPr>
              <a:t>Utilisez une virgule pour séparer auteur, date et page (selon le cas);</a:t>
            </a:r>
          </a:p>
          <a:p>
            <a:pPr>
              <a:lnSpc>
                <a:spcPct val="120000"/>
              </a:lnSpc>
              <a:spcBef>
                <a:spcPts val="600"/>
              </a:spcBef>
              <a:spcAft>
                <a:spcPts val="600"/>
              </a:spcAft>
            </a:pPr>
            <a:r>
              <a:rPr lang="fr-CA" sz="2800" dirty="0">
                <a:solidFill>
                  <a:schemeClr val="accent1"/>
                </a:solidFill>
              </a:rPr>
              <a:t>Apposez le point final de la phrase à l’extérieur des parenthèses;</a:t>
            </a:r>
          </a:p>
          <a:p>
            <a:pPr>
              <a:lnSpc>
                <a:spcPct val="120000"/>
              </a:lnSpc>
              <a:spcBef>
                <a:spcPts val="600"/>
              </a:spcBef>
              <a:spcAft>
                <a:spcPts val="600"/>
              </a:spcAft>
            </a:pPr>
            <a:r>
              <a:rPr lang="fr-CA" sz="2800" dirty="0">
                <a:solidFill>
                  <a:schemeClr val="accent2"/>
                </a:solidFill>
              </a:rPr>
              <a:t>Utilisez le mot « et » entre deux auteurs (contrairement aux citations en anglais qui utilisent le signe typographique &amp; pour les citations entre parenthèses);</a:t>
            </a:r>
          </a:p>
          <a:p>
            <a:pPr>
              <a:lnSpc>
                <a:spcPct val="120000"/>
              </a:lnSpc>
              <a:spcBef>
                <a:spcPts val="600"/>
              </a:spcBef>
              <a:spcAft>
                <a:spcPts val="600"/>
              </a:spcAft>
            </a:pPr>
            <a:r>
              <a:rPr lang="fr-CA" sz="2800" dirty="0">
                <a:solidFill>
                  <a:schemeClr val="accent4"/>
                </a:solidFill>
              </a:rPr>
              <a:t>La locution et al. s’écrit avec un point après al. (et non après et);</a:t>
            </a:r>
          </a:p>
          <a:p>
            <a:pPr>
              <a:lnSpc>
                <a:spcPct val="120000"/>
              </a:lnSpc>
              <a:spcBef>
                <a:spcPts val="600"/>
              </a:spcBef>
              <a:spcAft>
                <a:spcPts val="600"/>
              </a:spcAft>
            </a:pPr>
            <a:r>
              <a:rPr lang="fr-CA" sz="2800" dirty="0">
                <a:solidFill>
                  <a:schemeClr val="accent5"/>
                </a:solidFill>
              </a:rPr>
              <a:t>Dans le cas d’une citation textuelle, indiquez le numéro de page </a:t>
            </a:r>
            <a:r>
              <a:rPr lang="fr-CA" sz="2800" u="sng" dirty="0">
                <a:solidFill>
                  <a:schemeClr val="accent5"/>
                </a:solidFill>
              </a:rPr>
              <a:t>et</a:t>
            </a:r>
            <a:r>
              <a:rPr lang="fr-CA" sz="2800" dirty="0">
                <a:solidFill>
                  <a:schemeClr val="accent5"/>
                </a:solidFill>
              </a:rPr>
              <a:t> utilisez les guillemets.</a:t>
            </a:r>
          </a:p>
        </p:txBody>
      </p:sp>
      <p:graphicFrame>
        <p:nvGraphicFramePr>
          <p:cNvPr id="4" name="Table 3" title="Key citation rules">
            <a:extLst>
              <a:ext uri="{FF2B5EF4-FFF2-40B4-BE49-F238E27FC236}">
                <a16:creationId xmlns:a16="http://schemas.microsoft.com/office/drawing/2014/main" id="{44508B3B-E462-2054-F60E-2A686142EF26}"/>
              </a:ext>
            </a:extLst>
          </p:cNvPr>
          <p:cNvGraphicFramePr>
            <a:graphicFrameLocks noGrp="1"/>
          </p:cNvGraphicFramePr>
          <p:nvPr>
            <p:extLst>
              <p:ext uri="{D42A27DB-BD31-4B8C-83A1-F6EECF244321}">
                <p14:modId xmlns:p14="http://schemas.microsoft.com/office/powerpoint/2010/main" val="361690124"/>
              </p:ext>
            </p:extLst>
          </p:nvPr>
        </p:nvGraphicFramePr>
        <p:xfrm>
          <a:off x="1522410" y="1905000"/>
          <a:ext cx="9143538" cy="1280160"/>
        </p:xfrm>
        <a:graphic>
          <a:graphicData uri="http://schemas.openxmlformats.org/drawingml/2006/table">
            <a:tbl>
              <a:tblPr firstRow="1" bandRow="1">
                <a:tableStyleId>{69012ECD-51FC-41F1-AA8D-1B2483CD663E}</a:tableStyleId>
              </a:tblPr>
              <a:tblGrid>
                <a:gridCol w="4683611">
                  <a:extLst>
                    <a:ext uri="{9D8B030D-6E8A-4147-A177-3AD203B41FA5}">
                      <a16:colId xmlns:a16="http://schemas.microsoft.com/office/drawing/2014/main" val="3966413147"/>
                    </a:ext>
                  </a:extLst>
                </a:gridCol>
                <a:gridCol w="4459927">
                  <a:extLst>
                    <a:ext uri="{9D8B030D-6E8A-4147-A177-3AD203B41FA5}">
                      <a16:colId xmlns:a16="http://schemas.microsoft.com/office/drawing/2014/main" val="4133113753"/>
                    </a:ext>
                  </a:extLst>
                </a:gridCol>
              </a:tblGrid>
              <a:tr h="370840">
                <a:tc>
                  <a:txBody>
                    <a:bodyPr/>
                    <a:lstStyle/>
                    <a:p>
                      <a:r>
                        <a:rPr lang="fr-CA" sz="2200" noProof="0" dirty="0"/>
                        <a:t>Citation narrative</a:t>
                      </a:r>
                      <a:endParaRPr lang="fr-CA" sz="2200" noProof="0" dirty="0">
                        <a:latin typeface="Cambria" panose="02040503050406030204" pitchFamily="18" charset="0"/>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r>
                        <a:rPr lang="fr-CA" sz="2200" noProof="0" dirty="0"/>
                        <a:t>Citation entre parenthèses</a:t>
                      </a:r>
                      <a:endParaRPr lang="fr-CA" sz="2200" noProof="0" dirty="0">
                        <a:latin typeface="Cambria" panose="02040503050406030204" pitchFamily="18"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977939695"/>
                  </a:ext>
                </a:extLst>
              </a:tr>
              <a:tr h="370840">
                <a:tc>
                  <a:txBody>
                    <a:bodyPr/>
                    <a:lstStyle/>
                    <a:p>
                      <a:r>
                        <a:rPr lang="fr-CA" sz="2200" b="0" kern="0" noProof="0" dirty="0">
                          <a:solidFill>
                            <a:schemeClr val="tx1"/>
                          </a:solidFill>
                        </a:rPr>
                        <a:t>Wilson </a:t>
                      </a:r>
                      <a:r>
                        <a:rPr lang="fr-CA" sz="2200" b="0" kern="0" noProof="0" dirty="0">
                          <a:solidFill>
                            <a:schemeClr val="accent2"/>
                          </a:solidFill>
                        </a:rPr>
                        <a:t>et</a:t>
                      </a:r>
                      <a:r>
                        <a:rPr lang="fr-CA" sz="2200" b="0" kern="0" noProof="0" dirty="0">
                          <a:solidFill>
                            <a:schemeClr val="tx1"/>
                          </a:solidFill>
                        </a:rPr>
                        <a:t> </a:t>
                      </a:r>
                      <a:r>
                        <a:rPr lang="fr-CA" sz="2200" b="0" kern="0" noProof="0" dirty="0" err="1">
                          <a:solidFill>
                            <a:schemeClr val="tx1"/>
                          </a:solidFill>
                        </a:rPr>
                        <a:t>Brekke</a:t>
                      </a:r>
                      <a:r>
                        <a:rPr lang="fr-CA" sz="2200" b="0" kern="0" noProof="0" dirty="0">
                          <a:solidFill>
                            <a:schemeClr val="tx1"/>
                          </a:solidFill>
                        </a:rPr>
                        <a:t> (1994) …</a:t>
                      </a:r>
                      <a:endParaRPr lang="fr-CA" sz="2200" b="0" noProof="0" dirty="0">
                        <a:solidFill>
                          <a:schemeClr val="tx1"/>
                        </a:solidFill>
                        <a:latin typeface="Cambria" panose="02040503050406030204" pitchFamily="18" charset="0"/>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2200" b="0" kern="0" noProof="0" dirty="0">
                          <a:solidFill>
                            <a:schemeClr val="tx1"/>
                          </a:solidFill>
                        </a:rPr>
                        <a:t>… (Wilson </a:t>
                      </a:r>
                      <a:r>
                        <a:rPr lang="fr-CA" sz="2200" b="0" kern="0" noProof="0" dirty="0">
                          <a:solidFill>
                            <a:schemeClr val="accent2"/>
                          </a:solidFill>
                        </a:rPr>
                        <a:t>et</a:t>
                      </a:r>
                      <a:r>
                        <a:rPr lang="fr-CA" sz="2200" b="0" kern="0" noProof="0" dirty="0">
                          <a:solidFill>
                            <a:schemeClr val="tx1"/>
                          </a:solidFill>
                        </a:rPr>
                        <a:t> </a:t>
                      </a:r>
                      <a:r>
                        <a:rPr lang="fr-CA" sz="2200" b="0" kern="0" noProof="0" dirty="0" err="1">
                          <a:solidFill>
                            <a:schemeClr val="tx1"/>
                          </a:solidFill>
                        </a:rPr>
                        <a:t>Brekke</a:t>
                      </a:r>
                      <a:r>
                        <a:rPr lang="fr-CA" sz="2200" b="0" kern="0" noProof="0" dirty="0">
                          <a:solidFill>
                            <a:schemeClr val="accent6"/>
                          </a:solidFill>
                        </a:rPr>
                        <a:t>,</a:t>
                      </a:r>
                      <a:r>
                        <a:rPr lang="fr-CA" sz="2200" b="0" kern="0" noProof="0" dirty="0">
                          <a:solidFill>
                            <a:schemeClr val="tx1"/>
                          </a:solidFill>
                        </a:rPr>
                        <a:t> 1994)</a:t>
                      </a:r>
                      <a:r>
                        <a:rPr lang="fr-CA" sz="2200" b="0" kern="0" noProof="0" dirty="0">
                          <a:solidFill>
                            <a:schemeClr val="accent1"/>
                          </a:solidFill>
                        </a:rPr>
                        <a:t>.</a:t>
                      </a:r>
                      <a:endParaRPr lang="fr-CA" sz="2200" b="0" noProof="0" dirty="0">
                        <a:solidFill>
                          <a:schemeClr val="accent1"/>
                        </a:solidFill>
                        <a:latin typeface="Cambria" panose="02040503050406030204" pitchFamily="18"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00629074"/>
                  </a:ext>
                </a:extLst>
              </a:tr>
              <a:tr h="370840">
                <a:tc>
                  <a:txBody>
                    <a:bodyPr/>
                    <a:lstStyle/>
                    <a:p>
                      <a:r>
                        <a:rPr lang="fr-CA" sz="2200" b="0" kern="0" noProof="0" dirty="0">
                          <a:solidFill>
                            <a:schemeClr val="tx1"/>
                          </a:solidFill>
                        </a:rPr>
                        <a:t>Wilson </a:t>
                      </a:r>
                      <a:r>
                        <a:rPr lang="fr-CA" sz="2200" b="0" kern="0" noProof="0" dirty="0">
                          <a:solidFill>
                            <a:schemeClr val="accent4"/>
                          </a:solidFill>
                        </a:rPr>
                        <a:t>et al. </a:t>
                      </a:r>
                      <a:r>
                        <a:rPr lang="fr-CA" sz="2200" b="0" kern="0" noProof="0" dirty="0">
                          <a:solidFill>
                            <a:schemeClr val="tx1"/>
                          </a:solidFill>
                        </a:rPr>
                        <a:t>(2002</a:t>
                      </a:r>
                      <a:r>
                        <a:rPr lang="fr-CA" sz="2200" b="0" kern="0" noProof="0" dirty="0">
                          <a:solidFill>
                            <a:schemeClr val="accent6"/>
                          </a:solidFill>
                        </a:rPr>
                        <a:t>,</a:t>
                      </a:r>
                      <a:r>
                        <a:rPr lang="fr-CA" sz="2200" b="0" kern="0" noProof="0" dirty="0">
                          <a:solidFill>
                            <a:schemeClr val="tx1"/>
                          </a:solidFill>
                        </a:rPr>
                        <a:t> </a:t>
                      </a:r>
                      <a:r>
                        <a:rPr lang="fr-CA" sz="2200" b="0" kern="0" noProof="0" dirty="0">
                          <a:solidFill>
                            <a:schemeClr val="accent5"/>
                          </a:solidFill>
                        </a:rPr>
                        <a:t>p. 90</a:t>
                      </a:r>
                      <a:r>
                        <a:rPr lang="fr-CA" sz="2200" b="0" kern="0" noProof="0" dirty="0">
                          <a:solidFill>
                            <a:schemeClr val="tx1"/>
                          </a:solidFill>
                        </a:rPr>
                        <a:t>) </a:t>
                      </a:r>
                      <a:r>
                        <a:rPr lang="fr-CA" sz="2200" b="0" kern="0" noProof="0" dirty="0">
                          <a:solidFill>
                            <a:schemeClr val="accent5"/>
                          </a:solidFill>
                        </a:rPr>
                        <a:t>«</a:t>
                      </a:r>
                      <a:r>
                        <a:rPr lang="fr-CA" sz="2200" b="0" kern="0" noProof="0" dirty="0">
                          <a:solidFill>
                            <a:schemeClr val="tx1"/>
                          </a:solidFill>
                        </a:rPr>
                        <a:t> …</a:t>
                      </a:r>
                      <a:r>
                        <a:rPr lang="fr-CA" sz="2200" b="0" kern="0" noProof="0" dirty="0">
                          <a:solidFill>
                            <a:schemeClr val="accent5"/>
                          </a:solidFill>
                        </a:rPr>
                        <a:t> »</a:t>
                      </a:r>
                      <a:endParaRPr lang="fr-CA" sz="2200" b="0" noProof="0" dirty="0">
                        <a:solidFill>
                          <a:schemeClr val="accent5"/>
                        </a:solidFill>
                        <a:latin typeface="Cambria" panose="02040503050406030204" pitchFamily="18" charset="0"/>
                        <a:cs typeface="Arial" panose="020B0604020202020204" pitchFamily="34" charset="0"/>
                      </a:endParaRPr>
                    </a:p>
                  </a:txBody>
                  <a:tcP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2200" b="0" noProof="0" dirty="0">
                          <a:solidFill>
                            <a:schemeClr val="accent5"/>
                          </a:solidFill>
                        </a:rPr>
                        <a:t>«</a:t>
                      </a:r>
                      <a:r>
                        <a:rPr lang="fr-CA" sz="2200" b="0" noProof="0" dirty="0">
                          <a:solidFill>
                            <a:schemeClr val="tx1"/>
                          </a:solidFill>
                        </a:rPr>
                        <a:t> … </a:t>
                      </a:r>
                      <a:r>
                        <a:rPr lang="fr-CA" sz="2200" b="0" noProof="0" dirty="0">
                          <a:solidFill>
                            <a:schemeClr val="accent5"/>
                          </a:solidFill>
                        </a:rPr>
                        <a:t>»</a:t>
                      </a:r>
                      <a:r>
                        <a:rPr lang="fr-CA" sz="2200" b="0" noProof="0" dirty="0">
                          <a:solidFill>
                            <a:schemeClr val="tx1"/>
                          </a:solidFill>
                        </a:rPr>
                        <a:t> (Wilson </a:t>
                      </a:r>
                      <a:r>
                        <a:rPr lang="fr-CA" sz="2200" b="0" noProof="0" dirty="0">
                          <a:solidFill>
                            <a:schemeClr val="accent4"/>
                          </a:solidFill>
                        </a:rPr>
                        <a:t>et al.</a:t>
                      </a:r>
                      <a:r>
                        <a:rPr lang="fr-CA" sz="2200" b="0" noProof="0" dirty="0">
                          <a:solidFill>
                            <a:schemeClr val="accent6"/>
                          </a:solidFill>
                        </a:rPr>
                        <a:t>,</a:t>
                      </a:r>
                      <a:r>
                        <a:rPr lang="fr-CA" sz="2200" b="0" noProof="0" dirty="0">
                          <a:solidFill>
                            <a:schemeClr val="tx1"/>
                          </a:solidFill>
                        </a:rPr>
                        <a:t> 2002, </a:t>
                      </a:r>
                      <a:r>
                        <a:rPr lang="fr-CA" sz="2200" b="0" noProof="0" dirty="0">
                          <a:solidFill>
                            <a:schemeClr val="accent5"/>
                          </a:solidFill>
                        </a:rPr>
                        <a:t>p. 90</a:t>
                      </a:r>
                      <a:r>
                        <a:rPr lang="fr-CA" sz="2200" b="0" noProof="0" dirty="0">
                          <a:solidFill>
                            <a:schemeClr val="tx1"/>
                          </a:solidFill>
                        </a:rPr>
                        <a:t>)</a:t>
                      </a:r>
                      <a:r>
                        <a:rPr lang="fr-CA" sz="2200" b="0" noProof="0" dirty="0">
                          <a:solidFill>
                            <a:schemeClr val="accent1"/>
                          </a:solidFill>
                        </a:rPr>
                        <a:t>.</a:t>
                      </a:r>
                      <a:endParaRPr lang="fr-CA" sz="2200" b="0" noProof="0" dirty="0">
                        <a:solidFill>
                          <a:schemeClr val="accent1"/>
                        </a:solidFill>
                        <a:latin typeface="Cambria" panose="02040503050406030204" pitchFamily="18" charset="0"/>
                        <a:cs typeface="Arial" panose="020B0604020202020204" pitchFamily="34" charset="0"/>
                      </a:endParaRPr>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89872389"/>
                  </a:ext>
                </a:extLst>
              </a:tr>
            </a:tbl>
          </a:graphicData>
        </a:graphic>
      </p:graphicFrame>
      <p:pic>
        <p:nvPicPr>
          <p:cNvPr id="5" name="Image 4">
            <a:extLst>
              <a:ext uri="{FF2B5EF4-FFF2-40B4-BE49-F238E27FC236}">
                <a16:creationId xmlns:a16="http://schemas.microsoft.com/office/drawing/2014/main" id="{D7A09A31-B484-DD65-F52A-88F4E89DD637}"/>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6" name="Espace réservé du numéro de diapositive 5">
            <a:extLst>
              <a:ext uri="{FF2B5EF4-FFF2-40B4-BE49-F238E27FC236}">
                <a16:creationId xmlns:a16="http://schemas.microsoft.com/office/drawing/2014/main" id="{C92E06FE-D535-7B8D-034D-D06305468F40}"/>
              </a:ext>
            </a:extLst>
          </p:cNvPr>
          <p:cNvSpPr>
            <a:spLocks noGrp="1"/>
          </p:cNvSpPr>
          <p:nvPr>
            <p:ph type="sldNum" sz="quarter" idx="12"/>
          </p:nvPr>
        </p:nvSpPr>
        <p:spPr/>
        <p:txBody>
          <a:bodyPr/>
          <a:lstStyle/>
          <a:p>
            <a:fld id="{DF28FB93-0A08-4E7D-8E63-9EFA29F1E093}" type="slidenum">
              <a:rPr lang="fr-CA" smtClean="0"/>
              <a:pPr/>
              <a:t>21</a:t>
            </a:fld>
            <a:endParaRPr lang="fr-CA"/>
          </a:p>
        </p:txBody>
      </p:sp>
    </p:spTree>
    <p:extLst>
      <p:ext uri="{BB962C8B-B14F-4D97-AF65-F5344CB8AC3E}">
        <p14:creationId xmlns:p14="http://schemas.microsoft.com/office/powerpoint/2010/main" val="4164074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865BC3-65F6-DF72-7B59-C020E21B5235}"/>
              </a:ext>
            </a:extLst>
          </p:cNvPr>
          <p:cNvSpPr>
            <a:spLocks noGrp="1"/>
          </p:cNvSpPr>
          <p:nvPr>
            <p:ph type="title"/>
          </p:nvPr>
        </p:nvSpPr>
        <p:spPr>
          <a:xfrm>
            <a:off x="1522876" y="609600"/>
            <a:ext cx="9468080" cy="1066800"/>
          </a:xfrm>
        </p:spPr>
        <p:txBody>
          <a:bodyPr>
            <a:normAutofit/>
          </a:bodyPr>
          <a:lstStyle/>
          <a:p>
            <a:r>
              <a:rPr lang="fr-CA" b="1" dirty="0"/>
              <a:t>À votre tour! Comment citeriez-vous cet article?</a:t>
            </a:r>
          </a:p>
        </p:txBody>
      </p:sp>
      <p:sp>
        <p:nvSpPr>
          <p:cNvPr id="3" name="Espace réservé du contenu 2">
            <a:extLst>
              <a:ext uri="{FF2B5EF4-FFF2-40B4-BE49-F238E27FC236}">
                <a16:creationId xmlns:a16="http://schemas.microsoft.com/office/drawing/2014/main" id="{7ACAF45D-EEF1-D2F7-4CC3-A38D11CB90CB}"/>
              </a:ext>
            </a:extLst>
          </p:cNvPr>
          <p:cNvSpPr>
            <a:spLocks noGrp="1"/>
          </p:cNvSpPr>
          <p:nvPr>
            <p:ph idx="1"/>
          </p:nvPr>
        </p:nvSpPr>
        <p:spPr/>
        <p:txBody>
          <a:bodyPr/>
          <a:lstStyle/>
          <a:p>
            <a:pPr>
              <a:spcBef>
                <a:spcPts val="2400"/>
              </a:spcBef>
            </a:pPr>
            <a:r>
              <a:rPr lang="fr-CA" dirty="0"/>
              <a:t>Titre : </a:t>
            </a:r>
            <a:r>
              <a:rPr lang="en-US" dirty="0"/>
              <a:t>Are Women Really More Talkative than Men?</a:t>
            </a:r>
          </a:p>
          <a:p>
            <a:r>
              <a:rPr lang="fr-CA" dirty="0"/>
              <a:t>Auteurs :</a:t>
            </a:r>
            <a:r>
              <a:rPr lang="en-US" dirty="0"/>
              <a:t> Matthias R. </a:t>
            </a:r>
            <a:r>
              <a:rPr lang="en-US" dirty="0" err="1"/>
              <a:t>Mehl</a:t>
            </a:r>
            <a:r>
              <a:rPr lang="en-US" dirty="0"/>
              <a:t>, </a:t>
            </a:r>
            <a:r>
              <a:rPr lang="en-US" dirty="0" err="1"/>
              <a:t>Simine</a:t>
            </a:r>
            <a:r>
              <a:rPr lang="en-US" dirty="0"/>
              <a:t> </a:t>
            </a:r>
            <a:r>
              <a:rPr lang="en-US" dirty="0" err="1"/>
              <a:t>Vazire</a:t>
            </a:r>
            <a:r>
              <a:rPr lang="en-US" dirty="0"/>
              <a:t>, </a:t>
            </a:r>
            <a:r>
              <a:rPr lang="en-US" dirty="0" err="1"/>
              <a:t>Nairán</a:t>
            </a:r>
            <a:r>
              <a:rPr lang="en-US" dirty="0"/>
              <a:t> Ramírez-Esparza, Richard B. </a:t>
            </a:r>
            <a:r>
              <a:rPr lang="en-US" dirty="0" err="1"/>
              <a:t>Slatcher</a:t>
            </a:r>
            <a:r>
              <a:rPr lang="en-US" dirty="0"/>
              <a:t> et James W. Pennebaker </a:t>
            </a:r>
          </a:p>
          <a:p>
            <a:r>
              <a:rPr lang="fr-CA" dirty="0"/>
              <a:t>Date de publication : 6 juillet 2007</a:t>
            </a:r>
          </a:p>
          <a:p>
            <a:pPr>
              <a:spcBef>
                <a:spcPts val="2400"/>
              </a:spcBef>
            </a:pPr>
            <a:r>
              <a:rPr lang="fr-CA" dirty="0"/>
              <a:t>Source : </a:t>
            </a:r>
            <a:r>
              <a:rPr lang="en-US" dirty="0"/>
              <a:t>Science, Volume 317, Issue 5834, p. 82</a:t>
            </a:r>
          </a:p>
          <a:p>
            <a:r>
              <a:rPr lang="fr-CA" dirty="0"/>
              <a:t>Adresse URL : </a:t>
            </a:r>
            <a:r>
              <a:rPr lang="en-US" dirty="0">
                <a:hlinkClick r:id="rId3"/>
              </a:rPr>
              <a:t>http://dx.doi.org/10.1126/science.1139940</a:t>
            </a:r>
            <a:r>
              <a:rPr lang="en-US" dirty="0"/>
              <a:t> </a:t>
            </a:r>
            <a:endParaRPr lang="fr-CA" dirty="0"/>
          </a:p>
        </p:txBody>
      </p:sp>
      <p:sp>
        <p:nvSpPr>
          <p:cNvPr id="5" name="Espace réservé du numéro de diapositive 4">
            <a:extLst>
              <a:ext uri="{FF2B5EF4-FFF2-40B4-BE49-F238E27FC236}">
                <a16:creationId xmlns:a16="http://schemas.microsoft.com/office/drawing/2014/main" id="{2E4888F1-BCC7-9956-7041-C3E504D112F8}"/>
              </a:ext>
            </a:extLst>
          </p:cNvPr>
          <p:cNvSpPr>
            <a:spLocks noGrp="1"/>
          </p:cNvSpPr>
          <p:nvPr>
            <p:ph type="sldNum" sz="quarter" idx="12"/>
          </p:nvPr>
        </p:nvSpPr>
        <p:spPr/>
        <p:txBody>
          <a:bodyPr/>
          <a:lstStyle/>
          <a:p>
            <a:fld id="{DF28FB93-0A08-4E7D-8E63-9EFA29F1E093}" type="slidenum">
              <a:rPr lang="fr-CA" smtClean="0"/>
              <a:pPr/>
              <a:t>22</a:t>
            </a:fld>
            <a:endParaRPr lang="fr-CA"/>
          </a:p>
        </p:txBody>
      </p:sp>
      <p:pic>
        <p:nvPicPr>
          <p:cNvPr id="4" name="Image 3">
            <a:extLst>
              <a:ext uri="{FF2B5EF4-FFF2-40B4-BE49-F238E27FC236}">
                <a16:creationId xmlns:a16="http://schemas.microsoft.com/office/drawing/2014/main" id="{CBFF3096-FBAF-7137-9D3E-565E96A9DF3D}"/>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361432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865BC3-65F6-DF72-7B59-C020E21B5235}"/>
              </a:ext>
            </a:extLst>
          </p:cNvPr>
          <p:cNvSpPr>
            <a:spLocks noGrp="1"/>
          </p:cNvSpPr>
          <p:nvPr>
            <p:ph type="title"/>
          </p:nvPr>
        </p:nvSpPr>
        <p:spPr/>
        <p:txBody>
          <a:bodyPr>
            <a:normAutofit/>
          </a:bodyPr>
          <a:lstStyle/>
          <a:p>
            <a:r>
              <a:rPr lang="fr-CA" b="1" dirty="0"/>
              <a:t>Réponse</a:t>
            </a:r>
          </a:p>
        </p:txBody>
      </p:sp>
      <p:sp>
        <p:nvSpPr>
          <p:cNvPr id="3" name="Espace réservé du contenu 2">
            <a:extLst>
              <a:ext uri="{FF2B5EF4-FFF2-40B4-BE49-F238E27FC236}">
                <a16:creationId xmlns:a16="http://schemas.microsoft.com/office/drawing/2014/main" id="{7ACAF45D-EEF1-D2F7-4CC3-A38D11CB90CB}"/>
              </a:ext>
            </a:extLst>
          </p:cNvPr>
          <p:cNvSpPr>
            <a:spLocks noGrp="1"/>
          </p:cNvSpPr>
          <p:nvPr>
            <p:ph idx="1"/>
          </p:nvPr>
        </p:nvSpPr>
        <p:spPr/>
        <p:txBody>
          <a:bodyPr>
            <a:normAutofit/>
          </a:bodyPr>
          <a:lstStyle/>
          <a:p>
            <a:pPr>
              <a:lnSpc>
                <a:spcPct val="100000"/>
              </a:lnSpc>
              <a:spcBef>
                <a:spcPts val="2400"/>
              </a:spcBef>
            </a:pPr>
            <a:r>
              <a:rPr lang="fr-CA" sz="2200" dirty="0"/>
              <a:t>Pour citer l’article publié en 2007 par Matthias R. </a:t>
            </a:r>
            <a:r>
              <a:rPr lang="fr-CA" sz="2200" dirty="0" err="1"/>
              <a:t>Mehl</a:t>
            </a:r>
            <a:r>
              <a:rPr lang="fr-CA" sz="2200" dirty="0"/>
              <a:t>, </a:t>
            </a:r>
            <a:r>
              <a:rPr lang="fr-CA" sz="2200" dirty="0" err="1"/>
              <a:t>Simine</a:t>
            </a:r>
            <a:r>
              <a:rPr lang="fr-CA" sz="2200" dirty="0"/>
              <a:t> </a:t>
            </a:r>
            <a:r>
              <a:rPr lang="fr-CA" sz="2200" dirty="0" err="1"/>
              <a:t>Vazire</a:t>
            </a:r>
            <a:r>
              <a:rPr lang="fr-CA" sz="2200" dirty="0"/>
              <a:t>, </a:t>
            </a:r>
            <a:r>
              <a:rPr lang="fr-CA" sz="2200" dirty="0" err="1"/>
              <a:t>Nairán</a:t>
            </a:r>
            <a:r>
              <a:rPr lang="fr-CA" sz="2200" dirty="0"/>
              <a:t> </a:t>
            </a:r>
            <a:r>
              <a:rPr lang="fr-CA" sz="2200" dirty="0" err="1"/>
              <a:t>Ramírez-Esparza</a:t>
            </a:r>
            <a:r>
              <a:rPr lang="fr-CA" sz="2200" dirty="0"/>
              <a:t>, Richard B. </a:t>
            </a:r>
            <a:r>
              <a:rPr lang="fr-CA" sz="2200" dirty="0" err="1"/>
              <a:t>Slatcher</a:t>
            </a:r>
            <a:r>
              <a:rPr lang="fr-CA" sz="2200" dirty="0"/>
              <a:t> et James W. </a:t>
            </a:r>
            <a:r>
              <a:rPr lang="fr-CA" sz="2200" dirty="0" err="1"/>
              <a:t>Pennebaker</a:t>
            </a:r>
            <a:r>
              <a:rPr lang="fr-CA" sz="2200" dirty="0"/>
              <a:t> :</a:t>
            </a:r>
          </a:p>
          <a:p>
            <a:pPr lvl="1">
              <a:lnSpc>
                <a:spcPct val="100000"/>
              </a:lnSpc>
            </a:pPr>
            <a:r>
              <a:rPr lang="fr-CA" sz="2200" b="1" dirty="0"/>
              <a:t>Forme narrative </a:t>
            </a:r>
            <a:r>
              <a:rPr lang="fr-CA" sz="2200" dirty="0"/>
              <a:t>: </a:t>
            </a:r>
            <a:r>
              <a:rPr lang="fr-CA" sz="2200" dirty="0" err="1"/>
              <a:t>Mehl</a:t>
            </a:r>
            <a:r>
              <a:rPr lang="fr-CA" sz="2200" dirty="0"/>
              <a:t> et al. (2007) …</a:t>
            </a:r>
          </a:p>
          <a:p>
            <a:pPr lvl="1">
              <a:lnSpc>
                <a:spcPct val="100000"/>
              </a:lnSpc>
              <a:spcBef>
                <a:spcPts val="2400"/>
              </a:spcBef>
            </a:pPr>
            <a:r>
              <a:rPr lang="fr-CA" sz="2200" b="1" dirty="0"/>
              <a:t>Entre parenthèses </a:t>
            </a:r>
            <a:r>
              <a:rPr lang="fr-CA" sz="2200" dirty="0"/>
              <a:t>: … (</a:t>
            </a:r>
            <a:r>
              <a:rPr lang="fr-CA" sz="2200" dirty="0" err="1"/>
              <a:t>Mehl</a:t>
            </a:r>
            <a:r>
              <a:rPr lang="fr-CA" sz="2200" dirty="0"/>
              <a:t> et al., 2007).</a:t>
            </a:r>
          </a:p>
          <a:p>
            <a:pPr>
              <a:lnSpc>
                <a:spcPct val="100000"/>
              </a:lnSpc>
            </a:pPr>
            <a:r>
              <a:rPr lang="fr-CA" sz="2200" dirty="0"/>
              <a:t>N’oubliez pas d’inclure le numéro de page dans le cas d’une citation textuelle :</a:t>
            </a:r>
          </a:p>
          <a:p>
            <a:pPr lvl="1">
              <a:lnSpc>
                <a:spcPct val="100000"/>
              </a:lnSpc>
            </a:pPr>
            <a:r>
              <a:rPr lang="fr-CA" sz="2200" b="1" dirty="0"/>
              <a:t>Forme narrative </a:t>
            </a:r>
            <a:r>
              <a:rPr lang="fr-CA" sz="2200" dirty="0"/>
              <a:t>: </a:t>
            </a:r>
            <a:r>
              <a:rPr lang="fr-CA" sz="2200" dirty="0" err="1"/>
              <a:t>Mehl</a:t>
            </a:r>
            <a:r>
              <a:rPr lang="fr-CA" sz="2200" dirty="0"/>
              <a:t> et al. (2007, p. 82) … « … ».</a:t>
            </a:r>
          </a:p>
          <a:p>
            <a:pPr lvl="1">
              <a:lnSpc>
                <a:spcPct val="100000"/>
              </a:lnSpc>
            </a:pPr>
            <a:r>
              <a:rPr lang="fr-CA" sz="2200" b="1" dirty="0"/>
              <a:t>Entre parenthèses </a:t>
            </a:r>
            <a:r>
              <a:rPr lang="fr-CA" sz="2200" dirty="0"/>
              <a:t>: « … » (</a:t>
            </a:r>
            <a:r>
              <a:rPr lang="fr-CA" sz="2200" dirty="0" err="1"/>
              <a:t>Mehl</a:t>
            </a:r>
            <a:r>
              <a:rPr lang="fr-CA" sz="2200" dirty="0"/>
              <a:t> et al., 2007, p. 82).</a:t>
            </a:r>
          </a:p>
        </p:txBody>
      </p:sp>
      <p:sp>
        <p:nvSpPr>
          <p:cNvPr id="5" name="Espace réservé du numéro de diapositive 4">
            <a:extLst>
              <a:ext uri="{FF2B5EF4-FFF2-40B4-BE49-F238E27FC236}">
                <a16:creationId xmlns:a16="http://schemas.microsoft.com/office/drawing/2014/main" id="{03E0A535-CD28-F867-6126-12215F53AF9A}"/>
              </a:ext>
            </a:extLst>
          </p:cNvPr>
          <p:cNvSpPr>
            <a:spLocks noGrp="1"/>
          </p:cNvSpPr>
          <p:nvPr>
            <p:ph type="sldNum" sz="quarter" idx="12"/>
          </p:nvPr>
        </p:nvSpPr>
        <p:spPr/>
        <p:txBody>
          <a:bodyPr/>
          <a:lstStyle/>
          <a:p>
            <a:fld id="{DF28FB93-0A08-4E7D-8E63-9EFA29F1E093}" type="slidenum">
              <a:rPr lang="fr-CA" smtClean="0"/>
              <a:pPr/>
              <a:t>23</a:t>
            </a:fld>
            <a:endParaRPr lang="fr-CA"/>
          </a:p>
        </p:txBody>
      </p:sp>
      <p:pic>
        <p:nvPicPr>
          <p:cNvPr id="4" name="Image 3">
            <a:extLst>
              <a:ext uri="{FF2B5EF4-FFF2-40B4-BE49-F238E27FC236}">
                <a16:creationId xmlns:a16="http://schemas.microsoft.com/office/drawing/2014/main" id="{1B918C15-26BC-7521-6DD7-8D9608117761}"/>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80918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688467-D823-AF6F-F0B0-3A1D823A2BE4}"/>
              </a:ext>
            </a:extLst>
          </p:cNvPr>
          <p:cNvSpPr>
            <a:spLocks noGrp="1"/>
          </p:cNvSpPr>
          <p:nvPr>
            <p:ph type="title"/>
          </p:nvPr>
        </p:nvSpPr>
        <p:spPr>
          <a:xfrm>
            <a:off x="1522876" y="609600"/>
            <a:ext cx="9900128" cy="1066800"/>
          </a:xfrm>
        </p:spPr>
        <p:txBody>
          <a:bodyPr/>
          <a:lstStyle/>
          <a:p>
            <a:r>
              <a:rPr lang="fr-CA" b="1" dirty="0"/>
              <a:t>Citer lorsque des informations sont manquantes</a:t>
            </a:r>
          </a:p>
        </p:txBody>
      </p:sp>
      <p:sp>
        <p:nvSpPr>
          <p:cNvPr id="3" name="Espace réservé du contenu 2">
            <a:extLst>
              <a:ext uri="{FF2B5EF4-FFF2-40B4-BE49-F238E27FC236}">
                <a16:creationId xmlns:a16="http://schemas.microsoft.com/office/drawing/2014/main" id="{84767C42-9A1A-21F9-BAEA-6FFFC9597F9A}"/>
              </a:ext>
            </a:extLst>
          </p:cNvPr>
          <p:cNvSpPr>
            <a:spLocks noGrp="1"/>
          </p:cNvSpPr>
          <p:nvPr>
            <p:ph idx="1"/>
          </p:nvPr>
        </p:nvSpPr>
        <p:spPr/>
        <p:txBody>
          <a:bodyPr>
            <a:normAutofit lnSpcReduction="10000"/>
          </a:bodyPr>
          <a:lstStyle/>
          <a:p>
            <a:pPr marL="0" indent="0">
              <a:lnSpc>
                <a:spcPct val="100000"/>
              </a:lnSpc>
              <a:buNone/>
            </a:pPr>
            <a:r>
              <a:rPr lang="fr-CA" sz="2200" dirty="0"/>
              <a:t>Vous pourriez vouloir citer une source (par exemple un site internet) pour laquelle l’auteur, la date de publication et/ou le numéro de page ne sont pas disponibles.</a:t>
            </a:r>
          </a:p>
          <a:p>
            <a:pPr>
              <a:lnSpc>
                <a:spcPct val="100000"/>
              </a:lnSpc>
            </a:pPr>
            <a:r>
              <a:rPr lang="fr-CA" sz="2200" b="1" dirty="0"/>
              <a:t>Pas d’auteur? </a:t>
            </a:r>
            <a:r>
              <a:rPr lang="fr-CA" sz="2200" dirty="0"/>
              <a:t>Utilisez les premiers mots du titre entre guillemets :</a:t>
            </a:r>
          </a:p>
          <a:p>
            <a:pPr lvl="1">
              <a:lnSpc>
                <a:spcPct val="100000"/>
              </a:lnSpc>
            </a:pPr>
            <a:r>
              <a:rPr lang="fr-CA" sz="2200" dirty="0"/>
              <a:t>Selon « The </a:t>
            </a:r>
            <a:r>
              <a:rPr lang="fr-CA" sz="2200" dirty="0" err="1"/>
              <a:t>Writer’s</a:t>
            </a:r>
            <a:r>
              <a:rPr lang="fr-CA" sz="2200" dirty="0"/>
              <a:t> </a:t>
            </a:r>
            <a:r>
              <a:rPr lang="fr-CA" sz="2200" dirty="0" err="1"/>
              <a:t>Handbook</a:t>
            </a:r>
            <a:r>
              <a:rPr lang="fr-CA" sz="2200" dirty="0"/>
              <a:t> » (s. d.) …</a:t>
            </a:r>
          </a:p>
          <a:p>
            <a:pPr>
              <a:lnSpc>
                <a:spcPct val="100000"/>
              </a:lnSpc>
            </a:pPr>
            <a:r>
              <a:rPr lang="fr-CA" sz="2200" b="1" dirty="0"/>
              <a:t>Pas de date? </a:t>
            </a:r>
            <a:r>
              <a:rPr lang="fr-CA" sz="2200" dirty="0"/>
              <a:t>Utilisez (s. d.) pour indiquer sans date :</a:t>
            </a:r>
          </a:p>
          <a:p>
            <a:pPr lvl="1">
              <a:lnSpc>
                <a:spcPct val="100000"/>
              </a:lnSpc>
            </a:pPr>
            <a:r>
              <a:rPr lang="fr-CA" sz="2200" dirty="0"/>
              <a:t>… (« The </a:t>
            </a:r>
            <a:r>
              <a:rPr lang="fr-CA" sz="2200" dirty="0" err="1"/>
              <a:t>Writer’s</a:t>
            </a:r>
            <a:r>
              <a:rPr lang="fr-CA" sz="2200" dirty="0"/>
              <a:t> </a:t>
            </a:r>
            <a:r>
              <a:rPr lang="fr-CA" sz="2200" dirty="0" err="1"/>
              <a:t>Handbook</a:t>
            </a:r>
            <a:r>
              <a:rPr lang="fr-CA" sz="2200" dirty="0"/>
              <a:t> », s. d.) …</a:t>
            </a:r>
          </a:p>
          <a:p>
            <a:pPr>
              <a:lnSpc>
                <a:spcPct val="100000"/>
              </a:lnSpc>
            </a:pPr>
            <a:r>
              <a:rPr lang="fr-CA" sz="2200" b="1" dirty="0"/>
              <a:t>Pas de numéro de page? </a:t>
            </a:r>
            <a:r>
              <a:rPr lang="fr-CA" sz="2200" dirty="0"/>
              <a:t>Utilisez le numéro de paragraphe (paragr.) :</a:t>
            </a:r>
          </a:p>
          <a:p>
            <a:pPr lvl="1">
              <a:lnSpc>
                <a:spcPct val="100000"/>
              </a:lnSpc>
            </a:pPr>
            <a:r>
              <a:rPr lang="fr-CA" sz="2200" dirty="0"/>
              <a:t>« The </a:t>
            </a:r>
            <a:r>
              <a:rPr lang="fr-CA" sz="2200" dirty="0" err="1"/>
              <a:t>Writer’s</a:t>
            </a:r>
            <a:r>
              <a:rPr lang="fr-CA" sz="2200" dirty="0"/>
              <a:t> </a:t>
            </a:r>
            <a:r>
              <a:rPr lang="fr-CA" sz="2200" dirty="0" err="1"/>
              <a:t>Handbook</a:t>
            </a:r>
            <a:r>
              <a:rPr lang="fr-CA" sz="2200" dirty="0"/>
              <a:t> » (s. d., paragr. 3) affirme « … ».</a:t>
            </a:r>
          </a:p>
        </p:txBody>
      </p:sp>
      <p:sp>
        <p:nvSpPr>
          <p:cNvPr id="6" name="Espace réservé du numéro de diapositive 5">
            <a:extLst>
              <a:ext uri="{FF2B5EF4-FFF2-40B4-BE49-F238E27FC236}">
                <a16:creationId xmlns:a16="http://schemas.microsoft.com/office/drawing/2014/main" id="{A8EB6105-35A0-3BF3-3579-978405B6BEC6}"/>
              </a:ext>
            </a:extLst>
          </p:cNvPr>
          <p:cNvSpPr>
            <a:spLocks noGrp="1"/>
          </p:cNvSpPr>
          <p:nvPr>
            <p:ph type="sldNum" sz="quarter" idx="12"/>
          </p:nvPr>
        </p:nvSpPr>
        <p:spPr/>
        <p:txBody>
          <a:bodyPr/>
          <a:lstStyle/>
          <a:p>
            <a:fld id="{DF28FB93-0A08-4E7D-8E63-9EFA29F1E093}" type="slidenum">
              <a:rPr lang="fr-CA" smtClean="0"/>
              <a:pPr/>
              <a:t>24</a:t>
            </a:fld>
            <a:endParaRPr lang="fr-CA"/>
          </a:p>
        </p:txBody>
      </p:sp>
      <p:sp>
        <p:nvSpPr>
          <p:cNvPr id="4" name="Rectangle 3">
            <a:extLst>
              <a:ext uri="{FF2B5EF4-FFF2-40B4-BE49-F238E27FC236}">
                <a16:creationId xmlns:a16="http://schemas.microsoft.com/office/drawing/2014/main" id="{A1CAC40A-FA4D-F45E-39D2-7EEFB53C20E1}"/>
              </a:ext>
            </a:extLst>
          </p:cNvPr>
          <p:cNvSpPr/>
          <p:nvPr/>
        </p:nvSpPr>
        <p:spPr>
          <a:xfrm>
            <a:off x="-26268" y="6032321"/>
            <a:ext cx="9577064" cy="276999"/>
          </a:xfrm>
          <a:prstGeom prst="rect">
            <a:avLst/>
          </a:prstGeom>
        </p:spPr>
        <p:txBody>
          <a:bodyPr wrap="square">
            <a:spAutoFit/>
          </a:bodyPr>
          <a:lstStyle/>
          <a:p>
            <a:pPr indent="-457200" defTabSz="457200"/>
            <a:r>
              <a:rPr lang="en-US" sz="1200" dirty="0">
                <a:latin typeface="Cambria" panose="02040503050406030204" pitchFamily="18" charset="0"/>
                <a:cs typeface="Arial" panose="020B0604020202020204" pitchFamily="34" charset="0"/>
              </a:rPr>
              <a:t>APA Style (2022, </a:t>
            </a:r>
            <a:r>
              <a:rPr lang="en-US" sz="1200" dirty="0" err="1">
                <a:latin typeface="Cambria" panose="02040503050406030204" pitchFamily="18" charset="0"/>
                <a:cs typeface="Arial" panose="020B0604020202020204" pitchFamily="34" charset="0"/>
              </a:rPr>
              <a:t>Juillet</a:t>
            </a:r>
            <a:r>
              <a:rPr lang="en-US" sz="1200" dirty="0">
                <a:latin typeface="Cambria" panose="02040503050406030204" pitchFamily="18" charset="0"/>
                <a:cs typeface="Arial" panose="020B0604020202020204" pitchFamily="34" charset="0"/>
              </a:rPr>
              <a:t>). </a:t>
            </a:r>
            <a:r>
              <a:rPr lang="en-US" sz="1200" i="1" dirty="0">
                <a:latin typeface="Cambria" panose="02040503050406030204" pitchFamily="18" charset="0"/>
                <a:cs typeface="Arial" panose="020B0604020202020204" pitchFamily="34" charset="0"/>
              </a:rPr>
              <a:t>Missing Reference Information</a:t>
            </a:r>
            <a:r>
              <a:rPr lang="en-US" sz="1200" dirty="0">
                <a:latin typeface="Cambria" panose="02040503050406030204" pitchFamily="18" charset="0"/>
                <a:cs typeface="Arial" panose="020B0604020202020204" pitchFamily="34" charset="0"/>
              </a:rPr>
              <a:t>. </a:t>
            </a:r>
            <a:r>
              <a:rPr lang="en-US" sz="1200" dirty="0">
                <a:latin typeface="Cambria" panose="02040503050406030204" pitchFamily="18" charset="0"/>
                <a:cs typeface="Arial" panose="020B0604020202020204" pitchFamily="34" charset="0"/>
                <a:hlinkClick r:id="rId3"/>
              </a:rPr>
              <a:t>https://apastyle.apa.org/style-grammar-guidelines/references/missing-information</a:t>
            </a:r>
            <a:r>
              <a:rPr lang="en-US" sz="1200" dirty="0">
                <a:latin typeface="Cambria" panose="02040503050406030204" pitchFamily="18" charset="0"/>
                <a:cs typeface="Arial" panose="020B0604020202020204" pitchFamily="34" charset="0"/>
              </a:rPr>
              <a:t>    </a:t>
            </a:r>
          </a:p>
        </p:txBody>
      </p:sp>
      <p:pic>
        <p:nvPicPr>
          <p:cNvPr id="5" name="Image 4">
            <a:extLst>
              <a:ext uri="{FF2B5EF4-FFF2-40B4-BE49-F238E27FC236}">
                <a16:creationId xmlns:a16="http://schemas.microsoft.com/office/drawing/2014/main" id="{199BB1B8-E4A5-7A9E-B63E-F8FF11B17AF1}"/>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4117420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Citer des sources secondaires</a:t>
            </a:r>
          </a:p>
        </p:txBody>
      </p:sp>
      <p:sp>
        <p:nvSpPr>
          <p:cNvPr id="3" name="Espace réservé du contenu 2"/>
          <p:cNvSpPr>
            <a:spLocks noGrp="1"/>
          </p:cNvSpPr>
          <p:nvPr>
            <p:ph idx="1"/>
            <p:custDataLst>
              <p:tags r:id="rId2"/>
            </p:custDataLst>
          </p:nvPr>
        </p:nvSpPr>
        <p:spPr>
          <a:xfrm>
            <a:off x="1522876" y="1905000"/>
            <a:ext cx="9468080" cy="4114800"/>
          </a:xfrm>
        </p:spPr>
        <p:txBody>
          <a:bodyPr>
            <a:noAutofit/>
          </a:bodyPr>
          <a:lstStyle/>
          <a:p>
            <a:pPr>
              <a:lnSpc>
                <a:spcPct val="100000"/>
              </a:lnSpc>
              <a:spcBef>
                <a:spcPts val="1000"/>
              </a:spcBef>
            </a:pPr>
            <a:r>
              <a:rPr lang="fr-CA" sz="2100" dirty="0"/>
              <a:t>Il peut arriver que vous vouliez citer le travail d’un auteur A, mais que vous ne le connaissiez qu’à travers le travail d’un auteur B. Cet auteur B est une </a:t>
            </a:r>
            <a:r>
              <a:rPr lang="fr-CA" sz="2100" b="1" dirty="0"/>
              <a:t>source secondaire</a:t>
            </a:r>
            <a:r>
              <a:rPr lang="fr-CA" sz="2100" dirty="0"/>
              <a:t>.</a:t>
            </a:r>
          </a:p>
          <a:p>
            <a:pPr>
              <a:lnSpc>
                <a:spcPct val="100000"/>
              </a:lnSpc>
              <a:spcBef>
                <a:spcPts val="1000"/>
              </a:spcBef>
            </a:pPr>
            <a:r>
              <a:rPr lang="fr-CA" sz="2100" dirty="0"/>
              <a:t>Sauf si vous consultez la source primaire, vous ne savez pas si l’auteur B rapporte fidèlement les idées de l’auteur A. En conséquence, vous devriez toujours lire la source primaire et la citer, plutôt que la source secondaire.</a:t>
            </a:r>
          </a:p>
          <a:p>
            <a:pPr>
              <a:lnSpc>
                <a:spcPct val="100000"/>
              </a:lnSpc>
              <a:spcBef>
                <a:spcPts val="1000"/>
              </a:spcBef>
            </a:pPr>
            <a:r>
              <a:rPr lang="fr-CA" sz="2100" b="1" u="sng" dirty="0">
                <a:solidFill>
                  <a:schemeClr val="accent1"/>
                </a:solidFill>
              </a:rPr>
              <a:t>IMPORTANT</a:t>
            </a:r>
            <a:r>
              <a:rPr lang="fr-CA" sz="2100" b="1" dirty="0">
                <a:solidFill>
                  <a:schemeClr val="accent1"/>
                </a:solidFill>
              </a:rPr>
              <a:t>. </a:t>
            </a:r>
            <a:r>
              <a:rPr lang="fr-CA" sz="2100" dirty="0">
                <a:solidFill>
                  <a:schemeClr val="accent1"/>
                </a:solidFill>
              </a:rPr>
              <a:t>En citant une source dans un travail, vous indiquez que vous l’avez </a:t>
            </a:r>
            <a:r>
              <a:rPr lang="fr-CA" sz="2100" u="sng" dirty="0">
                <a:solidFill>
                  <a:schemeClr val="accent1"/>
                </a:solidFill>
              </a:rPr>
              <a:t>directement</a:t>
            </a:r>
            <a:r>
              <a:rPr lang="fr-CA" sz="2100" dirty="0">
                <a:solidFill>
                  <a:schemeClr val="accent1"/>
                </a:solidFill>
              </a:rPr>
              <a:t> consultée. Si vous citez une source (Auteur A) sur la base de l’information que vous avez obtenu par le biais d’une autre source (Auteur B), sans consulter l’originale pour vérifier l’exactitude de l’information, vous plagiez.</a:t>
            </a:r>
          </a:p>
          <a:p>
            <a:pPr>
              <a:lnSpc>
                <a:spcPct val="100000"/>
              </a:lnSpc>
              <a:spcBef>
                <a:spcPts val="1000"/>
              </a:spcBef>
            </a:pPr>
            <a:r>
              <a:rPr lang="fr-CA" sz="2100" dirty="0">
                <a:solidFill>
                  <a:schemeClr val="accent1"/>
                </a:solidFill>
              </a:rPr>
              <a:t>Vous devez toujours consulter la source primaire.</a:t>
            </a:r>
          </a:p>
          <a:p>
            <a:pPr>
              <a:lnSpc>
                <a:spcPct val="100000"/>
              </a:lnSpc>
              <a:spcBef>
                <a:spcPts val="1000"/>
              </a:spcBef>
            </a:pPr>
            <a:endParaRPr lang="fr-CA" sz="2100" dirty="0"/>
          </a:p>
        </p:txBody>
      </p:sp>
      <p:pic>
        <p:nvPicPr>
          <p:cNvPr id="5" name="Image 4">
            <a:extLst>
              <a:ext uri="{FF2B5EF4-FFF2-40B4-BE49-F238E27FC236}">
                <a16:creationId xmlns:a16="http://schemas.microsoft.com/office/drawing/2014/main" id="{28466C15-3BFE-7928-7D63-68E8733A371C}"/>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D8FFB7FC-0E42-4A00-22B1-9F0842BC9120}"/>
              </a:ext>
            </a:extLst>
          </p:cNvPr>
          <p:cNvSpPr>
            <a:spLocks noGrp="1"/>
          </p:cNvSpPr>
          <p:nvPr>
            <p:ph type="sldNum" sz="quarter" idx="12"/>
          </p:nvPr>
        </p:nvSpPr>
        <p:spPr/>
        <p:txBody>
          <a:bodyPr/>
          <a:lstStyle/>
          <a:p>
            <a:fld id="{DF28FB93-0A08-4E7D-8E63-9EFA29F1E093}" type="slidenum">
              <a:rPr lang="fr-CA" smtClean="0"/>
              <a:pPr/>
              <a:t>25</a:t>
            </a:fld>
            <a:endParaRPr lang="fr-CA"/>
          </a:p>
        </p:txBody>
      </p:sp>
    </p:spTree>
    <p:extLst>
      <p:ext uri="{BB962C8B-B14F-4D97-AF65-F5344CB8AC3E}">
        <p14:creationId xmlns:p14="http://schemas.microsoft.com/office/powerpoint/2010/main" val="148835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Quoi faire si vous ne trouvez pas la source?</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000" dirty="0"/>
              <a:t>Il n’est pas toujours possible de retracer une source originale. Par exemple, le </a:t>
            </a:r>
            <a:r>
              <a:rPr lang="fr-CA" sz="2000" i="1" dirty="0"/>
              <a:t>Manuel de publication </a:t>
            </a:r>
            <a:r>
              <a:rPr lang="fr-CA" sz="2000" dirty="0"/>
              <a:t>de l’APA (2020)</a:t>
            </a:r>
            <a:r>
              <a:rPr lang="fr-CA" sz="2000" dirty="0">
                <a:solidFill>
                  <a:srgbClr val="FF0000"/>
                </a:solidFill>
              </a:rPr>
              <a:t> </a:t>
            </a:r>
            <a:r>
              <a:rPr lang="fr-CA" sz="2000" dirty="0"/>
              <a:t>cite Bentley et al. (1929) qui décrivent comment le manuel a été créé en 1929. </a:t>
            </a:r>
          </a:p>
          <a:p>
            <a:pPr>
              <a:lnSpc>
                <a:spcPct val="100000"/>
              </a:lnSpc>
            </a:pPr>
            <a:r>
              <a:rPr lang="fr-CA" sz="2000" dirty="0"/>
              <a:t>Si vous voulez intégrer cette information dans votre texte, mais que vous êtes incapable de retracer la source originale, vous devez indiquer explicitement l’utilisation d’une source secondaire : </a:t>
            </a:r>
            <a:r>
              <a:rPr lang="fr-CA" sz="2000" dirty="0">
                <a:solidFill>
                  <a:schemeClr val="accent1"/>
                </a:solidFill>
              </a:rPr>
              <a:t>Auteur original, Année originale</a:t>
            </a:r>
            <a:r>
              <a:rPr lang="fr-CA" sz="2000" dirty="0"/>
              <a:t>, et les mots : </a:t>
            </a:r>
            <a:r>
              <a:rPr lang="fr-CA" sz="2000" dirty="0">
                <a:solidFill>
                  <a:schemeClr val="accent3"/>
                </a:solidFill>
              </a:rPr>
              <a:t>cité dans </a:t>
            </a:r>
            <a:r>
              <a:rPr lang="fr-CA" sz="2000" dirty="0">
                <a:solidFill>
                  <a:schemeClr val="accent4"/>
                </a:solidFill>
              </a:rPr>
              <a:t>Auteur secondaire, Année secondaire</a:t>
            </a:r>
            <a:r>
              <a:rPr lang="fr-CA" sz="2000" dirty="0"/>
              <a:t>. Dans le cas d’une citation textuelle, indiquez le </a:t>
            </a:r>
            <a:r>
              <a:rPr lang="fr-CA" sz="2000" dirty="0">
                <a:solidFill>
                  <a:schemeClr val="accent6"/>
                </a:solidFill>
              </a:rPr>
              <a:t>numéro de page</a:t>
            </a:r>
            <a:r>
              <a:rPr lang="fr-CA" sz="2000" dirty="0"/>
              <a:t>. </a:t>
            </a:r>
          </a:p>
        </p:txBody>
      </p:sp>
      <p:sp>
        <p:nvSpPr>
          <p:cNvPr id="7" name="Espace réservé du numéro de diapositive 6">
            <a:extLst>
              <a:ext uri="{FF2B5EF4-FFF2-40B4-BE49-F238E27FC236}">
                <a16:creationId xmlns:a16="http://schemas.microsoft.com/office/drawing/2014/main" id="{1FD84A93-EE83-6EBF-96C6-D2CAF4516101}"/>
              </a:ext>
            </a:extLst>
          </p:cNvPr>
          <p:cNvSpPr>
            <a:spLocks noGrp="1"/>
          </p:cNvSpPr>
          <p:nvPr>
            <p:ph type="sldNum" sz="quarter" idx="12"/>
          </p:nvPr>
        </p:nvSpPr>
        <p:spPr/>
        <p:txBody>
          <a:bodyPr/>
          <a:lstStyle/>
          <a:p>
            <a:fld id="{DF28FB93-0A08-4E7D-8E63-9EFA29F1E093}" type="slidenum">
              <a:rPr lang="fr-CA" smtClean="0"/>
              <a:pPr/>
              <a:t>26</a:t>
            </a:fld>
            <a:endParaRPr lang="fr-CA"/>
          </a:p>
        </p:txBody>
      </p:sp>
      <p:sp>
        <p:nvSpPr>
          <p:cNvPr id="4" name="Rectangle à coins arrondis 3"/>
          <p:cNvSpPr/>
          <p:nvPr>
            <p:custDataLst>
              <p:tags r:id="rId3"/>
            </p:custDataLst>
          </p:nvPr>
        </p:nvSpPr>
        <p:spPr bwMode="auto">
          <a:xfrm>
            <a:off x="911609" y="4712568"/>
            <a:ext cx="10365606" cy="864096"/>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nchor="ctr"/>
          <a:lstStyle/>
          <a:p>
            <a:pPr>
              <a:defRPr/>
            </a:pPr>
            <a:r>
              <a:rPr lang="fr-CA" sz="2000" dirty="0">
                <a:latin typeface="+mj-lt"/>
              </a:rPr>
              <a:t>Le </a:t>
            </a:r>
            <a:r>
              <a:rPr lang="fr-CA" sz="2000" i="1" dirty="0">
                <a:latin typeface="+mj-lt"/>
              </a:rPr>
              <a:t>Manuel de publication </a:t>
            </a:r>
            <a:r>
              <a:rPr lang="fr-CA" sz="2000" dirty="0">
                <a:latin typeface="+mj-lt"/>
              </a:rPr>
              <a:t>de l’APA a été développé comme un « standard of </a:t>
            </a:r>
            <a:r>
              <a:rPr lang="fr-CA" sz="2000" dirty="0" err="1">
                <a:latin typeface="+mj-lt"/>
              </a:rPr>
              <a:t>procedure</a:t>
            </a:r>
            <a:r>
              <a:rPr lang="fr-CA" sz="2000" dirty="0">
                <a:latin typeface="+mj-lt"/>
              </a:rPr>
              <a:t> » (</a:t>
            </a:r>
            <a:r>
              <a:rPr lang="fr-CA" sz="2000" dirty="0">
                <a:solidFill>
                  <a:schemeClr val="accent1"/>
                </a:solidFill>
                <a:latin typeface="+mj-lt"/>
              </a:rPr>
              <a:t>Bentley et al., 1929</a:t>
            </a:r>
            <a:r>
              <a:rPr lang="fr-CA" sz="2000" dirty="0">
                <a:latin typeface="+mj-lt"/>
              </a:rPr>
              <a:t>,</a:t>
            </a:r>
            <a:r>
              <a:rPr lang="fr-CA" sz="2000" dirty="0">
                <a:solidFill>
                  <a:schemeClr val="accent1"/>
                </a:solidFill>
                <a:latin typeface="+mj-lt"/>
              </a:rPr>
              <a:t> </a:t>
            </a:r>
            <a:r>
              <a:rPr lang="fr-CA" sz="2000" dirty="0">
                <a:solidFill>
                  <a:schemeClr val="accent6"/>
                </a:solidFill>
                <a:latin typeface="+mj-lt"/>
              </a:rPr>
              <a:t>p. 57</a:t>
            </a:r>
            <a:r>
              <a:rPr lang="fr-CA" sz="2000" dirty="0">
                <a:latin typeface="+mj-lt"/>
              </a:rPr>
              <a:t>, </a:t>
            </a:r>
            <a:r>
              <a:rPr lang="fr-CA" sz="2000" dirty="0">
                <a:solidFill>
                  <a:schemeClr val="accent3"/>
                </a:solidFill>
                <a:latin typeface="+mj-lt"/>
              </a:rPr>
              <a:t>cité dans </a:t>
            </a:r>
            <a:r>
              <a:rPr lang="fr-CA" sz="2000" dirty="0">
                <a:solidFill>
                  <a:schemeClr val="accent4"/>
                </a:solidFill>
                <a:latin typeface="+mj-lt"/>
              </a:rPr>
              <a:t>American </a:t>
            </a:r>
            <a:r>
              <a:rPr lang="fr-CA" sz="2000" dirty="0" err="1">
                <a:solidFill>
                  <a:schemeClr val="accent4"/>
                </a:solidFill>
                <a:latin typeface="+mj-lt"/>
              </a:rPr>
              <a:t>Psychological</a:t>
            </a:r>
            <a:r>
              <a:rPr lang="fr-CA" sz="2000" dirty="0">
                <a:solidFill>
                  <a:schemeClr val="accent4"/>
                </a:solidFill>
                <a:latin typeface="+mj-lt"/>
              </a:rPr>
              <a:t> Association, 2020</a:t>
            </a:r>
            <a:r>
              <a:rPr lang="fr-CA" sz="2000" dirty="0">
                <a:latin typeface="+mj-lt"/>
              </a:rPr>
              <a:t>, </a:t>
            </a:r>
            <a:r>
              <a:rPr lang="fr-CA" sz="2000" dirty="0">
                <a:solidFill>
                  <a:schemeClr val="accent6"/>
                </a:solidFill>
                <a:latin typeface="+mj-lt"/>
              </a:rPr>
              <a:t>p. xv</a:t>
            </a:r>
            <a:r>
              <a:rPr lang="fr-CA" sz="2000" dirty="0">
                <a:latin typeface="+mj-lt"/>
              </a:rPr>
              <a:t>). </a:t>
            </a:r>
          </a:p>
        </p:txBody>
      </p:sp>
      <p:sp>
        <p:nvSpPr>
          <p:cNvPr id="5" name="Rectangle 4">
            <a:extLst>
              <a:ext uri="{FF2B5EF4-FFF2-40B4-BE49-F238E27FC236}">
                <a16:creationId xmlns:a16="http://schemas.microsoft.com/office/drawing/2014/main" id="{6ECCB6E7-E43A-D247-ADD4-4724B749AC32}"/>
              </a:ext>
            </a:extLst>
          </p:cNvPr>
          <p:cNvSpPr/>
          <p:nvPr/>
        </p:nvSpPr>
        <p:spPr>
          <a:xfrm>
            <a:off x="-41657" y="6046555"/>
            <a:ext cx="10774932" cy="276999"/>
          </a:xfrm>
          <a:prstGeom prst="rect">
            <a:avLst/>
          </a:prstGeom>
        </p:spPr>
        <p:txBody>
          <a:bodyPr wrap="square">
            <a:spAutoFit/>
          </a:bodyPr>
          <a:lstStyle/>
          <a:p>
            <a:pPr marL="317500" indent="-306388">
              <a:spcBef>
                <a:spcPts val="0"/>
              </a:spcBef>
              <a:tabLst>
                <a:tab pos="287338" algn="l"/>
              </a:tabLst>
              <a:defRPr/>
            </a:pPr>
            <a:r>
              <a:rPr lang="en-US" sz="1200" dirty="0">
                <a:latin typeface="Cambria" panose="02040503050406030204" pitchFamily="18" charset="0"/>
                <a:cs typeface="Arial" panose="020B0604020202020204" pitchFamily="34" charset="0"/>
              </a:rPr>
              <a:t>American Psychological Association (2020). </a:t>
            </a:r>
            <a:r>
              <a:rPr lang="en-US" sz="1200" i="1" dirty="0">
                <a:latin typeface="Cambria" panose="02040503050406030204" pitchFamily="18" charset="0"/>
                <a:cs typeface="Arial" panose="020B0604020202020204" pitchFamily="34" charset="0"/>
              </a:rPr>
              <a:t>Publication manual of the American Psychological Association </a:t>
            </a:r>
            <a:r>
              <a:rPr lang="en-US" sz="1200" dirty="0">
                <a:latin typeface="Cambria" panose="02040503050406030204" pitchFamily="18" charset="0"/>
                <a:cs typeface="Arial" panose="020B0604020202020204" pitchFamily="34" charset="0"/>
              </a:rPr>
              <a:t>(7</a:t>
            </a:r>
            <a:r>
              <a:rPr lang="en-US" sz="1200" baseline="30000" dirty="0">
                <a:latin typeface="Cambria" panose="02040503050406030204" pitchFamily="18" charset="0"/>
                <a:cs typeface="Arial" panose="020B0604020202020204" pitchFamily="34" charset="0"/>
              </a:rPr>
              <a:t>e</a:t>
            </a:r>
            <a:r>
              <a:rPr lang="en-US" sz="1200" dirty="0">
                <a:latin typeface="Cambria" panose="02040503050406030204" pitchFamily="18" charset="0"/>
                <a:cs typeface="Arial" panose="020B0604020202020204" pitchFamily="34" charset="0"/>
              </a:rPr>
              <a:t> </a:t>
            </a:r>
            <a:r>
              <a:rPr lang="en-US" sz="1200" dirty="0" err="1">
                <a:latin typeface="Cambria" panose="02040503050406030204" pitchFamily="18" charset="0"/>
                <a:cs typeface="Arial" panose="020B0604020202020204" pitchFamily="34" charset="0"/>
              </a:rPr>
              <a:t>éd</a:t>
            </a:r>
            <a:r>
              <a:rPr lang="en-US" sz="1200" dirty="0">
                <a:latin typeface="Cambria" panose="02040503050406030204" pitchFamily="18" charset="0"/>
                <a:cs typeface="Arial" panose="020B0604020202020204" pitchFamily="34" charset="0"/>
              </a:rPr>
              <a:t>.). APA. </a:t>
            </a:r>
            <a:r>
              <a:rPr lang="fr-CA" sz="1200" dirty="0">
                <a:effectLst/>
                <a:latin typeface="Cambria" panose="02040503050406030204" pitchFamily="18" charset="0"/>
                <a:hlinkClick r:id="rId6"/>
              </a:rPr>
              <a:t>https://doi.org/10.1037/0000165-000</a:t>
            </a:r>
            <a:r>
              <a:rPr lang="fr-CA" sz="1200" dirty="0">
                <a:effectLst/>
                <a:latin typeface="Cambria" panose="02040503050406030204" pitchFamily="18" charset="0"/>
              </a:rPr>
              <a:t> </a:t>
            </a:r>
            <a:endParaRPr lang="en-US" sz="1200" dirty="0">
              <a:latin typeface="Cambria" panose="02040503050406030204" pitchFamily="18" charset="0"/>
              <a:cs typeface="Arial" panose="020B0604020202020204" pitchFamily="34" charset="0"/>
            </a:endParaRPr>
          </a:p>
        </p:txBody>
      </p:sp>
      <p:pic>
        <p:nvPicPr>
          <p:cNvPr id="6" name="Image 5">
            <a:extLst>
              <a:ext uri="{FF2B5EF4-FFF2-40B4-BE49-F238E27FC236}">
                <a16:creationId xmlns:a16="http://schemas.microsoft.com/office/drawing/2014/main" id="{06C56C73-664D-E0AE-1BAA-6BAE5418E1AA}"/>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06032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Citation textuelle</a:t>
            </a:r>
          </a:p>
        </p:txBody>
      </p:sp>
      <p:sp>
        <p:nvSpPr>
          <p:cNvPr id="3" name="Espace réservé du contenu 2"/>
          <p:cNvSpPr>
            <a:spLocks noGrp="1"/>
          </p:cNvSpPr>
          <p:nvPr>
            <p:ph idx="1"/>
            <p:custDataLst>
              <p:tags r:id="rId2"/>
            </p:custDataLst>
          </p:nvPr>
        </p:nvSpPr>
        <p:spPr/>
        <p:txBody>
          <a:bodyPr>
            <a:noAutofit/>
          </a:bodyPr>
          <a:lstStyle/>
          <a:p>
            <a:pPr>
              <a:lnSpc>
                <a:spcPct val="100000"/>
              </a:lnSpc>
              <a:spcBef>
                <a:spcPts val="600"/>
              </a:spcBef>
              <a:spcAft>
                <a:spcPts val="600"/>
              </a:spcAft>
            </a:pPr>
            <a:r>
              <a:rPr lang="fr-CA" sz="2200" dirty="0"/>
              <a:t>Une</a:t>
            </a:r>
            <a:r>
              <a:rPr lang="fr-CA" sz="2200" b="1" dirty="0"/>
              <a:t> citation textuelle </a:t>
            </a:r>
            <a:r>
              <a:rPr lang="fr-CA" sz="2200" dirty="0"/>
              <a:t>(ou mot à mot) consiste à utiliser la phrase exacte ou les mots exacts de quelqu’un d’autre.</a:t>
            </a:r>
          </a:p>
          <a:p>
            <a:pPr>
              <a:lnSpc>
                <a:spcPct val="100000"/>
              </a:lnSpc>
              <a:spcBef>
                <a:spcPts val="600"/>
              </a:spcBef>
              <a:spcAft>
                <a:spcPts val="600"/>
              </a:spcAft>
            </a:pPr>
            <a:r>
              <a:rPr lang="fr-CA" sz="2200" dirty="0"/>
              <a:t>Les citations comptant moins de 40 mots doivent apparaître dans le texte entre guillemets :</a:t>
            </a:r>
          </a:p>
          <a:p>
            <a:pPr lvl="1">
              <a:lnSpc>
                <a:spcPct val="100000"/>
              </a:lnSpc>
              <a:spcBef>
                <a:spcPts val="600"/>
              </a:spcBef>
              <a:spcAft>
                <a:spcPts val="600"/>
              </a:spcAft>
            </a:pPr>
            <a:r>
              <a:rPr lang="fr-CA" dirty="0"/>
              <a:t>Selon l’APA (2020, p. 270) « </a:t>
            </a:r>
            <a:r>
              <a:rPr lang="en-US" dirty="0"/>
              <a:t>when quoting directly, always provide the author, year, and page number of the quotation </a:t>
            </a:r>
            <a:r>
              <a:rPr lang="fr-CA" dirty="0"/>
              <a:t>». </a:t>
            </a:r>
          </a:p>
          <a:p>
            <a:pPr>
              <a:lnSpc>
                <a:spcPct val="100000"/>
              </a:lnSpc>
              <a:spcBef>
                <a:spcPts val="600"/>
              </a:spcBef>
              <a:spcAft>
                <a:spcPts val="600"/>
              </a:spcAft>
            </a:pPr>
            <a:r>
              <a:rPr lang="fr-CA" sz="2200" dirty="0"/>
              <a:t>Les citations textuelles</a:t>
            </a:r>
            <a:r>
              <a:rPr lang="fr-CA" sz="2200" dirty="0">
                <a:solidFill>
                  <a:srgbClr val="FF0000"/>
                </a:solidFill>
              </a:rPr>
              <a:t> </a:t>
            </a:r>
            <a:r>
              <a:rPr lang="fr-CA" sz="2200" dirty="0"/>
              <a:t>de plus de 40 mots doivent apparaître dans un nouveau paragraphe en retrait du texte, sans guillemets. Les informations sur la source peuvent servir à introduire la citation, ou être placées à la fin de la citation. Dans tous les cas, le numéro de page ou de paragraphe doit être indiqué à la fin de la citation (APA, 2020). </a:t>
            </a:r>
          </a:p>
        </p:txBody>
      </p:sp>
      <p:sp>
        <p:nvSpPr>
          <p:cNvPr id="4" name="Espace réservé du numéro de diapositive 3">
            <a:extLst>
              <a:ext uri="{FF2B5EF4-FFF2-40B4-BE49-F238E27FC236}">
                <a16:creationId xmlns:a16="http://schemas.microsoft.com/office/drawing/2014/main" id="{54113F09-97AC-AD96-2D42-E8FFDB88F180}"/>
              </a:ext>
            </a:extLst>
          </p:cNvPr>
          <p:cNvSpPr>
            <a:spLocks noGrp="1"/>
          </p:cNvSpPr>
          <p:nvPr>
            <p:ph type="sldNum" sz="quarter" idx="12"/>
          </p:nvPr>
        </p:nvSpPr>
        <p:spPr/>
        <p:txBody>
          <a:bodyPr/>
          <a:lstStyle/>
          <a:p>
            <a:fld id="{DF28FB93-0A08-4E7D-8E63-9EFA29F1E093}" type="slidenum">
              <a:rPr lang="fr-CA" smtClean="0"/>
              <a:pPr/>
              <a:t>27</a:t>
            </a:fld>
            <a:endParaRPr lang="fr-CA"/>
          </a:p>
        </p:txBody>
      </p:sp>
      <p:pic>
        <p:nvPicPr>
          <p:cNvPr id="5" name="Image 4">
            <a:extLst>
              <a:ext uri="{FF2B5EF4-FFF2-40B4-BE49-F238E27FC236}">
                <a16:creationId xmlns:a16="http://schemas.microsoft.com/office/drawing/2014/main" id="{C6832CF5-28FC-8F68-12E6-3183B0ED4E55}"/>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344770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609600"/>
            <a:ext cx="9324064" cy="1066800"/>
          </a:xfrm>
        </p:spPr>
        <p:txBody>
          <a:bodyPr/>
          <a:lstStyle/>
          <a:p>
            <a:r>
              <a:rPr lang="fr-CA" b="1" dirty="0"/>
              <a:t>Quand devrait-on inclure des citations textuelles</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Selon « The </a:t>
            </a:r>
            <a:r>
              <a:rPr lang="fr-CA" sz="2200" dirty="0" err="1"/>
              <a:t>Writer’s</a:t>
            </a:r>
            <a:r>
              <a:rPr lang="fr-CA" sz="2200" dirty="0"/>
              <a:t> </a:t>
            </a:r>
            <a:r>
              <a:rPr lang="fr-CA" sz="2200" dirty="0" err="1"/>
              <a:t>Handbook</a:t>
            </a:r>
            <a:r>
              <a:rPr lang="fr-CA" sz="2200" dirty="0"/>
              <a:t> » (s. d.), dans un papier scientifique vous devriez inclure des citations textuelles : </a:t>
            </a:r>
          </a:p>
          <a:p>
            <a:pPr marL="1100137" lvl="1" indent="-342900">
              <a:lnSpc>
                <a:spcPct val="100000"/>
              </a:lnSpc>
            </a:pPr>
            <a:r>
              <a:rPr lang="fr-CA" sz="2200" dirty="0"/>
              <a:t>pour signifier que votre point de vue est appuyé par une autorité compétente;</a:t>
            </a:r>
          </a:p>
          <a:p>
            <a:pPr marL="1100137" lvl="1" indent="-342900">
              <a:lnSpc>
                <a:spcPct val="100000"/>
              </a:lnSpc>
            </a:pPr>
            <a:r>
              <a:rPr lang="fr-CA" sz="2200" dirty="0"/>
              <a:t>pour présenter une position ou un argument à débattre ou à commenter;</a:t>
            </a:r>
          </a:p>
          <a:p>
            <a:pPr marL="1100137" lvl="1" indent="-342900">
              <a:lnSpc>
                <a:spcPct val="100000"/>
              </a:lnSpc>
            </a:pPr>
            <a:r>
              <a:rPr lang="fr-CA" sz="2200" dirty="0"/>
              <a:t>pour inclure un langage significatif au plan historique;</a:t>
            </a:r>
          </a:p>
          <a:p>
            <a:pPr marL="1100137" lvl="1" indent="-342900">
              <a:lnSpc>
                <a:spcPct val="100000"/>
              </a:lnSpc>
            </a:pPr>
            <a:r>
              <a:rPr lang="fr-CA" sz="2200" dirty="0"/>
              <a:t>ou encore pour présenter un passage particulièrement bien formulé qui risquerait de perdre son sens s’il était reformulé ou résumé (paragr. 3).</a:t>
            </a:r>
          </a:p>
          <a:p>
            <a:pPr marL="320040" lvl="1" indent="0">
              <a:lnSpc>
                <a:spcPct val="100000"/>
              </a:lnSpc>
              <a:buNone/>
            </a:pPr>
            <a:endParaRPr lang="fr-CA" sz="2200" dirty="0"/>
          </a:p>
        </p:txBody>
      </p:sp>
      <p:sp>
        <p:nvSpPr>
          <p:cNvPr id="5" name="Espace réservé du numéro de diapositive 4">
            <a:extLst>
              <a:ext uri="{FF2B5EF4-FFF2-40B4-BE49-F238E27FC236}">
                <a16:creationId xmlns:a16="http://schemas.microsoft.com/office/drawing/2014/main" id="{3DCCD347-2550-829D-68BA-E58897E24213}"/>
              </a:ext>
            </a:extLst>
          </p:cNvPr>
          <p:cNvSpPr>
            <a:spLocks noGrp="1"/>
          </p:cNvSpPr>
          <p:nvPr>
            <p:ph type="sldNum" sz="quarter" idx="12"/>
          </p:nvPr>
        </p:nvSpPr>
        <p:spPr/>
        <p:txBody>
          <a:bodyPr/>
          <a:lstStyle/>
          <a:p>
            <a:fld id="{DF28FB93-0A08-4E7D-8E63-9EFA29F1E093}" type="slidenum">
              <a:rPr lang="fr-CA" smtClean="0"/>
              <a:pPr/>
              <a:t>28</a:t>
            </a:fld>
            <a:endParaRPr lang="fr-CA"/>
          </a:p>
        </p:txBody>
      </p:sp>
      <p:sp>
        <p:nvSpPr>
          <p:cNvPr id="4" name="Rectangle 3"/>
          <p:cNvSpPr/>
          <p:nvPr>
            <p:custDataLst>
              <p:tags r:id="rId3"/>
            </p:custDataLst>
          </p:nvPr>
        </p:nvSpPr>
        <p:spPr>
          <a:xfrm>
            <a:off x="0" y="6032321"/>
            <a:ext cx="10414892" cy="276999"/>
          </a:xfrm>
          <a:prstGeom prst="rect">
            <a:avLst/>
          </a:prstGeom>
        </p:spPr>
        <p:txBody>
          <a:bodyPr wrap="square">
            <a:spAutoFit/>
          </a:bodyPr>
          <a:lstStyle/>
          <a:p>
            <a:pPr marL="363538" indent="-363538"/>
            <a:r>
              <a:rPr lang="en-US" sz="1200" dirty="0">
                <a:latin typeface="Cambria" panose="02040503050406030204" pitchFamily="18" charset="0"/>
                <a:cs typeface="Times New Roman" panose="02020603050405020304" pitchFamily="18" charset="0"/>
              </a:rPr>
              <a:t>The Writer’s Handbook: Avoiding Plagiarism (s. d.). </a:t>
            </a:r>
            <a:r>
              <a:rPr lang="en-US" sz="1200" i="1" dirty="0">
                <a:latin typeface="Cambria" panose="02040503050406030204" pitchFamily="18" charset="0"/>
                <a:cs typeface="Times New Roman" panose="02020603050405020304" pitchFamily="18" charset="0"/>
              </a:rPr>
              <a:t>Quoting and Paraphrasing. </a:t>
            </a:r>
            <a:r>
              <a:rPr lang="en-US" sz="1200" dirty="0" err="1">
                <a:latin typeface="Cambria" panose="02040503050406030204" pitchFamily="18" charset="0"/>
                <a:cs typeface="Times New Roman" panose="02020603050405020304" pitchFamily="18" charset="0"/>
              </a:rPr>
              <a:t>Repéré</a:t>
            </a:r>
            <a:r>
              <a:rPr lang="en-US" sz="1200" dirty="0">
                <a:latin typeface="Cambria" panose="02040503050406030204" pitchFamily="18" charset="0"/>
                <a:cs typeface="Times New Roman" panose="02020603050405020304" pitchFamily="18" charset="0"/>
              </a:rPr>
              <a:t> </a:t>
            </a:r>
            <a:r>
              <a:rPr lang="en-US" sz="1200" dirty="0" err="1">
                <a:latin typeface="Cambria" panose="02040503050406030204" pitchFamily="18" charset="0"/>
                <a:cs typeface="Times New Roman" panose="02020603050405020304" pitchFamily="18" charset="0"/>
              </a:rPr>
              <a:t>à</a:t>
            </a:r>
            <a:r>
              <a:rPr lang="en-US" sz="1200" dirty="0">
                <a:latin typeface="Cambria" panose="02040503050406030204" pitchFamily="18" charset="0"/>
                <a:cs typeface="Times New Roman" panose="02020603050405020304" pitchFamily="18" charset="0"/>
              </a:rPr>
              <a:t> : </a:t>
            </a:r>
            <a:r>
              <a:rPr lang="en-US" sz="1200" dirty="0">
                <a:latin typeface="Cambria" panose="02040503050406030204" pitchFamily="18" charset="0"/>
                <a:cs typeface="Times New Roman" panose="02020603050405020304" pitchFamily="18" charset="0"/>
                <a:hlinkClick r:id="rId6"/>
              </a:rPr>
              <a:t>https://writing.wisc.edu/handbook/assignments/quotingsources/</a:t>
            </a:r>
            <a:r>
              <a:rPr lang="en-US" sz="1200" dirty="0">
                <a:latin typeface="Cambria" panose="02040503050406030204" pitchFamily="18" charset="0"/>
                <a:cs typeface="Times New Roman" panose="02020603050405020304" pitchFamily="18" charset="0"/>
              </a:rPr>
              <a:t> </a:t>
            </a:r>
            <a:endParaRPr lang="en-US" sz="1200" u="sng" dirty="0">
              <a:latin typeface="Cambria" panose="02040503050406030204" pitchFamily="18" charset="0"/>
              <a:cs typeface="Times New Roman" panose="02020603050405020304" pitchFamily="18" charset="0"/>
            </a:endParaRPr>
          </a:p>
        </p:txBody>
      </p:sp>
      <p:pic>
        <p:nvPicPr>
          <p:cNvPr id="6" name="Image 5">
            <a:extLst>
              <a:ext uri="{FF2B5EF4-FFF2-40B4-BE49-F238E27FC236}">
                <a16:creationId xmlns:a16="http://schemas.microsoft.com/office/drawing/2014/main" id="{37C65389-3CB6-3B98-403F-787E05FA4B4D}"/>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60632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Citer textuellement ou non?</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Bien que la citation textuelle</a:t>
            </a:r>
            <a:r>
              <a:rPr lang="fr-CA" sz="2200" dirty="0">
                <a:solidFill>
                  <a:srgbClr val="FF0000"/>
                </a:solidFill>
              </a:rPr>
              <a:t> </a:t>
            </a:r>
            <a:r>
              <a:rPr lang="fr-CA" sz="2200" dirty="0"/>
              <a:t>soit nécessaire dans certaines situations (tel que mentionné dans la diapositive précédente), il ne s’agit pas de la meilleure façon d’éviter le plagiat.</a:t>
            </a:r>
          </a:p>
          <a:p>
            <a:pPr>
              <a:lnSpc>
                <a:spcPct val="100000"/>
              </a:lnSpc>
            </a:pPr>
            <a:r>
              <a:rPr lang="fr-CA" sz="2200" dirty="0"/>
              <a:t>Même lorsqu’il comprend des passages correctement cités, un document peut tout de même être considéré comme plagié si une personne étudiante cite une information qu’elle ne comprend pas, si l’information est présentée hors contexte ou de façon erronée, ou si la personne s’appuie trop étroitement sur les mots de quelqu’un d’autre. </a:t>
            </a:r>
          </a:p>
          <a:p>
            <a:pPr>
              <a:lnSpc>
                <a:spcPct val="100000"/>
              </a:lnSpc>
            </a:pPr>
            <a:r>
              <a:rPr lang="fr-CA" sz="2200" b="1" dirty="0"/>
              <a:t>Par conséquent, vous devriez faire des citations textuelles uniquement lorsque c’est absolument nécessaire.</a:t>
            </a:r>
          </a:p>
        </p:txBody>
      </p:sp>
      <p:pic>
        <p:nvPicPr>
          <p:cNvPr id="5" name="Image 4">
            <a:extLst>
              <a:ext uri="{FF2B5EF4-FFF2-40B4-BE49-F238E27FC236}">
                <a16:creationId xmlns:a16="http://schemas.microsoft.com/office/drawing/2014/main" id="{33D64006-B8F5-6E75-AF59-2F5EFB29FA04}"/>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BD1129A0-66C5-1A7E-CF38-7822E2A0FCB1}"/>
              </a:ext>
            </a:extLst>
          </p:cNvPr>
          <p:cNvSpPr>
            <a:spLocks noGrp="1"/>
          </p:cNvSpPr>
          <p:nvPr>
            <p:ph type="sldNum" sz="quarter" idx="12"/>
          </p:nvPr>
        </p:nvSpPr>
        <p:spPr/>
        <p:txBody>
          <a:bodyPr/>
          <a:lstStyle/>
          <a:p>
            <a:fld id="{DF28FB93-0A08-4E7D-8E63-9EFA29F1E093}" type="slidenum">
              <a:rPr lang="fr-CA" smtClean="0"/>
              <a:pPr/>
              <a:t>29</a:t>
            </a:fld>
            <a:endParaRPr lang="fr-CA"/>
          </a:p>
        </p:txBody>
      </p:sp>
    </p:spTree>
    <p:extLst>
      <p:ext uri="{BB962C8B-B14F-4D97-AF65-F5344CB8AC3E}">
        <p14:creationId xmlns:p14="http://schemas.microsoft.com/office/powerpoint/2010/main" val="364144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custDataLst>
              <p:tags r:id="rId1"/>
            </p:custDataLst>
          </p:nvPr>
        </p:nvSpPr>
        <p:spPr/>
        <p:txBody>
          <a:bodyPr/>
          <a:lstStyle/>
          <a:p>
            <a:r>
              <a:rPr lang="fr-CA" b="1" dirty="0"/>
              <a:t>Note de la traduction – version originale (2015)</a:t>
            </a:r>
          </a:p>
        </p:txBody>
      </p:sp>
      <p:sp>
        <p:nvSpPr>
          <p:cNvPr id="7" name="Espace réservé du contenu 6"/>
          <p:cNvSpPr>
            <a:spLocks noGrp="1"/>
          </p:cNvSpPr>
          <p:nvPr>
            <p:ph idx="1"/>
            <p:custDataLst>
              <p:tags r:id="rId2"/>
            </p:custDataLst>
          </p:nvPr>
        </p:nvSpPr>
        <p:spPr/>
        <p:txBody>
          <a:bodyPr>
            <a:noAutofit/>
          </a:bodyPr>
          <a:lstStyle/>
          <a:p>
            <a:pPr marL="0" indent="0">
              <a:lnSpc>
                <a:spcPct val="100000"/>
              </a:lnSpc>
              <a:buNone/>
            </a:pPr>
            <a:r>
              <a:rPr lang="fr-CA" sz="2000" dirty="0"/>
              <a:t>La traduction de ce tutoriel et des documents afférents a été réalisée au cours de l’automne 2015. Une étudiante au doctorat en psychologie de l’Université Laval a procédé à une première traduction, laquelle a été révisée exhaustivement par une professeure en psychologie. À la suggestion des éditeurs et éditrices de ce tutoriel, les documents en français ont ensuite été soumis à un logiciel gratuit de traduction en ligne (</a:t>
            </a:r>
            <a:r>
              <a:rPr lang="fr-CA" sz="2000" dirty="0" err="1"/>
              <a:t>www.freetranslation.com</a:t>
            </a:r>
            <a:r>
              <a:rPr lang="fr-CA" sz="2000" dirty="0"/>
              <a:t>, qui n’est plus disponible) pour être retraduits en anglais. La version anglaise ainsi obtenue a été comparée avec l’original. Cette procédure a permis de faire les corrections nécessaires afin de produire un texte correspondant le plus possible aux documents originaux, mais ayant du sens pour des lecteurs et lectrices francophones.</a:t>
            </a:r>
          </a:p>
        </p:txBody>
      </p:sp>
      <p:pic>
        <p:nvPicPr>
          <p:cNvPr id="14" name="Image 13">
            <a:extLst>
              <a:ext uri="{FF2B5EF4-FFF2-40B4-BE49-F238E27FC236}">
                <a16:creationId xmlns:a16="http://schemas.microsoft.com/office/drawing/2014/main" id="{63DC0026-C2C2-1CF4-0154-89B046DF082E}"/>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2" name="Espace réservé du numéro de diapositive 1">
            <a:extLst>
              <a:ext uri="{FF2B5EF4-FFF2-40B4-BE49-F238E27FC236}">
                <a16:creationId xmlns:a16="http://schemas.microsoft.com/office/drawing/2014/main" id="{EB34A19A-71CC-3531-E78A-AB9AECB34AD0}"/>
              </a:ext>
            </a:extLst>
          </p:cNvPr>
          <p:cNvSpPr>
            <a:spLocks noGrp="1"/>
          </p:cNvSpPr>
          <p:nvPr>
            <p:ph type="sldNum" sz="quarter" idx="12"/>
          </p:nvPr>
        </p:nvSpPr>
        <p:spPr/>
        <p:txBody>
          <a:bodyPr/>
          <a:lstStyle/>
          <a:p>
            <a:fld id="{DF28FB93-0A08-4E7D-8E63-9EFA29F1E093}" type="slidenum">
              <a:rPr lang="fr-CA" smtClean="0"/>
              <a:pPr/>
              <a:t>3</a:t>
            </a:fld>
            <a:endParaRPr lang="fr-CA"/>
          </a:p>
        </p:txBody>
      </p:sp>
    </p:spTree>
    <p:extLst>
      <p:ext uri="{BB962C8B-B14F-4D97-AF65-F5344CB8AC3E}">
        <p14:creationId xmlns:p14="http://schemas.microsoft.com/office/powerpoint/2010/main" val="90176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Quoi faire plutôt qu’une citation</a:t>
            </a:r>
            <a:r>
              <a:rPr lang="fr-CA" b="1" dirty="0">
                <a:solidFill>
                  <a:srgbClr val="FF0000"/>
                </a:solidFill>
              </a:rPr>
              <a:t> </a:t>
            </a:r>
            <a:r>
              <a:rPr lang="fr-CA" b="1" dirty="0"/>
              <a:t>textuelle?</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Si les citations textuelles doivent être utilisées uniquement lorsque c’est nécessaire, quelle est l’alternative?</a:t>
            </a:r>
          </a:p>
          <a:p>
            <a:pPr>
              <a:lnSpc>
                <a:spcPct val="100000"/>
              </a:lnSpc>
            </a:pPr>
            <a:r>
              <a:rPr lang="fr-CA" sz="2200" dirty="0"/>
              <a:t>L’alternative consiste à utiliser la reformulation. </a:t>
            </a:r>
            <a:r>
              <a:rPr lang="fr-CA" sz="2200" b="1" dirty="0"/>
              <a:t>Reformuler</a:t>
            </a:r>
            <a:r>
              <a:rPr lang="fr-CA" sz="2200" dirty="0"/>
              <a:t> consiste à présenter les idées de quelqu’un d’autre dans ses propres mots, tout en citant la source consultée.</a:t>
            </a:r>
          </a:p>
          <a:p>
            <a:pPr>
              <a:lnSpc>
                <a:spcPct val="100000"/>
              </a:lnSpc>
            </a:pPr>
            <a:r>
              <a:rPr lang="fr-CA" sz="2200" dirty="0"/>
              <a:t>Plusieurs personnes étudiantes sont surprises d’apprendre que la reformulation est une façon acceptable d’utiliser l’information provenant d’autres auteurs. En fait, la reformulation est préférable à la citation</a:t>
            </a:r>
            <a:r>
              <a:rPr lang="fr-CA" sz="2200" dirty="0">
                <a:solidFill>
                  <a:srgbClr val="FF0000"/>
                </a:solidFill>
              </a:rPr>
              <a:t> </a:t>
            </a:r>
            <a:r>
              <a:rPr lang="fr-CA" sz="2200" dirty="0"/>
              <a:t>textuelle, car elle reflète </a:t>
            </a:r>
            <a:r>
              <a:rPr lang="fr-CA" sz="2200" b="1" dirty="0"/>
              <a:t>votre propre compréhension du contenu</a:t>
            </a:r>
            <a:r>
              <a:rPr lang="fr-CA" sz="2200" dirty="0"/>
              <a:t>.</a:t>
            </a:r>
          </a:p>
        </p:txBody>
      </p:sp>
      <p:sp>
        <p:nvSpPr>
          <p:cNvPr id="4" name="Espace réservé du numéro de diapositive 3">
            <a:extLst>
              <a:ext uri="{FF2B5EF4-FFF2-40B4-BE49-F238E27FC236}">
                <a16:creationId xmlns:a16="http://schemas.microsoft.com/office/drawing/2014/main" id="{9432872E-4F89-94FC-7D17-C55B2F881249}"/>
              </a:ext>
            </a:extLst>
          </p:cNvPr>
          <p:cNvSpPr>
            <a:spLocks noGrp="1"/>
          </p:cNvSpPr>
          <p:nvPr>
            <p:ph type="sldNum" sz="quarter" idx="12"/>
          </p:nvPr>
        </p:nvSpPr>
        <p:spPr/>
        <p:txBody>
          <a:bodyPr/>
          <a:lstStyle/>
          <a:p>
            <a:fld id="{DF28FB93-0A08-4E7D-8E63-9EFA29F1E093}" type="slidenum">
              <a:rPr lang="fr-CA" smtClean="0"/>
              <a:pPr/>
              <a:t>30</a:t>
            </a:fld>
            <a:endParaRPr lang="fr-CA"/>
          </a:p>
        </p:txBody>
      </p:sp>
      <p:pic>
        <p:nvPicPr>
          <p:cNvPr id="5" name="Image 4">
            <a:extLst>
              <a:ext uri="{FF2B5EF4-FFF2-40B4-BE49-F238E27FC236}">
                <a16:creationId xmlns:a16="http://schemas.microsoft.com/office/drawing/2014/main" id="{06875DE1-C218-7A42-7123-4B8A21BA9B15}"/>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321971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14A016-8E0E-9671-0F12-27B0FD2D91F4}"/>
              </a:ext>
            </a:extLst>
          </p:cNvPr>
          <p:cNvSpPr>
            <a:spLocks noGrp="1"/>
          </p:cNvSpPr>
          <p:nvPr>
            <p:ph type="title"/>
          </p:nvPr>
        </p:nvSpPr>
        <p:spPr>
          <a:xfrm>
            <a:off x="1522876" y="609600"/>
            <a:ext cx="10042442" cy="1066800"/>
          </a:xfrm>
        </p:spPr>
        <p:txBody>
          <a:bodyPr>
            <a:normAutofit/>
          </a:bodyPr>
          <a:lstStyle/>
          <a:p>
            <a:r>
              <a:rPr lang="fr-CA" b="1" dirty="0"/>
              <a:t>Comment citer ses propres traductions </a:t>
            </a:r>
            <a:r>
              <a:rPr lang="fr-CA" sz="1800" b="1" dirty="0"/>
              <a:t>(Note de la traduction)</a:t>
            </a:r>
          </a:p>
        </p:txBody>
      </p:sp>
      <p:sp>
        <p:nvSpPr>
          <p:cNvPr id="3" name="Espace réservé du contenu 2">
            <a:extLst>
              <a:ext uri="{FF2B5EF4-FFF2-40B4-BE49-F238E27FC236}">
                <a16:creationId xmlns:a16="http://schemas.microsoft.com/office/drawing/2014/main" id="{655B8203-8002-C8B6-5CF2-82DA2D17D0B4}"/>
              </a:ext>
            </a:extLst>
          </p:cNvPr>
          <p:cNvSpPr>
            <a:spLocks noGrp="1"/>
          </p:cNvSpPr>
          <p:nvPr>
            <p:ph idx="1"/>
          </p:nvPr>
        </p:nvSpPr>
        <p:spPr/>
        <p:txBody>
          <a:bodyPr>
            <a:normAutofit/>
          </a:bodyPr>
          <a:lstStyle/>
          <a:p>
            <a:pPr>
              <a:lnSpc>
                <a:spcPct val="100000"/>
              </a:lnSpc>
            </a:pPr>
            <a:r>
              <a:rPr lang="fr-CA" sz="2200" dirty="0"/>
              <a:t>Si vous traduisez un passage et que vous l’intégrez dans votre texte, cette traduction est considérée comme une reformulation, et non comme une citation textuelle.</a:t>
            </a:r>
          </a:p>
          <a:p>
            <a:pPr>
              <a:lnSpc>
                <a:spcPct val="100000"/>
              </a:lnSpc>
            </a:pPr>
            <a:r>
              <a:rPr lang="fr-CA" sz="2200" dirty="0"/>
              <a:t>Pour citer le matériel traduit, vous devez inclure le nom de l’auteur, la date ainsi que le numéro de page pour permettre aux personne de consulter le matériel dans la langue originale.</a:t>
            </a:r>
          </a:p>
          <a:p>
            <a:pPr>
              <a:lnSpc>
                <a:spcPct val="100000"/>
              </a:lnSpc>
            </a:pPr>
            <a:r>
              <a:rPr lang="fr-CA" sz="2200" dirty="0"/>
              <a:t>Étant donné que la traduction est une reformulation, il n’est pas nécessaire d’utiliser les guillemets.</a:t>
            </a:r>
          </a:p>
        </p:txBody>
      </p:sp>
      <p:sp>
        <p:nvSpPr>
          <p:cNvPr id="7" name="Espace réservé du numéro de diapositive 6">
            <a:extLst>
              <a:ext uri="{FF2B5EF4-FFF2-40B4-BE49-F238E27FC236}">
                <a16:creationId xmlns:a16="http://schemas.microsoft.com/office/drawing/2014/main" id="{1F9CA2A5-FBC2-D32C-7301-84E6F2D3A3A1}"/>
              </a:ext>
            </a:extLst>
          </p:cNvPr>
          <p:cNvSpPr>
            <a:spLocks noGrp="1"/>
          </p:cNvSpPr>
          <p:nvPr>
            <p:ph type="sldNum" sz="quarter" idx="12"/>
          </p:nvPr>
        </p:nvSpPr>
        <p:spPr/>
        <p:txBody>
          <a:bodyPr/>
          <a:lstStyle/>
          <a:p>
            <a:fld id="{DF28FB93-0A08-4E7D-8E63-9EFA29F1E093}" type="slidenum">
              <a:rPr lang="fr-CA" smtClean="0"/>
              <a:pPr/>
              <a:t>31</a:t>
            </a:fld>
            <a:endParaRPr lang="fr-CA"/>
          </a:p>
        </p:txBody>
      </p:sp>
      <p:sp>
        <p:nvSpPr>
          <p:cNvPr id="5" name="ZoneTexte 4">
            <a:extLst>
              <a:ext uri="{FF2B5EF4-FFF2-40B4-BE49-F238E27FC236}">
                <a16:creationId xmlns:a16="http://schemas.microsoft.com/office/drawing/2014/main" id="{1DB31CD3-0E45-3CAB-7F39-B8F152E44DCA}"/>
              </a:ext>
            </a:extLst>
          </p:cNvPr>
          <p:cNvSpPr txBox="1"/>
          <p:nvPr/>
        </p:nvSpPr>
        <p:spPr>
          <a:xfrm>
            <a:off x="0" y="6034562"/>
            <a:ext cx="11521280" cy="276999"/>
          </a:xfrm>
          <a:prstGeom prst="rect">
            <a:avLst/>
          </a:prstGeom>
          <a:noFill/>
        </p:spPr>
        <p:txBody>
          <a:bodyPr wrap="square">
            <a:spAutoFit/>
          </a:bodyPr>
          <a:lstStyle/>
          <a:p>
            <a:r>
              <a:rPr lang="fr-CA" sz="1200" dirty="0"/>
              <a:t>Adams, A. (2022, Novembre 21). </a:t>
            </a:r>
            <a:r>
              <a:rPr lang="fr-CA" sz="1200" i="1" dirty="0"/>
              <a:t>How to cite </a:t>
            </a:r>
            <a:r>
              <a:rPr lang="fr-CA" sz="1200" i="1" dirty="0" err="1"/>
              <a:t>your</a:t>
            </a:r>
            <a:r>
              <a:rPr lang="fr-CA" sz="1200" i="1" dirty="0"/>
              <a:t> </a:t>
            </a:r>
            <a:r>
              <a:rPr lang="fr-CA" sz="1200" i="1" dirty="0" err="1"/>
              <a:t>own</a:t>
            </a:r>
            <a:r>
              <a:rPr lang="fr-CA" sz="1200" i="1" dirty="0"/>
              <a:t> translations. </a:t>
            </a:r>
            <a:r>
              <a:rPr lang="fr-CA" sz="1200" dirty="0">
                <a:hlinkClick r:id="rId3"/>
              </a:rPr>
              <a:t>https://apastyle.apa.org/blog/cite-your-own-translations</a:t>
            </a:r>
            <a:r>
              <a:rPr lang="fr-CA" sz="1200" dirty="0"/>
              <a:t> </a:t>
            </a:r>
          </a:p>
        </p:txBody>
      </p:sp>
      <p:pic>
        <p:nvPicPr>
          <p:cNvPr id="4" name="Image 3">
            <a:extLst>
              <a:ext uri="{FF2B5EF4-FFF2-40B4-BE49-F238E27FC236}">
                <a16:creationId xmlns:a16="http://schemas.microsoft.com/office/drawing/2014/main" id="{0E8425B9-82BC-7960-2515-C9E59DF86948}"/>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786055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522412" y="1905000"/>
            <a:ext cx="9468543" cy="2667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a:t>3.</a:t>
            </a:r>
            <a:br>
              <a:rPr lang="fr-CA" sz="5500" b="1" dirty="0"/>
            </a:br>
            <a:r>
              <a:rPr lang="fr-CA" sz="5500" b="1" dirty="0"/>
              <a:t>Reformuler</a:t>
            </a:r>
          </a:p>
        </p:txBody>
      </p:sp>
      <p:sp>
        <p:nvSpPr>
          <p:cNvPr id="5" name="Espace réservé du texte 4"/>
          <p:cNvSpPr>
            <a:spLocks noGrp="1"/>
          </p:cNvSpPr>
          <p:nvPr>
            <p:ph type="body" idx="1"/>
            <p:custDataLst>
              <p:tags r:id="rId2"/>
            </p:custDataLst>
          </p:nvPr>
        </p:nvSpPr>
        <p:spPr/>
        <p:txBody>
          <a:bodyPr>
            <a:normAutofit/>
          </a:bodyPr>
          <a:lstStyle/>
          <a:p>
            <a:pPr>
              <a:lnSpc>
                <a:spcPct val="100000"/>
              </a:lnSpc>
            </a:pPr>
            <a:r>
              <a:rPr lang="fr-CA" sz="2000" b="1" dirty="0">
                <a:solidFill>
                  <a:prstClr val="black"/>
                </a:solidFill>
              </a:rPr>
              <a:t>Vue d’ensemble </a:t>
            </a:r>
            <a:r>
              <a:rPr lang="fr-CA" sz="2000" dirty="0">
                <a:solidFill>
                  <a:prstClr val="black"/>
                </a:solidFill>
              </a:rPr>
              <a:t>: </a:t>
            </a:r>
            <a:r>
              <a:rPr lang="fr-CA" sz="2000" dirty="0"/>
              <a:t>Cette section du tutoriel explique comment reformuler adéquatement l’information provenant d’autres sources.</a:t>
            </a:r>
          </a:p>
        </p:txBody>
      </p:sp>
      <p:pic>
        <p:nvPicPr>
          <p:cNvPr id="3" name="Image 2">
            <a:extLst>
              <a:ext uri="{FF2B5EF4-FFF2-40B4-BE49-F238E27FC236}">
                <a16:creationId xmlns:a16="http://schemas.microsoft.com/office/drawing/2014/main" id="{87898791-1780-381C-76EF-5BB700E33836}"/>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622384" y="6292676"/>
            <a:ext cx="520700" cy="520700"/>
          </a:xfrm>
          <a:prstGeom prst="rect">
            <a:avLst/>
          </a:prstGeom>
        </p:spPr>
      </p:pic>
      <p:sp>
        <p:nvSpPr>
          <p:cNvPr id="2" name="Espace réservé du numéro de diapositive 1">
            <a:extLst>
              <a:ext uri="{FF2B5EF4-FFF2-40B4-BE49-F238E27FC236}">
                <a16:creationId xmlns:a16="http://schemas.microsoft.com/office/drawing/2014/main" id="{70EC6F7A-6D7A-AD0F-2DC5-B62531C03474}"/>
              </a:ext>
            </a:extLst>
          </p:cNvPr>
          <p:cNvSpPr>
            <a:spLocks noGrp="1"/>
          </p:cNvSpPr>
          <p:nvPr>
            <p:ph type="sldNum" sz="quarter" idx="12"/>
          </p:nvPr>
        </p:nvSpPr>
        <p:spPr/>
        <p:txBody>
          <a:bodyPr/>
          <a:lstStyle/>
          <a:p>
            <a:fld id="{DF28FB93-0A08-4E7D-8E63-9EFA29F1E093}" type="slidenum">
              <a:rPr lang="fr-CA" smtClean="0"/>
              <a:pPr/>
              <a:t>32</a:t>
            </a:fld>
            <a:endParaRPr lang="fr-CA"/>
          </a:p>
        </p:txBody>
      </p:sp>
    </p:spTree>
    <p:extLst>
      <p:ext uri="{BB962C8B-B14F-4D97-AF65-F5344CB8AC3E}">
        <p14:creationId xmlns:p14="http://schemas.microsoft.com/office/powerpoint/2010/main" val="1150049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Citer hors contexte</a:t>
            </a:r>
            <a:br>
              <a:rPr lang="fr-CA" b="1" dirty="0"/>
            </a:br>
            <a:endParaRPr lang="fr-CA" b="1" dirty="0"/>
          </a:p>
        </p:txBody>
      </p:sp>
      <p:sp>
        <p:nvSpPr>
          <p:cNvPr id="3" name="Espace réservé du contenu 2"/>
          <p:cNvSpPr>
            <a:spLocks noGrp="1"/>
          </p:cNvSpPr>
          <p:nvPr>
            <p:ph idx="1"/>
            <p:custDataLst>
              <p:tags r:id="rId2"/>
            </p:custDataLst>
          </p:nvPr>
        </p:nvSpPr>
        <p:spPr/>
        <p:txBody>
          <a:bodyPr>
            <a:normAutofit/>
          </a:bodyPr>
          <a:lstStyle/>
          <a:p>
            <a:pPr marL="0" indent="0">
              <a:lnSpc>
                <a:spcPct val="100000"/>
              </a:lnSpc>
              <a:spcBef>
                <a:spcPts val="0"/>
              </a:spcBef>
              <a:buNone/>
            </a:pPr>
            <a:endParaRPr lang="fr-CA" sz="1800" dirty="0">
              <a:latin typeface="Optima" panose="02000503060000020004" pitchFamily="2" charset="0"/>
              <a:ea typeface="Helvetica Neue" panose="02000503000000020004" pitchFamily="2" charset="0"/>
              <a:cs typeface="Arial" panose="020B0604020202020204" pitchFamily="34" charset="0"/>
            </a:endParaRPr>
          </a:p>
          <a:p>
            <a:pPr marL="0" indent="0">
              <a:lnSpc>
                <a:spcPct val="100000"/>
              </a:lnSpc>
              <a:spcBef>
                <a:spcPts val="0"/>
              </a:spcBef>
              <a:buNone/>
            </a:pPr>
            <a:endParaRPr lang="fr-CA" sz="1800" dirty="0">
              <a:latin typeface="Optima" panose="02000503060000020004" pitchFamily="2" charset="0"/>
              <a:ea typeface="Helvetica Neue" panose="02000503000000020004" pitchFamily="2" charset="0"/>
              <a:cs typeface="Arial" panose="020B0604020202020204" pitchFamily="34" charset="0"/>
            </a:endParaRPr>
          </a:p>
          <a:p>
            <a:pPr marL="0" indent="0">
              <a:lnSpc>
                <a:spcPct val="100000"/>
              </a:lnSpc>
              <a:spcBef>
                <a:spcPts val="0"/>
              </a:spcBef>
              <a:buNone/>
            </a:pPr>
            <a:r>
              <a:rPr lang="fr-CA" sz="1800" dirty="0" err="1">
                <a:latin typeface="Optima" panose="02000503060000020004" pitchFamily="2" charset="0"/>
                <a:ea typeface="Helvetica Neue" panose="02000503000000020004" pitchFamily="2" charset="0"/>
                <a:cs typeface="Arial" panose="020B0604020202020204" pitchFamily="34" charset="0"/>
              </a:rPr>
              <a:t>Mehl</a:t>
            </a:r>
            <a:r>
              <a:rPr lang="fr-CA" sz="1800" dirty="0">
                <a:latin typeface="Optima" panose="02000503060000020004" pitchFamily="2" charset="0"/>
                <a:ea typeface="Helvetica Neue" panose="02000503000000020004" pitchFamily="2" charset="0"/>
                <a:cs typeface="Arial" panose="020B0604020202020204" pitchFamily="34" charset="0"/>
              </a:rPr>
              <a:t> et al. (2007, p. 82) ont demandé à « des participants de porter un EAR pendant plusieurs jours au cours de leurs périodes d’éveil ». Sur la base des résultats, ils concluent que « les femmes prononcent en moyenne 16 215 mots (ÉT = 7 301) et les hommes 15 669 mots (ÉT = 8 633) au cours d’une période moyenne quotidienne de 17 heures d’éveil. Exprimée en termes de mesure de taille d’effet (</a:t>
            </a:r>
            <a:r>
              <a:rPr lang="fr-CA" sz="1800" dirty="0" err="1">
                <a:latin typeface="Optima" panose="02000503060000020004" pitchFamily="2" charset="0"/>
                <a:ea typeface="Helvetica Neue" panose="02000503000000020004" pitchFamily="2" charset="0"/>
                <a:cs typeface="Arial" panose="020B0604020202020204" pitchFamily="34" charset="0"/>
              </a:rPr>
              <a:t>Cohen’s</a:t>
            </a:r>
            <a:r>
              <a:rPr lang="fr-CA" sz="1800" dirty="0">
                <a:latin typeface="Optima" panose="02000503060000020004" pitchFamily="2" charset="0"/>
                <a:ea typeface="Helvetica Neue" panose="02000503000000020004" pitchFamily="2" charset="0"/>
                <a:cs typeface="Arial" panose="020B0604020202020204" pitchFamily="34" charset="0"/>
              </a:rPr>
              <a:t> d= 0,07), cette différence entre les sexes dans la prononciation quotidienne de mots (546 mots) équivaut à seulement 7 % de la variabilité standardisée parmi les femmes et les hommes. »*</a:t>
            </a:r>
          </a:p>
          <a:p>
            <a:pPr marL="0" indent="0">
              <a:lnSpc>
                <a:spcPct val="100000"/>
              </a:lnSpc>
              <a:spcBef>
                <a:spcPts val="0"/>
              </a:spcBef>
              <a:buNone/>
            </a:pPr>
            <a:endParaRPr lang="fr-CA" sz="1800" dirty="0">
              <a:latin typeface="Optima" panose="02000503060000020004" pitchFamily="2" charset="0"/>
              <a:ea typeface="Helvetica Neue" panose="02000503000000020004" pitchFamily="2" charset="0"/>
              <a:cs typeface="Arial" panose="020B0604020202020204" pitchFamily="34" charset="0"/>
            </a:endParaRPr>
          </a:p>
          <a:p>
            <a:pPr marL="0" indent="0">
              <a:lnSpc>
                <a:spcPct val="100000"/>
              </a:lnSpc>
              <a:spcBef>
                <a:spcPts val="0"/>
              </a:spcBef>
              <a:buNone/>
            </a:pPr>
            <a:r>
              <a:rPr lang="fr-CA" sz="1400" i="1" dirty="0"/>
              <a:t>*Note : les extraits utilisés ici ont été traduits de l’anglais vers le français.</a:t>
            </a:r>
          </a:p>
        </p:txBody>
      </p:sp>
      <p:sp>
        <p:nvSpPr>
          <p:cNvPr id="6" name="TextBox 8"/>
          <p:cNvSpPr txBox="1">
            <a:spLocks noChangeArrowheads="1"/>
          </p:cNvSpPr>
          <p:nvPr>
            <p:custDataLst>
              <p:tags r:id="rId3"/>
            </p:custDataLst>
          </p:nvPr>
        </p:nvSpPr>
        <p:spPr bwMode="auto">
          <a:xfrm>
            <a:off x="1522411" y="1435423"/>
            <a:ext cx="9266244" cy="76944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200" dirty="0">
                <a:latin typeface="+mj-lt"/>
                <a:cs typeface="Times New Roman" panose="02020603050405020304" pitchFamily="18" charset="0"/>
              </a:rPr>
              <a:t>Imaginez qu’on demande à une étudiante de résumer les résultats d’un article écrit par </a:t>
            </a:r>
            <a:r>
              <a:rPr lang="fr-CA" sz="2200" dirty="0" err="1">
                <a:latin typeface="+mj-lt"/>
                <a:cs typeface="Times New Roman" panose="02020603050405020304" pitchFamily="18" charset="0"/>
              </a:rPr>
              <a:t>Mehl</a:t>
            </a:r>
            <a:r>
              <a:rPr lang="fr-CA" sz="2200" dirty="0">
                <a:latin typeface="+mj-lt"/>
                <a:cs typeface="Times New Roman" panose="02020603050405020304" pitchFamily="18" charset="0"/>
              </a:rPr>
              <a:t> et al. (2007). L’étudiante écrit ce qui suit : </a:t>
            </a:r>
          </a:p>
        </p:txBody>
      </p:sp>
      <p:pic>
        <p:nvPicPr>
          <p:cNvPr id="2" name="Image 1">
            <a:extLst>
              <a:ext uri="{FF2B5EF4-FFF2-40B4-BE49-F238E27FC236}">
                <a16:creationId xmlns:a16="http://schemas.microsoft.com/office/drawing/2014/main" id="{8DFD6392-679B-A140-B8F9-19206BE51F16}"/>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4484F34E-0116-2CD1-9316-97DD968A0E27}"/>
              </a:ext>
            </a:extLst>
          </p:cNvPr>
          <p:cNvSpPr>
            <a:spLocks noGrp="1"/>
          </p:cNvSpPr>
          <p:nvPr>
            <p:ph type="sldNum" sz="quarter" idx="12"/>
          </p:nvPr>
        </p:nvSpPr>
        <p:spPr/>
        <p:txBody>
          <a:bodyPr/>
          <a:lstStyle/>
          <a:p>
            <a:fld id="{DF28FB93-0A08-4E7D-8E63-9EFA29F1E093}" type="slidenum">
              <a:rPr lang="fr-CA" smtClean="0"/>
              <a:pPr/>
              <a:t>33</a:t>
            </a:fld>
            <a:endParaRPr lang="fr-CA"/>
          </a:p>
        </p:txBody>
      </p:sp>
      <p:sp>
        <p:nvSpPr>
          <p:cNvPr id="8" name="ZoneTexte 7">
            <a:extLst>
              <a:ext uri="{FF2B5EF4-FFF2-40B4-BE49-F238E27FC236}">
                <a16:creationId xmlns:a16="http://schemas.microsoft.com/office/drawing/2014/main" id="{24F99888-BB83-ADEF-F380-BD213C9C5FFD}"/>
              </a:ext>
            </a:extLst>
          </p:cNvPr>
          <p:cNvSpPr txBox="1"/>
          <p:nvPr/>
        </p:nvSpPr>
        <p:spPr>
          <a:xfrm>
            <a:off x="-26268" y="5847655"/>
            <a:ext cx="7318548" cy="461665"/>
          </a:xfrm>
          <a:prstGeom prst="rect">
            <a:avLst/>
          </a:prstGeom>
          <a:noFill/>
        </p:spPr>
        <p:txBody>
          <a:bodyPr wrap="square">
            <a:spAutoFit/>
          </a:bodyPr>
          <a:lstStyle/>
          <a:p>
            <a:pPr marL="363538" indent="-363538">
              <a:buNone/>
            </a:pPr>
            <a:r>
              <a:rPr lang="en-US" sz="1200" dirty="0" err="1"/>
              <a:t>Mehl</a:t>
            </a:r>
            <a:r>
              <a:rPr lang="en-US" sz="1200" dirty="0"/>
              <a:t>, M. R., </a:t>
            </a:r>
            <a:r>
              <a:rPr lang="en-US" sz="1200" dirty="0" err="1"/>
              <a:t>Vazire</a:t>
            </a:r>
            <a:r>
              <a:rPr lang="en-US" sz="1200" dirty="0"/>
              <a:t>, S., Ramírez-Esparza, N., </a:t>
            </a:r>
            <a:r>
              <a:rPr lang="en-US" sz="1200" dirty="0" err="1"/>
              <a:t>Slatcher</a:t>
            </a:r>
            <a:r>
              <a:rPr lang="en-US" sz="1200" dirty="0"/>
              <a:t>, R. B. et Pennebaker, J. W. (2007). Are women really more talkative than men? </a:t>
            </a:r>
            <a:r>
              <a:rPr lang="en-US" sz="1200" i="1" dirty="0"/>
              <a:t>Science, 317</a:t>
            </a:r>
            <a:r>
              <a:rPr lang="en-US" sz="1200" dirty="0"/>
              <a:t>(5834), 82. </a:t>
            </a:r>
            <a:r>
              <a:rPr lang="en-US" sz="1200" dirty="0">
                <a:hlinkClick r:id="rId7"/>
              </a:rPr>
              <a:t>http://dx.doi.org/10.1126/science.1139940</a:t>
            </a:r>
            <a:r>
              <a:rPr lang="en-US" sz="1200" dirty="0"/>
              <a:t> </a:t>
            </a:r>
          </a:p>
        </p:txBody>
      </p:sp>
    </p:spTree>
    <p:extLst>
      <p:ext uri="{BB962C8B-B14F-4D97-AF65-F5344CB8AC3E}">
        <p14:creationId xmlns:p14="http://schemas.microsoft.com/office/powerpoint/2010/main" val="2367968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Citer peut être problématique</a:t>
            </a:r>
          </a:p>
        </p:txBody>
      </p:sp>
      <p:sp>
        <p:nvSpPr>
          <p:cNvPr id="5" name="Espace réservé du contenu 4"/>
          <p:cNvSpPr>
            <a:spLocks noGrp="1"/>
          </p:cNvSpPr>
          <p:nvPr>
            <p:ph idx="1"/>
            <p:custDataLst>
              <p:tags r:id="rId2"/>
            </p:custDataLst>
          </p:nvPr>
        </p:nvSpPr>
        <p:spPr/>
        <p:txBody>
          <a:bodyPr>
            <a:noAutofit/>
          </a:bodyPr>
          <a:lstStyle/>
          <a:p>
            <a:pPr marL="0" indent="0">
              <a:lnSpc>
                <a:spcPct val="100000"/>
              </a:lnSpc>
              <a:spcBef>
                <a:spcPts val="600"/>
              </a:spcBef>
              <a:buNone/>
            </a:pPr>
            <a:r>
              <a:rPr lang="fr-CA" sz="2200" dirty="0"/>
              <a:t>Le passage précédent comporte plusieurs problèmes qui pourraient constituer les bases d’une accusation de plagiat :</a:t>
            </a:r>
          </a:p>
          <a:p>
            <a:pPr>
              <a:lnSpc>
                <a:spcPct val="100000"/>
              </a:lnSpc>
              <a:spcBef>
                <a:spcPts val="600"/>
              </a:spcBef>
            </a:pPr>
            <a:r>
              <a:rPr lang="fr-CA" sz="2200" dirty="0"/>
              <a:t>Les citations hors contexte n’ont pas de sens et incluent des détails qui ne sont pas pertinents pour le résumé;</a:t>
            </a:r>
          </a:p>
          <a:p>
            <a:pPr>
              <a:lnSpc>
                <a:spcPct val="100000"/>
              </a:lnSpc>
              <a:spcBef>
                <a:spcPts val="600"/>
              </a:spcBef>
            </a:pPr>
            <a:r>
              <a:rPr lang="fr-CA" sz="2200" dirty="0"/>
              <a:t>Même si l’étudiante est formée en méthodes de recherche et en statistiques, il est peu probable qu’elle comprenne pleinement les procédures de recherche impliquées;</a:t>
            </a:r>
          </a:p>
          <a:p>
            <a:pPr>
              <a:lnSpc>
                <a:spcPct val="100000"/>
              </a:lnSpc>
              <a:spcBef>
                <a:spcPts val="600"/>
              </a:spcBef>
            </a:pPr>
            <a:r>
              <a:rPr lang="fr-CA" sz="2200" dirty="0"/>
              <a:t>Le résumé ne reflète pas la compréhension de l’étudiante de l’article. Elle s’appuie plutôt </a:t>
            </a:r>
            <a:r>
              <a:rPr lang="fr-CA" sz="2200" u="sng" dirty="0"/>
              <a:t>entièrement</a:t>
            </a:r>
            <a:r>
              <a:rPr lang="fr-CA" sz="2200" dirty="0"/>
              <a:t> sur les mots des auteurs et autrices pour formuler son résumé (par conséquent elle ne peut pas considérer que ce résumé est bien « le sien »).</a:t>
            </a:r>
          </a:p>
        </p:txBody>
      </p:sp>
      <p:sp>
        <p:nvSpPr>
          <p:cNvPr id="3" name="Espace réservé du numéro de diapositive 2">
            <a:extLst>
              <a:ext uri="{FF2B5EF4-FFF2-40B4-BE49-F238E27FC236}">
                <a16:creationId xmlns:a16="http://schemas.microsoft.com/office/drawing/2014/main" id="{CCAFE78B-6192-9295-9057-56B10962F011}"/>
              </a:ext>
            </a:extLst>
          </p:cNvPr>
          <p:cNvSpPr>
            <a:spLocks noGrp="1"/>
          </p:cNvSpPr>
          <p:nvPr>
            <p:ph type="sldNum" sz="quarter" idx="12"/>
          </p:nvPr>
        </p:nvSpPr>
        <p:spPr/>
        <p:txBody>
          <a:bodyPr/>
          <a:lstStyle/>
          <a:p>
            <a:fld id="{DF28FB93-0A08-4E7D-8E63-9EFA29F1E093}" type="slidenum">
              <a:rPr lang="fr-CA" smtClean="0"/>
              <a:pPr/>
              <a:t>34</a:t>
            </a:fld>
            <a:endParaRPr lang="fr-CA"/>
          </a:p>
        </p:txBody>
      </p:sp>
      <p:pic>
        <p:nvPicPr>
          <p:cNvPr id="2" name="Image 1">
            <a:extLst>
              <a:ext uri="{FF2B5EF4-FFF2-40B4-BE49-F238E27FC236}">
                <a16:creationId xmlns:a16="http://schemas.microsoft.com/office/drawing/2014/main" id="{BAF8D505-1324-5E5E-77D2-523C59758BA3}"/>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417241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Reformuler est une solution</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La </a:t>
            </a:r>
            <a:r>
              <a:rPr lang="fr-CA" sz="2200" b="1" dirty="0"/>
              <a:t>reformulation </a:t>
            </a:r>
            <a:r>
              <a:rPr lang="fr-CA" sz="2200" dirty="0"/>
              <a:t>est une technique qui permet à un auteur ou une autrice de formuler autrement l’information tirée d’une source d’une façon qui traduit sa propre compréhension de cette information, tout en attribuant le crédit de façon appropriée.</a:t>
            </a:r>
          </a:p>
          <a:p>
            <a:pPr>
              <a:lnSpc>
                <a:spcPct val="100000"/>
              </a:lnSpc>
            </a:pPr>
            <a:r>
              <a:rPr lang="fr-CA" sz="2200" dirty="0"/>
              <a:t>L’utilisation de la reformulation est préférable à la citation</a:t>
            </a:r>
            <a:r>
              <a:rPr lang="fr-CA" sz="2200" dirty="0">
                <a:solidFill>
                  <a:srgbClr val="FF0000"/>
                </a:solidFill>
              </a:rPr>
              <a:t> </a:t>
            </a:r>
            <a:r>
              <a:rPr lang="fr-CA" sz="2200" dirty="0"/>
              <a:t>textuelle, puisqu’elle permet :</a:t>
            </a:r>
          </a:p>
          <a:p>
            <a:pPr lvl="1">
              <a:lnSpc>
                <a:spcPct val="100000"/>
              </a:lnSpc>
            </a:pPr>
            <a:r>
              <a:rPr lang="fr-CA" sz="2200" dirty="0"/>
              <a:t>De résumer les informations principales provenant d’une source;</a:t>
            </a:r>
          </a:p>
          <a:p>
            <a:pPr lvl="1">
              <a:lnSpc>
                <a:spcPct val="100000"/>
              </a:lnSpc>
            </a:pPr>
            <a:r>
              <a:rPr lang="fr-CA" sz="2200" dirty="0"/>
              <a:t>De situer les informations rapportées dans leur contexte;</a:t>
            </a:r>
          </a:p>
          <a:p>
            <a:pPr lvl="1">
              <a:lnSpc>
                <a:spcPct val="100000"/>
              </a:lnSpc>
            </a:pPr>
            <a:r>
              <a:rPr lang="fr-CA" sz="2200" dirty="0"/>
              <a:t>D’intégrer les informations consultées à ses propres idées et pensées.</a:t>
            </a:r>
          </a:p>
          <a:p>
            <a:pPr>
              <a:lnSpc>
                <a:spcPct val="100000"/>
              </a:lnSpc>
            </a:pPr>
            <a:endParaRPr lang="fr-CA" sz="2200" dirty="0"/>
          </a:p>
        </p:txBody>
      </p:sp>
      <p:sp>
        <p:nvSpPr>
          <p:cNvPr id="4" name="Espace réservé du numéro de diapositive 3">
            <a:extLst>
              <a:ext uri="{FF2B5EF4-FFF2-40B4-BE49-F238E27FC236}">
                <a16:creationId xmlns:a16="http://schemas.microsoft.com/office/drawing/2014/main" id="{09B6F48C-8959-F249-EB4B-A6E510C1BB25}"/>
              </a:ext>
            </a:extLst>
          </p:cNvPr>
          <p:cNvSpPr>
            <a:spLocks noGrp="1"/>
          </p:cNvSpPr>
          <p:nvPr>
            <p:ph type="sldNum" sz="quarter" idx="12"/>
          </p:nvPr>
        </p:nvSpPr>
        <p:spPr/>
        <p:txBody>
          <a:bodyPr/>
          <a:lstStyle/>
          <a:p>
            <a:fld id="{DF28FB93-0A08-4E7D-8E63-9EFA29F1E093}" type="slidenum">
              <a:rPr lang="fr-CA" smtClean="0"/>
              <a:pPr/>
              <a:t>35</a:t>
            </a:fld>
            <a:endParaRPr lang="fr-CA"/>
          </a:p>
        </p:txBody>
      </p:sp>
      <p:pic>
        <p:nvPicPr>
          <p:cNvPr id="5" name="Image 4">
            <a:extLst>
              <a:ext uri="{FF2B5EF4-FFF2-40B4-BE49-F238E27FC236}">
                <a16:creationId xmlns:a16="http://schemas.microsoft.com/office/drawing/2014/main" id="{88D0D64E-330C-D06B-7446-D9A8BE154A08}"/>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77393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Le pouvoir de la reformulation</a:t>
            </a:r>
            <a:br>
              <a:rPr lang="fr-CA" b="1" dirty="0"/>
            </a:br>
            <a:endParaRPr lang="fr-CA" b="1" dirty="0"/>
          </a:p>
        </p:txBody>
      </p:sp>
      <p:sp>
        <p:nvSpPr>
          <p:cNvPr id="6" name="TextBox 8"/>
          <p:cNvSpPr txBox="1">
            <a:spLocks noChangeArrowheads="1"/>
          </p:cNvSpPr>
          <p:nvPr>
            <p:custDataLst>
              <p:tags r:id="rId2"/>
            </p:custDataLst>
          </p:nvPr>
        </p:nvSpPr>
        <p:spPr bwMode="auto">
          <a:xfrm>
            <a:off x="1522410" y="1507431"/>
            <a:ext cx="9143539" cy="76944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fr-CA" sz="2200" dirty="0">
                <a:latin typeface="+mj-lt"/>
                <a:cs typeface="Times New Roman" panose="02020603050405020304" pitchFamily="18" charset="0"/>
              </a:rPr>
              <a:t>Le passage ci-dessous reformule les informations citées précédemment. </a:t>
            </a:r>
          </a:p>
          <a:p>
            <a:pPr algn="ctr"/>
            <a:r>
              <a:rPr lang="fr-CA" sz="2200" dirty="0">
                <a:latin typeface="+mj-lt"/>
                <a:cs typeface="Times New Roman" panose="02020603050405020304" pitchFamily="18" charset="0"/>
              </a:rPr>
              <a:t>Cette reformulation a beaucoup plus de sens! </a:t>
            </a:r>
          </a:p>
        </p:txBody>
      </p:sp>
      <p:pic>
        <p:nvPicPr>
          <p:cNvPr id="2" name="Image 1">
            <a:extLst>
              <a:ext uri="{FF2B5EF4-FFF2-40B4-BE49-F238E27FC236}">
                <a16:creationId xmlns:a16="http://schemas.microsoft.com/office/drawing/2014/main" id="{AD8F4B0D-2A9B-E9C9-2F69-2BC0423FD825}"/>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10" name="Espace réservé du contenu 2">
            <a:extLst>
              <a:ext uri="{FF2B5EF4-FFF2-40B4-BE49-F238E27FC236}">
                <a16:creationId xmlns:a16="http://schemas.microsoft.com/office/drawing/2014/main" id="{98E64ABB-4086-4531-F795-C919BE44D942}"/>
              </a:ext>
            </a:extLst>
          </p:cNvPr>
          <p:cNvSpPr>
            <a:spLocks noGrp="1"/>
          </p:cNvSpPr>
          <p:nvPr>
            <p:ph idx="1"/>
            <p:custDataLst>
              <p:tags r:id="rId3"/>
            </p:custDataLst>
          </p:nvPr>
        </p:nvSpPr>
        <p:spPr>
          <a:xfrm>
            <a:off x="1522876" y="1905000"/>
            <a:ext cx="9143538" cy="4114800"/>
          </a:xfrm>
        </p:spPr>
        <p:txBody>
          <a:bodyPr>
            <a:normAutofit/>
          </a:bodyPr>
          <a:lstStyle/>
          <a:p>
            <a:pPr marL="0" indent="0">
              <a:lnSpc>
                <a:spcPct val="100000"/>
              </a:lnSpc>
              <a:spcBef>
                <a:spcPts val="0"/>
              </a:spcBef>
              <a:buNone/>
            </a:pPr>
            <a:endParaRPr lang="fr-CA" sz="1800" dirty="0">
              <a:latin typeface="Optima" panose="02000503060000020004" pitchFamily="2" charset="0"/>
              <a:ea typeface="Helvetica Neue" panose="02000503000000020004" pitchFamily="2" charset="0"/>
              <a:cs typeface="Arial" panose="020B0604020202020204" pitchFamily="34" charset="0"/>
            </a:endParaRPr>
          </a:p>
          <a:p>
            <a:pPr marL="0" indent="0">
              <a:lnSpc>
                <a:spcPct val="100000"/>
              </a:lnSpc>
              <a:spcBef>
                <a:spcPts val="0"/>
              </a:spcBef>
              <a:buNone/>
            </a:pPr>
            <a:endParaRPr lang="fr-CA" sz="1800" dirty="0">
              <a:latin typeface="Optima" panose="02000503060000020004" pitchFamily="2" charset="0"/>
              <a:ea typeface="Helvetica Neue" panose="02000503000000020004" pitchFamily="2" charset="0"/>
              <a:cs typeface="Arial" panose="020B0604020202020204" pitchFamily="34" charset="0"/>
            </a:endParaRPr>
          </a:p>
          <a:p>
            <a:pPr marL="0" indent="0">
              <a:lnSpc>
                <a:spcPct val="100000"/>
              </a:lnSpc>
              <a:spcBef>
                <a:spcPts val="0"/>
              </a:spcBef>
              <a:buNone/>
            </a:pPr>
            <a:r>
              <a:rPr lang="fr-CA" sz="1800" dirty="0">
                <a:latin typeface="Optima" panose="02000503060000020004" pitchFamily="2" charset="0"/>
                <a:ea typeface="Helvetica Neue" panose="02000503000000020004" pitchFamily="2" charset="0"/>
                <a:cs typeface="Arial" panose="020B0604020202020204" pitchFamily="34" charset="0"/>
              </a:rPr>
              <a:t>Afin d’examiner si les femmes parlent davantage que les hommes, </a:t>
            </a:r>
            <a:r>
              <a:rPr lang="fr-CA" sz="1800" dirty="0" err="1">
                <a:latin typeface="Optima" panose="02000503060000020004" pitchFamily="2" charset="0"/>
                <a:ea typeface="Helvetica Neue" panose="02000503000000020004" pitchFamily="2" charset="0"/>
                <a:cs typeface="Arial" panose="020B0604020202020204" pitchFamily="34" charset="0"/>
              </a:rPr>
              <a:t>Mehl</a:t>
            </a:r>
            <a:r>
              <a:rPr lang="fr-CA" sz="1800" dirty="0">
                <a:latin typeface="Optima" panose="02000503060000020004" pitchFamily="2" charset="0"/>
                <a:ea typeface="Helvetica Neue" panose="02000503000000020004" pitchFamily="2" charset="0"/>
                <a:cs typeface="Arial" panose="020B0604020202020204" pitchFamily="34" charset="0"/>
              </a:rPr>
              <a:t> et al. (2007) ont demandé à 210 étudiantes universitaires de sexe féminin et 186 étudiants universitaires de sexe masculin de porter un enregistreur activé électroniquement (</a:t>
            </a:r>
            <a:r>
              <a:rPr lang="fr-CA" sz="1800" i="1" dirty="0" err="1">
                <a:latin typeface="Optima" panose="02000503060000020004" pitchFamily="2" charset="0"/>
                <a:ea typeface="Helvetica Neue" panose="02000503000000020004" pitchFamily="2" charset="0"/>
                <a:cs typeface="Arial" panose="020B0604020202020204" pitchFamily="34" charset="0"/>
              </a:rPr>
              <a:t>electronically</a:t>
            </a:r>
            <a:r>
              <a:rPr lang="fr-CA" sz="1800" i="1" dirty="0">
                <a:latin typeface="Optima" panose="02000503060000020004" pitchFamily="2" charset="0"/>
                <a:ea typeface="Helvetica Neue" panose="02000503000000020004" pitchFamily="2" charset="0"/>
                <a:cs typeface="Arial" panose="020B0604020202020204" pitchFamily="34" charset="0"/>
              </a:rPr>
              <a:t> </a:t>
            </a:r>
            <a:r>
              <a:rPr lang="fr-CA" sz="1800" i="1" dirty="0" err="1">
                <a:latin typeface="Optima" panose="02000503060000020004" pitchFamily="2" charset="0"/>
                <a:ea typeface="Helvetica Neue" panose="02000503000000020004" pitchFamily="2" charset="0"/>
                <a:cs typeface="Arial" panose="020B0604020202020204" pitchFamily="34" charset="0"/>
              </a:rPr>
              <a:t>activated</a:t>
            </a:r>
            <a:r>
              <a:rPr lang="fr-CA" sz="1800" i="1" dirty="0">
                <a:latin typeface="Optima" panose="02000503060000020004" pitchFamily="2" charset="0"/>
                <a:ea typeface="Helvetica Neue" panose="02000503000000020004" pitchFamily="2" charset="0"/>
                <a:cs typeface="Arial" panose="020B0604020202020204" pitchFamily="34" charset="0"/>
              </a:rPr>
              <a:t> recorder </a:t>
            </a:r>
            <a:r>
              <a:rPr lang="fr-CA" sz="1800" dirty="0">
                <a:latin typeface="Optima" panose="02000503060000020004" pitchFamily="2" charset="0"/>
                <a:ea typeface="Helvetica Neue" panose="02000503000000020004" pitchFamily="2" charset="0"/>
                <a:cs typeface="Arial" panose="020B0604020202020204" pitchFamily="34" charset="0"/>
              </a:rPr>
              <a:t>ou EAR) qui recueille des extraits de conversation tout au long de la journée. Leurs analyses indiquent une grande variabilité quant au nombre de mots prononcés par les étudiants et étudiantes universitaires. Une fois cette variabilité considérée, aucune différence n’a été détectée entre le nombre moyen de mots prononcés par les étudiantes universitaires de sexe féminin comparativement aux étudiants universitaires de sexe masculin.</a:t>
            </a:r>
          </a:p>
        </p:txBody>
      </p:sp>
      <p:sp>
        <p:nvSpPr>
          <p:cNvPr id="3" name="Espace réservé du numéro de diapositive 2">
            <a:extLst>
              <a:ext uri="{FF2B5EF4-FFF2-40B4-BE49-F238E27FC236}">
                <a16:creationId xmlns:a16="http://schemas.microsoft.com/office/drawing/2014/main" id="{9CC6C118-2AAC-6AF9-32C9-52AD0ECB4DAC}"/>
              </a:ext>
            </a:extLst>
          </p:cNvPr>
          <p:cNvSpPr>
            <a:spLocks noGrp="1"/>
          </p:cNvSpPr>
          <p:nvPr>
            <p:ph type="sldNum" sz="quarter" idx="12"/>
          </p:nvPr>
        </p:nvSpPr>
        <p:spPr/>
        <p:txBody>
          <a:bodyPr/>
          <a:lstStyle/>
          <a:p>
            <a:fld id="{DF28FB93-0A08-4E7D-8E63-9EFA29F1E093}" type="slidenum">
              <a:rPr lang="fr-CA" smtClean="0"/>
              <a:pPr/>
              <a:t>36</a:t>
            </a:fld>
            <a:endParaRPr lang="fr-CA"/>
          </a:p>
        </p:txBody>
      </p:sp>
      <p:sp>
        <p:nvSpPr>
          <p:cNvPr id="5" name="ZoneTexte 4">
            <a:extLst>
              <a:ext uri="{FF2B5EF4-FFF2-40B4-BE49-F238E27FC236}">
                <a16:creationId xmlns:a16="http://schemas.microsoft.com/office/drawing/2014/main" id="{6F8DCE77-2822-872E-50F7-0B25EB3B23BD}"/>
              </a:ext>
            </a:extLst>
          </p:cNvPr>
          <p:cNvSpPr txBox="1"/>
          <p:nvPr/>
        </p:nvSpPr>
        <p:spPr>
          <a:xfrm>
            <a:off x="-26268" y="5847655"/>
            <a:ext cx="7318548" cy="461665"/>
          </a:xfrm>
          <a:prstGeom prst="rect">
            <a:avLst/>
          </a:prstGeom>
          <a:noFill/>
        </p:spPr>
        <p:txBody>
          <a:bodyPr wrap="square">
            <a:spAutoFit/>
          </a:bodyPr>
          <a:lstStyle/>
          <a:p>
            <a:pPr marL="363538" indent="-363538">
              <a:buNone/>
            </a:pPr>
            <a:r>
              <a:rPr lang="en-US" sz="1200" dirty="0" err="1"/>
              <a:t>Mehl</a:t>
            </a:r>
            <a:r>
              <a:rPr lang="en-US" sz="1200" dirty="0"/>
              <a:t>, M. R., </a:t>
            </a:r>
            <a:r>
              <a:rPr lang="en-US" sz="1200" dirty="0" err="1"/>
              <a:t>Vazire</a:t>
            </a:r>
            <a:r>
              <a:rPr lang="en-US" sz="1200" dirty="0"/>
              <a:t>, S., Ramírez-Esparza, N., </a:t>
            </a:r>
            <a:r>
              <a:rPr lang="en-US" sz="1200" dirty="0" err="1"/>
              <a:t>Slatcher</a:t>
            </a:r>
            <a:r>
              <a:rPr lang="en-US" sz="1200" dirty="0"/>
              <a:t>, R. B. et Pennebaker, J. W. (2007). Are women really more talkative than men? </a:t>
            </a:r>
            <a:r>
              <a:rPr lang="en-US" sz="1200" i="1" dirty="0"/>
              <a:t>Science, 317</a:t>
            </a:r>
            <a:r>
              <a:rPr lang="en-US" sz="1200" dirty="0"/>
              <a:t>(5834), 82. </a:t>
            </a:r>
            <a:r>
              <a:rPr lang="en-US" sz="1200" dirty="0">
                <a:hlinkClick r:id="rId7"/>
              </a:rPr>
              <a:t>http://dx.doi.org/10.1126/science.1139940</a:t>
            </a:r>
            <a:r>
              <a:rPr lang="en-US" sz="1200" dirty="0"/>
              <a:t> </a:t>
            </a:r>
          </a:p>
        </p:txBody>
      </p:sp>
    </p:spTree>
    <p:extLst>
      <p:ext uri="{BB962C8B-B14F-4D97-AF65-F5344CB8AC3E}">
        <p14:creationId xmlns:p14="http://schemas.microsoft.com/office/powerpoint/2010/main" val="333620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Le processus de reformulation</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i="1" dirty="0">
                <a:solidFill>
                  <a:prstClr val="black"/>
                </a:solidFill>
              </a:rPr>
              <a:t>The </a:t>
            </a:r>
            <a:r>
              <a:rPr lang="fr-CA" sz="2200" i="1" dirty="0" err="1">
                <a:solidFill>
                  <a:prstClr val="black"/>
                </a:solidFill>
              </a:rPr>
              <a:t>Purdue</a:t>
            </a:r>
            <a:r>
              <a:rPr lang="fr-CA" sz="2200" i="1" dirty="0">
                <a:solidFill>
                  <a:prstClr val="black"/>
                </a:solidFill>
              </a:rPr>
              <a:t> </a:t>
            </a:r>
            <a:r>
              <a:rPr lang="fr-CA" sz="2200" i="1" dirty="0" err="1">
                <a:solidFill>
                  <a:prstClr val="black"/>
                </a:solidFill>
              </a:rPr>
              <a:t>Owl</a:t>
            </a:r>
            <a:r>
              <a:rPr lang="fr-CA" sz="2200" dirty="0">
                <a:solidFill>
                  <a:prstClr val="black"/>
                </a:solidFill>
              </a:rPr>
              <a:t> </a:t>
            </a:r>
            <a:r>
              <a:rPr lang="fr-CA" sz="2200" dirty="0"/>
              <a:t>(s. d.) donne des trucs pour reformuler de façon adéquate. Plutôt que de citer cette information directement, il est possible d’en reformuler rapidement les éléments principaux :</a:t>
            </a:r>
          </a:p>
          <a:p>
            <a:pPr marL="0" indent="0">
              <a:lnSpc>
                <a:spcPct val="100000"/>
              </a:lnSpc>
              <a:buNone/>
            </a:pPr>
            <a:r>
              <a:rPr lang="fr-CA" sz="2200" dirty="0"/>
              <a:t>Selon </a:t>
            </a:r>
            <a:r>
              <a:rPr lang="fr-CA" sz="2200" i="1" dirty="0"/>
              <a:t>The </a:t>
            </a:r>
            <a:r>
              <a:rPr lang="fr-CA" sz="2200" i="1" dirty="0" err="1"/>
              <a:t>Purdue</a:t>
            </a:r>
            <a:r>
              <a:rPr lang="fr-CA" sz="2200" i="1" dirty="0"/>
              <a:t> </a:t>
            </a:r>
            <a:r>
              <a:rPr lang="fr-CA" sz="2200" i="1" dirty="0" err="1"/>
              <a:t>Owl</a:t>
            </a:r>
            <a:r>
              <a:rPr lang="fr-CA" sz="2200" i="1" dirty="0"/>
              <a:t> </a:t>
            </a:r>
            <a:r>
              <a:rPr lang="fr-CA" sz="2200" dirty="0"/>
              <a:t>(s. d.), pour reformuler une information, une personnes étudiante devrait d’abord étudier cette information jusqu’à ce qu’elle la comprenne très bien. Ensuite, sans consulter l’original, elle devrait réécrire l’information dans ses propres mots, de façon à refléter sa compréhension et sa propre façon d’organiser ses idées. Même lorsqu’elle reformule, la personne étudiante doit tout de même citer la source originale.</a:t>
            </a:r>
          </a:p>
        </p:txBody>
      </p:sp>
      <p:sp>
        <p:nvSpPr>
          <p:cNvPr id="6" name="Espace réservé du numéro de diapositive 5">
            <a:extLst>
              <a:ext uri="{FF2B5EF4-FFF2-40B4-BE49-F238E27FC236}">
                <a16:creationId xmlns:a16="http://schemas.microsoft.com/office/drawing/2014/main" id="{E01C0303-FF66-7A4D-5E99-1B25DF1E019B}"/>
              </a:ext>
            </a:extLst>
          </p:cNvPr>
          <p:cNvSpPr>
            <a:spLocks noGrp="1"/>
          </p:cNvSpPr>
          <p:nvPr>
            <p:ph type="sldNum" sz="quarter" idx="12"/>
          </p:nvPr>
        </p:nvSpPr>
        <p:spPr/>
        <p:txBody>
          <a:bodyPr/>
          <a:lstStyle/>
          <a:p>
            <a:fld id="{DF28FB93-0A08-4E7D-8E63-9EFA29F1E093}" type="slidenum">
              <a:rPr lang="fr-CA" smtClean="0"/>
              <a:pPr/>
              <a:t>37</a:t>
            </a:fld>
            <a:endParaRPr lang="fr-CA"/>
          </a:p>
        </p:txBody>
      </p:sp>
      <p:sp>
        <p:nvSpPr>
          <p:cNvPr id="5" name="Rectangle 4"/>
          <p:cNvSpPr/>
          <p:nvPr>
            <p:custDataLst>
              <p:tags r:id="rId3"/>
            </p:custDataLst>
          </p:nvPr>
        </p:nvSpPr>
        <p:spPr>
          <a:xfrm>
            <a:off x="-26268" y="5877272"/>
            <a:ext cx="9001000" cy="461665"/>
          </a:xfrm>
          <a:prstGeom prst="rect">
            <a:avLst/>
          </a:prstGeom>
          <a:noFill/>
          <a:ln>
            <a:noFill/>
          </a:ln>
        </p:spPr>
        <p:txBody>
          <a:bodyPr wrap="square">
            <a:spAutoFit/>
          </a:bodyPr>
          <a:lstStyle/>
          <a:p>
            <a:pPr marL="363538" indent="-363538"/>
            <a:r>
              <a:rPr lang="en-US" sz="1200" dirty="0">
                <a:latin typeface="Cambria" panose="02040503050406030204" pitchFamily="18" charset="0"/>
                <a:cs typeface="Times New Roman" panose="02020603050405020304" pitchFamily="18" charset="0"/>
              </a:rPr>
              <a:t>The Purdue Owl. (s. d.). </a:t>
            </a:r>
            <a:r>
              <a:rPr lang="en-US" sz="1200" i="1" dirty="0">
                <a:latin typeface="Cambria" panose="02040503050406030204" pitchFamily="18" charset="0"/>
                <a:cs typeface="Times New Roman" panose="02020603050405020304" pitchFamily="18" charset="0"/>
              </a:rPr>
              <a:t>6 steps to effective paraphrasing</a:t>
            </a:r>
            <a:r>
              <a:rPr lang="en-US" sz="1200" dirty="0">
                <a:latin typeface="Cambria" panose="02040503050406030204" pitchFamily="18" charset="0"/>
                <a:cs typeface="Times New Roman" panose="02020603050405020304" pitchFamily="18" charset="0"/>
              </a:rPr>
              <a:t>. </a:t>
            </a:r>
            <a:r>
              <a:rPr lang="en-US" sz="1200" dirty="0" err="1">
                <a:latin typeface="Cambria" panose="02040503050406030204" pitchFamily="18" charset="0"/>
                <a:cs typeface="Times New Roman" panose="02020603050405020304" pitchFamily="18" charset="0"/>
              </a:rPr>
              <a:t>Repéré</a:t>
            </a:r>
            <a:r>
              <a:rPr lang="en-US" sz="1200" dirty="0">
                <a:latin typeface="Cambria" panose="02040503050406030204" pitchFamily="18" charset="0"/>
                <a:cs typeface="Times New Roman" panose="02020603050405020304" pitchFamily="18" charset="0"/>
              </a:rPr>
              <a:t> </a:t>
            </a:r>
            <a:r>
              <a:rPr lang="en-US" sz="1200" dirty="0" err="1">
                <a:latin typeface="Cambria" panose="02040503050406030204" pitchFamily="18" charset="0"/>
                <a:cs typeface="Times New Roman" panose="02020603050405020304" pitchFamily="18" charset="0"/>
              </a:rPr>
              <a:t>à</a:t>
            </a:r>
            <a:r>
              <a:rPr lang="en-US" sz="1200" dirty="0">
                <a:latin typeface="Cambria" panose="02040503050406030204" pitchFamily="18" charset="0"/>
                <a:cs typeface="Times New Roman" panose="02020603050405020304" pitchFamily="18" charset="0"/>
              </a:rPr>
              <a:t> : </a:t>
            </a:r>
            <a:r>
              <a:rPr lang="en-US" sz="1200" dirty="0">
                <a:latin typeface="Cambria" panose="02040503050406030204" pitchFamily="18" charset="0"/>
                <a:cs typeface="Times New Roman" panose="02020603050405020304" pitchFamily="18" charset="0"/>
                <a:hlinkClick r:id="rId6"/>
              </a:rPr>
              <a:t>https://owl.purdue.edu/owl/research_and_citation/using_research/quoting_paraphrasing_and_summarizing/paraphrasing.html</a:t>
            </a:r>
            <a:r>
              <a:rPr lang="en-US" sz="1200" dirty="0">
                <a:latin typeface="Cambria" panose="02040503050406030204" pitchFamily="18" charset="0"/>
                <a:cs typeface="Times New Roman" panose="02020603050405020304" pitchFamily="18" charset="0"/>
              </a:rPr>
              <a:t> </a:t>
            </a:r>
          </a:p>
        </p:txBody>
      </p:sp>
      <p:pic>
        <p:nvPicPr>
          <p:cNvPr id="4" name="Image 3">
            <a:extLst>
              <a:ext uri="{FF2B5EF4-FFF2-40B4-BE49-F238E27FC236}">
                <a16:creationId xmlns:a16="http://schemas.microsoft.com/office/drawing/2014/main" id="{EBF701CD-C0B7-36CD-739B-2C03C1179CE7}"/>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355719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À votre tour!</a:t>
            </a:r>
          </a:p>
        </p:txBody>
      </p:sp>
      <p:sp>
        <p:nvSpPr>
          <p:cNvPr id="3" name="Espace réservé du contenu 2"/>
          <p:cNvSpPr>
            <a:spLocks noGrp="1"/>
          </p:cNvSpPr>
          <p:nvPr>
            <p:ph idx="1"/>
            <p:custDataLst>
              <p:tags r:id="rId2"/>
            </p:custDataLst>
          </p:nvPr>
        </p:nvSpPr>
        <p:spPr/>
        <p:txBody>
          <a:bodyPr>
            <a:normAutofit/>
          </a:bodyPr>
          <a:lstStyle/>
          <a:p>
            <a:pPr marL="0" indent="0">
              <a:lnSpc>
                <a:spcPct val="100000"/>
              </a:lnSpc>
              <a:buNone/>
            </a:pPr>
            <a:r>
              <a:rPr lang="fr-CA" sz="2200" dirty="0"/>
              <a:t>L’extrait ci-dessous est tiré de la page 45 du manuel de David Myers (2013) intitulé </a:t>
            </a:r>
            <a:r>
              <a:rPr lang="fr-CA" sz="2200" i="1" dirty="0"/>
              <a:t>Psychology</a:t>
            </a:r>
            <a:r>
              <a:rPr lang="fr-CA" sz="2200" dirty="0"/>
              <a:t>. Reformulez l’information présentée dans cet extrait de façon à répondre à la question suivante : </a:t>
            </a:r>
            <a:r>
              <a:rPr lang="fr-CA" sz="2200" b="1" i="1" dirty="0"/>
              <a:t>Pourquoi la biologie est-elle si importante dans l’étude de la psychologie?</a:t>
            </a:r>
          </a:p>
          <a:p>
            <a:pPr>
              <a:lnSpc>
                <a:spcPct val="100000"/>
              </a:lnSpc>
            </a:pPr>
            <a:r>
              <a:rPr lang="fr-CA" sz="2200" b="1" dirty="0">
                <a:solidFill>
                  <a:schemeClr val="accent1"/>
                </a:solidFill>
              </a:rPr>
              <a:t>Étudiez cet extrait jusqu’à ce que vous en compreniez parfaitement le sens</a:t>
            </a:r>
            <a:r>
              <a:rPr lang="fr-CA" sz="2200" dirty="0">
                <a:solidFill>
                  <a:schemeClr val="accent1"/>
                </a:solidFill>
              </a:rPr>
              <a:t>.</a:t>
            </a:r>
          </a:p>
          <a:p>
            <a:pPr>
              <a:lnSpc>
                <a:spcPct val="100000"/>
              </a:lnSpc>
            </a:pPr>
            <a:endParaRPr lang="fr-CA" sz="2200" dirty="0">
              <a:solidFill>
                <a:srgbClr val="FF0000"/>
              </a:solidFill>
            </a:endParaRPr>
          </a:p>
        </p:txBody>
      </p:sp>
      <p:sp>
        <p:nvSpPr>
          <p:cNvPr id="6" name="Espace réservé du numéro de diapositive 5">
            <a:extLst>
              <a:ext uri="{FF2B5EF4-FFF2-40B4-BE49-F238E27FC236}">
                <a16:creationId xmlns:a16="http://schemas.microsoft.com/office/drawing/2014/main" id="{A0BB0A1A-E1C5-0EA2-5058-18BC0E1C1F6F}"/>
              </a:ext>
            </a:extLst>
          </p:cNvPr>
          <p:cNvSpPr>
            <a:spLocks noGrp="1"/>
          </p:cNvSpPr>
          <p:nvPr>
            <p:ph type="sldNum" sz="quarter" idx="12"/>
          </p:nvPr>
        </p:nvSpPr>
        <p:spPr/>
        <p:txBody>
          <a:bodyPr/>
          <a:lstStyle/>
          <a:p>
            <a:fld id="{DF28FB93-0A08-4E7D-8E63-9EFA29F1E093}" type="slidenum">
              <a:rPr lang="fr-CA" smtClean="0"/>
              <a:pPr/>
              <a:t>38</a:t>
            </a:fld>
            <a:endParaRPr lang="fr-CA"/>
          </a:p>
        </p:txBody>
      </p:sp>
      <p:sp>
        <p:nvSpPr>
          <p:cNvPr id="4" name="Rectangle à coins arrondis 3"/>
          <p:cNvSpPr/>
          <p:nvPr>
            <p:custDataLst>
              <p:tags r:id="rId3"/>
            </p:custDataLst>
          </p:nvPr>
        </p:nvSpPr>
        <p:spPr bwMode="auto">
          <a:xfrm>
            <a:off x="856681" y="4349740"/>
            <a:ext cx="10475462" cy="1377960"/>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sz="2200" dirty="0">
                <a:latin typeface="+mj-lt"/>
                <a:cs typeface="Times New Roman" pitchFamily="18" charset="0"/>
              </a:rPr>
              <a:t>« Chacune de vos pensées, de vos émotions, de vos désirs est un phénomène biologique. Vous aimez, vous riez et vous pleurez en utilisant votre corps. Sans votre corps – vos gènes, votre cerveau, votre apparence – vous n’êtes, en effet, personne ».</a:t>
            </a:r>
          </a:p>
          <a:p>
            <a:pPr>
              <a:defRPr/>
            </a:pPr>
            <a:r>
              <a:rPr lang="fr-CA" sz="1400" i="1" dirty="0"/>
              <a:t>*Note : l’extrait utilisé ici a été traduit de l’anglais vers le français.</a:t>
            </a:r>
          </a:p>
        </p:txBody>
      </p:sp>
      <p:sp>
        <p:nvSpPr>
          <p:cNvPr id="5" name="Rectangle 5"/>
          <p:cNvSpPr>
            <a:spLocks noChangeArrowheads="1"/>
          </p:cNvSpPr>
          <p:nvPr>
            <p:custDataLst>
              <p:tags r:id="rId4"/>
            </p:custDataLst>
          </p:nvPr>
        </p:nvSpPr>
        <p:spPr bwMode="auto">
          <a:xfrm>
            <a:off x="-26268" y="6032321"/>
            <a:ext cx="92803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200" dirty="0">
                <a:latin typeface="+mj-lt"/>
                <a:cs typeface="Times New Roman" panose="02020603050405020304" pitchFamily="18" charset="0"/>
              </a:rPr>
              <a:t>Myers, D. G. (2013).  </a:t>
            </a:r>
            <a:r>
              <a:rPr lang="en-US" sz="1200" i="1" dirty="0">
                <a:latin typeface="+mj-lt"/>
                <a:cs typeface="Times New Roman" panose="02020603050405020304" pitchFamily="18" charset="0"/>
              </a:rPr>
              <a:t>Psychology</a:t>
            </a:r>
            <a:r>
              <a:rPr lang="en-US" sz="1200" dirty="0">
                <a:latin typeface="+mj-lt"/>
                <a:cs typeface="Times New Roman" panose="02020603050405020304" pitchFamily="18" charset="0"/>
              </a:rPr>
              <a:t> (10</a:t>
            </a:r>
            <a:r>
              <a:rPr lang="en-US" sz="1200" baseline="30000" dirty="0">
                <a:latin typeface="+mj-lt"/>
                <a:cs typeface="Times New Roman" panose="02020603050405020304" pitchFamily="18" charset="0"/>
              </a:rPr>
              <a:t>th</a:t>
            </a:r>
            <a:r>
              <a:rPr lang="en-US" sz="1200" dirty="0">
                <a:latin typeface="+mj-lt"/>
                <a:cs typeface="Times New Roman" panose="02020603050405020304" pitchFamily="18" charset="0"/>
              </a:rPr>
              <a:t> ed.). New York, NY: Worth.</a:t>
            </a:r>
          </a:p>
        </p:txBody>
      </p:sp>
      <p:pic>
        <p:nvPicPr>
          <p:cNvPr id="7" name="Image 6">
            <a:extLst>
              <a:ext uri="{FF2B5EF4-FFF2-40B4-BE49-F238E27FC236}">
                <a16:creationId xmlns:a16="http://schemas.microsoft.com/office/drawing/2014/main" id="{9141C1AE-D8EC-F22A-1546-9CE91D75E11A}"/>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414606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À votre tour! Reformulez l’information</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b="1" dirty="0">
                <a:solidFill>
                  <a:schemeClr val="accent1"/>
                </a:solidFill>
              </a:rPr>
              <a:t>Sans consulter l’extrait original, réécrivez dans vos propres mots l’information qu’il contient</a:t>
            </a:r>
            <a:r>
              <a:rPr lang="fr-CA" sz="2200" b="1" dirty="0"/>
              <a:t>.</a:t>
            </a:r>
          </a:p>
        </p:txBody>
      </p:sp>
      <p:pic>
        <p:nvPicPr>
          <p:cNvPr id="4" name="Image 3">
            <a:extLst>
              <a:ext uri="{FF2B5EF4-FFF2-40B4-BE49-F238E27FC236}">
                <a16:creationId xmlns:a16="http://schemas.microsoft.com/office/drawing/2014/main" id="{980151F5-5D63-BAB6-4F9A-CE0C9ECEF3D9}"/>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6" name="Rectangle à coins arrondis 3">
            <a:extLst>
              <a:ext uri="{FF2B5EF4-FFF2-40B4-BE49-F238E27FC236}">
                <a16:creationId xmlns:a16="http://schemas.microsoft.com/office/drawing/2014/main" id="{32EAF678-863C-8A4E-4E21-9A9BEB086ECF}"/>
              </a:ext>
            </a:extLst>
          </p:cNvPr>
          <p:cNvSpPr/>
          <p:nvPr>
            <p:custDataLst>
              <p:tags r:id="rId3"/>
            </p:custDataLst>
          </p:nvPr>
        </p:nvSpPr>
        <p:spPr bwMode="auto">
          <a:xfrm>
            <a:off x="856681" y="3068960"/>
            <a:ext cx="10475462" cy="1296144"/>
          </a:xfrm>
          <a:prstGeom prst="roundRect">
            <a:avLst/>
          </a:prstGeom>
          <a:solidFill>
            <a:schemeClr val="bg1">
              <a:lumMod val="95000"/>
            </a:schemeClr>
          </a:solidFill>
          <a:ln w="9525" cap="flat" cmpd="sng" algn="ctr">
            <a:noFill/>
            <a:prstDash val="solid"/>
            <a:round/>
            <a:headEnd type="none" w="med" len="med"/>
            <a:tailEnd type="none" w="med" len="med"/>
          </a:ln>
          <a:effectLst/>
        </p:spPr>
        <p:txBody>
          <a:bodyPr/>
          <a:lstStyle/>
          <a:p>
            <a:pPr>
              <a:defRPr/>
            </a:pPr>
            <a:endParaRPr lang="fr-CA" sz="2200" dirty="0">
              <a:latin typeface="+mj-lt"/>
              <a:cs typeface="Times New Roman" pitchFamily="18" charset="0"/>
            </a:endParaRPr>
          </a:p>
        </p:txBody>
      </p:sp>
      <p:sp>
        <p:nvSpPr>
          <p:cNvPr id="7" name="Espace réservé du numéro de diapositive 6">
            <a:extLst>
              <a:ext uri="{FF2B5EF4-FFF2-40B4-BE49-F238E27FC236}">
                <a16:creationId xmlns:a16="http://schemas.microsoft.com/office/drawing/2014/main" id="{CECAB7C5-CA1C-7D85-AAE2-014AFE86437F}"/>
              </a:ext>
            </a:extLst>
          </p:cNvPr>
          <p:cNvSpPr>
            <a:spLocks noGrp="1"/>
          </p:cNvSpPr>
          <p:nvPr>
            <p:ph type="sldNum" sz="quarter" idx="12"/>
          </p:nvPr>
        </p:nvSpPr>
        <p:spPr/>
        <p:txBody>
          <a:bodyPr/>
          <a:lstStyle/>
          <a:p>
            <a:fld id="{DF28FB93-0A08-4E7D-8E63-9EFA29F1E093}" type="slidenum">
              <a:rPr lang="fr-CA" smtClean="0"/>
              <a:pPr/>
              <a:t>39</a:t>
            </a:fld>
            <a:endParaRPr lang="fr-CA"/>
          </a:p>
        </p:txBody>
      </p:sp>
      <p:sp>
        <p:nvSpPr>
          <p:cNvPr id="8" name="Rectangle 5">
            <a:extLst>
              <a:ext uri="{FF2B5EF4-FFF2-40B4-BE49-F238E27FC236}">
                <a16:creationId xmlns:a16="http://schemas.microsoft.com/office/drawing/2014/main" id="{DBDE6DB5-B458-A8F7-C13C-D95D0AC6C2A2}"/>
              </a:ext>
            </a:extLst>
          </p:cNvPr>
          <p:cNvSpPr>
            <a:spLocks noChangeArrowheads="1"/>
          </p:cNvSpPr>
          <p:nvPr>
            <p:custDataLst>
              <p:tags r:id="rId4"/>
            </p:custDataLst>
          </p:nvPr>
        </p:nvSpPr>
        <p:spPr bwMode="auto">
          <a:xfrm>
            <a:off x="-26268" y="6032321"/>
            <a:ext cx="92803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200" dirty="0">
                <a:latin typeface="+mj-lt"/>
                <a:cs typeface="Times New Roman" panose="02020603050405020304" pitchFamily="18" charset="0"/>
              </a:rPr>
              <a:t>Myers, D. G. (2013).  </a:t>
            </a:r>
            <a:r>
              <a:rPr lang="en-US" sz="1200" i="1" dirty="0">
                <a:latin typeface="+mj-lt"/>
                <a:cs typeface="Times New Roman" panose="02020603050405020304" pitchFamily="18" charset="0"/>
              </a:rPr>
              <a:t>Psychology</a:t>
            </a:r>
            <a:r>
              <a:rPr lang="en-US" sz="1200" dirty="0">
                <a:latin typeface="+mj-lt"/>
                <a:cs typeface="Times New Roman" panose="02020603050405020304" pitchFamily="18" charset="0"/>
              </a:rPr>
              <a:t> (10</a:t>
            </a:r>
            <a:r>
              <a:rPr lang="en-US" sz="1200" baseline="30000" dirty="0">
                <a:latin typeface="+mj-lt"/>
                <a:cs typeface="Times New Roman" panose="02020603050405020304" pitchFamily="18" charset="0"/>
              </a:rPr>
              <a:t>th</a:t>
            </a:r>
            <a:r>
              <a:rPr lang="en-US" sz="1200" dirty="0">
                <a:latin typeface="+mj-lt"/>
                <a:cs typeface="Times New Roman" panose="02020603050405020304" pitchFamily="18" charset="0"/>
              </a:rPr>
              <a:t> ed.). New York, NY: Worth.</a:t>
            </a:r>
          </a:p>
        </p:txBody>
      </p:sp>
    </p:spTree>
    <p:extLst>
      <p:ext uri="{BB962C8B-B14F-4D97-AF65-F5344CB8AC3E}">
        <p14:creationId xmlns:p14="http://schemas.microsoft.com/office/powerpoint/2010/main" val="1456987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custDataLst>
              <p:tags r:id="rId1"/>
            </p:custDataLst>
          </p:nvPr>
        </p:nvSpPr>
        <p:spPr/>
        <p:txBody>
          <a:bodyPr/>
          <a:lstStyle/>
          <a:p>
            <a:r>
              <a:rPr lang="fr-CA" b="1" dirty="0"/>
              <a:t>Note de la traduction – version révisée (2023)</a:t>
            </a:r>
          </a:p>
        </p:txBody>
      </p:sp>
      <p:sp>
        <p:nvSpPr>
          <p:cNvPr id="7" name="Espace réservé du contenu 6"/>
          <p:cNvSpPr>
            <a:spLocks noGrp="1"/>
          </p:cNvSpPr>
          <p:nvPr>
            <p:ph idx="1"/>
            <p:custDataLst>
              <p:tags r:id="rId2"/>
            </p:custDataLst>
          </p:nvPr>
        </p:nvSpPr>
        <p:spPr/>
        <p:txBody>
          <a:bodyPr>
            <a:normAutofit/>
          </a:bodyPr>
          <a:lstStyle/>
          <a:p>
            <a:pPr marL="0" indent="0">
              <a:lnSpc>
                <a:spcPct val="100000"/>
              </a:lnSpc>
              <a:buNone/>
            </a:pPr>
            <a:r>
              <a:rPr lang="fr-CA" sz="2000" dirty="0"/>
              <a:t>La révision de ce tutoriel et des documents afférents a été réalisée au cours de l’été 2023 par une professeure en psychologie. Cette démarche a permis d’adapter les informations selon la dernière version disponible des normes bibliographiques de l’</a:t>
            </a:r>
            <a:r>
              <a:rPr lang="fr-CA" sz="2000" i="1" dirty="0"/>
              <a:t>American </a:t>
            </a:r>
            <a:r>
              <a:rPr lang="fr-CA" sz="2000" i="1" dirty="0" err="1"/>
              <a:t>Psychological</a:t>
            </a:r>
            <a:r>
              <a:rPr lang="fr-CA" sz="2000" i="1" dirty="0"/>
              <a:t> Association </a:t>
            </a:r>
            <a:r>
              <a:rPr lang="fr-CA" sz="2000" dirty="0"/>
              <a:t>(APA, 7</a:t>
            </a:r>
            <a:r>
              <a:rPr lang="fr-CA" sz="2000" baseline="30000" dirty="0"/>
              <a:t>e</a:t>
            </a:r>
            <a:r>
              <a:rPr lang="fr-CA" sz="2000" dirty="0"/>
              <a:t> édition). La version révisée inclut également certains changements dans la structure et la correction d’hyperliens devenus non fonctionnels. </a:t>
            </a:r>
          </a:p>
          <a:p>
            <a:pPr marL="0" indent="0">
              <a:lnSpc>
                <a:spcPct val="100000"/>
              </a:lnSpc>
              <a:buNone/>
            </a:pPr>
            <a:r>
              <a:rPr lang="fr-CA" sz="2000" dirty="0"/>
              <a:t>Dans la mesure du possible, la rédaction inclusive a été privilégiée. Toutefois, lorsque le masculin est utilisé, c’est dans le but d’alléger le texte.</a:t>
            </a:r>
          </a:p>
          <a:p>
            <a:pPr marL="0" indent="0">
              <a:lnSpc>
                <a:spcPct val="100000"/>
              </a:lnSpc>
              <a:buNone/>
            </a:pPr>
            <a:r>
              <a:rPr lang="fr-CA" sz="2000" i="1" dirty="0"/>
              <a:t>Toutes les notes sont de la traduction.</a:t>
            </a:r>
          </a:p>
          <a:p>
            <a:pPr marL="0" indent="0">
              <a:lnSpc>
                <a:spcPct val="100000"/>
              </a:lnSpc>
              <a:buNone/>
            </a:pPr>
            <a:r>
              <a:rPr lang="fr-CA" sz="2000" baseline="30000" dirty="0">
                <a:solidFill>
                  <a:prstClr val="black"/>
                </a:solidFill>
              </a:rPr>
              <a:t>† </a:t>
            </a:r>
            <a:r>
              <a:rPr lang="fr-CA" sz="2000" dirty="0"/>
              <a:t>Les liens indiqués dans ce tutoriel étaient actifs en juin 2023.</a:t>
            </a:r>
          </a:p>
        </p:txBody>
      </p:sp>
      <p:pic>
        <p:nvPicPr>
          <p:cNvPr id="3" name="Image 2">
            <a:extLst>
              <a:ext uri="{FF2B5EF4-FFF2-40B4-BE49-F238E27FC236}">
                <a16:creationId xmlns:a16="http://schemas.microsoft.com/office/drawing/2014/main" id="{256B17F3-66B0-5009-CE68-5437C97B43BD}"/>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2" name="Espace réservé du numéro de diapositive 1">
            <a:extLst>
              <a:ext uri="{FF2B5EF4-FFF2-40B4-BE49-F238E27FC236}">
                <a16:creationId xmlns:a16="http://schemas.microsoft.com/office/drawing/2014/main" id="{2A95C089-A923-1A15-6AFD-9A0FD2B0BEDE}"/>
              </a:ext>
            </a:extLst>
          </p:cNvPr>
          <p:cNvSpPr>
            <a:spLocks noGrp="1"/>
          </p:cNvSpPr>
          <p:nvPr>
            <p:ph type="sldNum" sz="quarter" idx="12"/>
          </p:nvPr>
        </p:nvSpPr>
        <p:spPr/>
        <p:txBody>
          <a:bodyPr/>
          <a:lstStyle/>
          <a:p>
            <a:fld id="{DF28FB93-0A08-4E7D-8E63-9EFA29F1E093}" type="slidenum">
              <a:rPr lang="fr-CA" smtClean="0"/>
              <a:pPr/>
              <a:t>4</a:t>
            </a:fld>
            <a:endParaRPr lang="fr-CA"/>
          </a:p>
        </p:txBody>
      </p:sp>
    </p:spTree>
    <p:extLst>
      <p:ext uri="{BB962C8B-B14F-4D97-AF65-F5344CB8AC3E}">
        <p14:creationId xmlns:p14="http://schemas.microsoft.com/office/powerpoint/2010/main" val="271307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Vérifiez et revérifiez</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b="1" dirty="0">
                <a:solidFill>
                  <a:schemeClr val="accent1"/>
                </a:solidFill>
              </a:rPr>
              <a:t>Comparez votre résumé avec l’extrait original. Votre résumé reflète-t-il vos </a:t>
            </a:r>
            <a:r>
              <a:rPr lang="fr-CA" sz="2200" b="1" u="sng" dirty="0">
                <a:solidFill>
                  <a:schemeClr val="accent1"/>
                </a:solidFill>
              </a:rPr>
              <a:t>propres</a:t>
            </a:r>
            <a:r>
              <a:rPr lang="fr-CA" sz="2200" b="1" dirty="0">
                <a:solidFill>
                  <a:schemeClr val="accent1"/>
                </a:solidFill>
              </a:rPr>
              <a:t> mots, votre propre façon d’organiser vos idées, votre propre compréhension?</a:t>
            </a:r>
          </a:p>
          <a:p>
            <a:pPr>
              <a:lnSpc>
                <a:spcPct val="100000"/>
              </a:lnSpc>
            </a:pPr>
            <a:endParaRPr lang="fr-CA" sz="2200" dirty="0"/>
          </a:p>
        </p:txBody>
      </p:sp>
      <p:sp>
        <p:nvSpPr>
          <p:cNvPr id="5" name="Espace réservé du numéro de diapositive 4">
            <a:extLst>
              <a:ext uri="{FF2B5EF4-FFF2-40B4-BE49-F238E27FC236}">
                <a16:creationId xmlns:a16="http://schemas.microsoft.com/office/drawing/2014/main" id="{95A3EA55-7A75-AE0A-E70C-BD0A8BAD004C}"/>
              </a:ext>
            </a:extLst>
          </p:cNvPr>
          <p:cNvSpPr>
            <a:spLocks noGrp="1"/>
          </p:cNvSpPr>
          <p:nvPr>
            <p:ph type="sldNum" sz="quarter" idx="12"/>
          </p:nvPr>
        </p:nvSpPr>
        <p:spPr/>
        <p:txBody>
          <a:bodyPr/>
          <a:lstStyle/>
          <a:p>
            <a:fld id="{DF28FB93-0A08-4E7D-8E63-9EFA29F1E093}" type="slidenum">
              <a:rPr lang="fr-CA" smtClean="0"/>
              <a:pPr/>
              <a:t>40</a:t>
            </a:fld>
            <a:endParaRPr lang="fr-CA"/>
          </a:p>
        </p:txBody>
      </p:sp>
      <p:pic>
        <p:nvPicPr>
          <p:cNvPr id="4" name="Image 3">
            <a:extLst>
              <a:ext uri="{FF2B5EF4-FFF2-40B4-BE49-F238E27FC236}">
                <a16:creationId xmlns:a16="http://schemas.microsoft.com/office/drawing/2014/main" id="{3D4B6811-44D3-EC52-9D81-66DDA03A46BD}"/>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8" name="Rectangle à coins arrondis 3">
            <a:extLst>
              <a:ext uri="{FF2B5EF4-FFF2-40B4-BE49-F238E27FC236}">
                <a16:creationId xmlns:a16="http://schemas.microsoft.com/office/drawing/2014/main" id="{D89091AB-957D-D505-904B-2E330DA30832}"/>
              </a:ext>
            </a:extLst>
          </p:cNvPr>
          <p:cNvSpPr/>
          <p:nvPr>
            <p:custDataLst>
              <p:tags r:id="rId3"/>
            </p:custDataLst>
          </p:nvPr>
        </p:nvSpPr>
        <p:spPr bwMode="auto">
          <a:xfrm>
            <a:off x="694663" y="3429000"/>
            <a:ext cx="10799498" cy="139707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sz="2000" b="1" dirty="0">
                <a:latin typeface="+mj-lt"/>
                <a:cs typeface="Times New Roman" pitchFamily="18" charset="0"/>
              </a:rPr>
              <a:t>Original* </a:t>
            </a:r>
            <a:r>
              <a:rPr lang="fr-CA" sz="2000" dirty="0">
                <a:latin typeface="+mj-lt"/>
                <a:cs typeface="Times New Roman" pitchFamily="18" charset="0"/>
              </a:rPr>
              <a:t>« Chacune de vos pensées, de vos émotions, de vos désirs est un phénomène biologique. Vous aimez, vous riez et vous pleurez en utilisant votre corps. Sans votre corps – vos gènes, votre cerveau, votre apparence – vous n’êtes, en effet, personne » (Myers, 2013, p. 45).</a:t>
            </a:r>
          </a:p>
          <a:p>
            <a:pPr>
              <a:defRPr/>
            </a:pPr>
            <a:r>
              <a:rPr lang="fr-CA" sz="1400" i="1" dirty="0"/>
              <a:t>*Note : l’extrait utilisé ici a été traduit de l’anglais vers le français.</a:t>
            </a:r>
          </a:p>
        </p:txBody>
      </p:sp>
      <p:sp>
        <p:nvSpPr>
          <p:cNvPr id="7" name="Rectangle 5">
            <a:extLst>
              <a:ext uri="{FF2B5EF4-FFF2-40B4-BE49-F238E27FC236}">
                <a16:creationId xmlns:a16="http://schemas.microsoft.com/office/drawing/2014/main" id="{F0E31419-CBDD-8FBF-2A4D-132D608D567A}"/>
              </a:ext>
            </a:extLst>
          </p:cNvPr>
          <p:cNvSpPr>
            <a:spLocks noChangeArrowheads="1"/>
          </p:cNvSpPr>
          <p:nvPr>
            <p:custDataLst>
              <p:tags r:id="rId4"/>
            </p:custDataLst>
          </p:nvPr>
        </p:nvSpPr>
        <p:spPr bwMode="auto">
          <a:xfrm>
            <a:off x="-26268" y="6032321"/>
            <a:ext cx="92803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200" dirty="0">
                <a:latin typeface="+mj-lt"/>
                <a:cs typeface="Times New Roman" panose="02020603050405020304" pitchFamily="18" charset="0"/>
              </a:rPr>
              <a:t>Myers, D. G. (2013).  </a:t>
            </a:r>
            <a:r>
              <a:rPr lang="en-US" sz="1200" i="1" dirty="0">
                <a:latin typeface="+mj-lt"/>
                <a:cs typeface="Times New Roman" panose="02020603050405020304" pitchFamily="18" charset="0"/>
              </a:rPr>
              <a:t>Psychology</a:t>
            </a:r>
            <a:r>
              <a:rPr lang="en-US" sz="1200" dirty="0">
                <a:latin typeface="+mj-lt"/>
                <a:cs typeface="Times New Roman" panose="02020603050405020304" pitchFamily="18" charset="0"/>
              </a:rPr>
              <a:t> (10</a:t>
            </a:r>
            <a:r>
              <a:rPr lang="en-US" sz="1200" baseline="30000" dirty="0">
                <a:latin typeface="+mj-lt"/>
                <a:cs typeface="Times New Roman" panose="02020603050405020304" pitchFamily="18" charset="0"/>
              </a:rPr>
              <a:t>th</a:t>
            </a:r>
            <a:r>
              <a:rPr lang="en-US" sz="1200" dirty="0">
                <a:latin typeface="+mj-lt"/>
                <a:cs typeface="Times New Roman" panose="02020603050405020304" pitchFamily="18" charset="0"/>
              </a:rPr>
              <a:t> ed.). New York, NY: Worth.</a:t>
            </a:r>
          </a:p>
        </p:txBody>
      </p:sp>
    </p:spTree>
    <p:extLst>
      <p:ext uri="{BB962C8B-B14F-4D97-AF65-F5344CB8AC3E}">
        <p14:creationId xmlns:p14="http://schemas.microsoft.com/office/powerpoint/2010/main" val="2541892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Assurez-vous de citer correctement</a:t>
            </a:r>
          </a:p>
        </p:txBody>
      </p:sp>
      <p:sp>
        <p:nvSpPr>
          <p:cNvPr id="3" name="Espace réservé du contenu 2"/>
          <p:cNvSpPr>
            <a:spLocks noGrp="1"/>
          </p:cNvSpPr>
          <p:nvPr>
            <p:ph idx="1"/>
            <p:custDataLst>
              <p:tags r:id="rId2"/>
            </p:custDataLst>
          </p:nvPr>
        </p:nvSpPr>
        <p:spPr/>
        <p:txBody>
          <a:bodyPr>
            <a:normAutofit/>
          </a:bodyPr>
          <a:lstStyle/>
          <a:p>
            <a:r>
              <a:rPr lang="fr-CA" sz="2200" b="1" dirty="0">
                <a:solidFill>
                  <a:schemeClr val="accent1"/>
                </a:solidFill>
              </a:rPr>
              <a:t>Avez-vous correctement cité Myers (2013)?</a:t>
            </a:r>
          </a:p>
        </p:txBody>
      </p:sp>
      <p:sp>
        <p:nvSpPr>
          <p:cNvPr id="7" name="Espace réservé du numéro de diapositive 6">
            <a:extLst>
              <a:ext uri="{FF2B5EF4-FFF2-40B4-BE49-F238E27FC236}">
                <a16:creationId xmlns:a16="http://schemas.microsoft.com/office/drawing/2014/main" id="{2E312E6C-E5C6-A986-FD8F-7E80CF573755}"/>
              </a:ext>
            </a:extLst>
          </p:cNvPr>
          <p:cNvSpPr>
            <a:spLocks noGrp="1"/>
          </p:cNvSpPr>
          <p:nvPr>
            <p:ph type="sldNum" sz="quarter" idx="12"/>
          </p:nvPr>
        </p:nvSpPr>
        <p:spPr/>
        <p:txBody>
          <a:bodyPr/>
          <a:lstStyle/>
          <a:p>
            <a:fld id="{DF28FB93-0A08-4E7D-8E63-9EFA29F1E093}" type="slidenum">
              <a:rPr lang="fr-CA" smtClean="0"/>
              <a:pPr/>
              <a:t>41</a:t>
            </a:fld>
            <a:endParaRPr lang="fr-CA"/>
          </a:p>
        </p:txBody>
      </p:sp>
      <p:pic>
        <p:nvPicPr>
          <p:cNvPr id="4" name="Image 3">
            <a:extLst>
              <a:ext uri="{FF2B5EF4-FFF2-40B4-BE49-F238E27FC236}">
                <a16:creationId xmlns:a16="http://schemas.microsoft.com/office/drawing/2014/main" id="{B583874B-D8DF-83FF-B5C8-A06298F1B70C}"/>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8" name="Rectangle à coins arrondis 3">
            <a:extLst>
              <a:ext uri="{FF2B5EF4-FFF2-40B4-BE49-F238E27FC236}">
                <a16:creationId xmlns:a16="http://schemas.microsoft.com/office/drawing/2014/main" id="{DE354549-E2EF-7991-C7AC-303C89F70E83}"/>
              </a:ext>
            </a:extLst>
          </p:cNvPr>
          <p:cNvSpPr/>
          <p:nvPr>
            <p:custDataLst>
              <p:tags r:id="rId3"/>
            </p:custDataLst>
          </p:nvPr>
        </p:nvSpPr>
        <p:spPr bwMode="auto">
          <a:xfrm>
            <a:off x="694663" y="3429000"/>
            <a:ext cx="10799498" cy="1397074"/>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sz="2000" b="1" dirty="0">
                <a:latin typeface="+mj-lt"/>
                <a:cs typeface="Times New Roman" pitchFamily="18" charset="0"/>
              </a:rPr>
              <a:t>Original* </a:t>
            </a:r>
            <a:r>
              <a:rPr lang="fr-CA" sz="2000" dirty="0">
                <a:latin typeface="+mj-lt"/>
                <a:cs typeface="Times New Roman" pitchFamily="18" charset="0"/>
              </a:rPr>
              <a:t>« Chacune de vos pensées, de vos émotions, de vos désirs est un phénomène biologique. Vous aimez, vous riez et vous pleurez en utilisant votre corps. Sans votre corps – vos gènes, votre cerveau, votre apparence – vous n’êtes, en effet, personne » (Myers, 2013, p. 45).</a:t>
            </a:r>
          </a:p>
          <a:p>
            <a:pPr>
              <a:defRPr/>
            </a:pPr>
            <a:r>
              <a:rPr lang="fr-CA" sz="1400" i="1" dirty="0"/>
              <a:t>*Note : l’extrait utilisé ici a été traduit de l’anglais vers le français.</a:t>
            </a:r>
          </a:p>
        </p:txBody>
      </p:sp>
      <p:sp>
        <p:nvSpPr>
          <p:cNvPr id="5" name="Rectangle 5">
            <a:extLst>
              <a:ext uri="{FF2B5EF4-FFF2-40B4-BE49-F238E27FC236}">
                <a16:creationId xmlns:a16="http://schemas.microsoft.com/office/drawing/2014/main" id="{1D0A45BE-9A6C-7B96-5D27-FD80D3C9BB23}"/>
              </a:ext>
            </a:extLst>
          </p:cNvPr>
          <p:cNvSpPr>
            <a:spLocks noChangeArrowheads="1"/>
          </p:cNvSpPr>
          <p:nvPr>
            <p:custDataLst>
              <p:tags r:id="rId4"/>
            </p:custDataLst>
          </p:nvPr>
        </p:nvSpPr>
        <p:spPr bwMode="auto">
          <a:xfrm>
            <a:off x="-26268" y="6032321"/>
            <a:ext cx="92803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200" dirty="0">
                <a:latin typeface="+mj-lt"/>
                <a:cs typeface="Times New Roman" panose="02020603050405020304" pitchFamily="18" charset="0"/>
              </a:rPr>
              <a:t>Myers, D. G. (2013).  </a:t>
            </a:r>
            <a:r>
              <a:rPr lang="en-US" sz="1200" i="1" dirty="0">
                <a:latin typeface="+mj-lt"/>
                <a:cs typeface="Times New Roman" panose="02020603050405020304" pitchFamily="18" charset="0"/>
              </a:rPr>
              <a:t>Psychology</a:t>
            </a:r>
            <a:r>
              <a:rPr lang="en-US" sz="1200" dirty="0">
                <a:latin typeface="+mj-lt"/>
                <a:cs typeface="Times New Roman" panose="02020603050405020304" pitchFamily="18" charset="0"/>
              </a:rPr>
              <a:t> (10</a:t>
            </a:r>
            <a:r>
              <a:rPr lang="en-US" sz="1200" baseline="30000" dirty="0">
                <a:latin typeface="+mj-lt"/>
                <a:cs typeface="Times New Roman" panose="02020603050405020304" pitchFamily="18" charset="0"/>
              </a:rPr>
              <a:t>th</a:t>
            </a:r>
            <a:r>
              <a:rPr lang="en-US" sz="1200" dirty="0">
                <a:latin typeface="+mj-lt"/>
                <a:cs typeface="Times New Roman" panose="02020603050405020304" pitchFamily="18" charset="0"/>
              </a:rPr>
              <a:t> ed.). New York, NY: Worth.</a:t>
            </a:r>
          </a:p>
        </p:txBody>
      </p:sp>
    </p:spTree>
    <p:extLst>
      <p:ext uri="{BB962C8B-B14F-4D97-AF65-F5344CB8AC3E}">
        <p14:creationId xmlns:p14="http://schemas.microsoft.com/office/powerpoint/2010/main" val="52380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Petite auto-évaluation</a:t>
            </a:r>
          </a:p>
        </p:txBody>
      </p:sp>
      <p:sp>
        <p:nvSpPr>
          <p:cNvPr id="3" name="Espace réservé du contenu 2"/>
          <p:cNvSpPr>
            <a:spLocks noGrp="1"/>
          </p:cNvSpPr>
          <p:nvPr>
            <p:ph idx="1"/>
            <p:custDataLst>
              <p:tags r:id="rId2"/>
            </p:custDataLst>
          </p:nvPr>
        </p:nvSpPr>
        <p:spPr/>
        <p:txBody>
          <a:bodyPr>
            <a:normAutofit/>
          </a:bodyPr>
          <a:lstStyle/>
          <a:p>
            <a:pPr marL="0" indent="0">
              <a:lnSpc>
                <a:spcPct val="100000"/>
              </a:lnSpc>
              <a:buNone/>
            </a:pPr>
            <a:r>
              <a:rPr lang="fr-CA" sz="2000" dirty="0"/>
              <a:t>L’extrait ci-dessous est tiré d’un article rédigé dans le </a:t>
            </a:r>
            <a:r>
              <a:rPr lang="fr-CA" sz="2000" i="1" dirty="0"/>
              <a:t>New York Times </a:t>
            </a:r>
            <a:r>
              <a:rPr lang="fr-CA" sz="2000" dirty="0"/>
              <a:t>par </a:t>
            </a:r>
            <a:r>
              <a:rPr lang="fr-CA" sz="2000" dirty="0" err="1"/>
              <a:t>Belluck</a:t>
            </a:r>
            <a:r>
              <a:rPr lang="fr-CA" sz="2000" dirty="0"/>
              <a:t> (2009). Dans ce texte, </a:t>
            </a:r>
            <a:r>
              <a:rPr lang="fr-CA" sz="2000" dirty="0" err="1"/>
              <a:t>Belluck</a:t>
            </a:r>
            <a:r>
              <a:rPr lang="fr-CA" sz="2000" dirty="0"/>
              <a:t> considère s’il est éthique pour des scientifiques d’utiliser leurs enfants pour participer à leurs recherches. Dans les diapositives suivantes, voyez si vous êtes capable d’évaluer si l’extrait a été correctement reformulé…</a:t>
            </a:r>
          </a:p>
          <a:p>
            <a:pPr>
              <a:lnSpc>
                <a:spcPct val="100000"/>
              </a:lnSpc>
            </a:pPr>
            <a:endParaRPr lang="fr-CA" sz="2000" dirty="0"/>
          </a:p>
        </p:txBody>
      </p:sp>
      <p:sp>
        <p:nvSpPr>
          <p:cNvPr id="7" name="Espace réservé du numéro de diapositive 6">
            <a:extLst>
              <a:ext uri="{FF2B5EF4-FFF2-40B4-BE49-F238E27FC236}">
                <a16:creationId xmlns:a16="http://schemas.microsoft.com/office/drawing/2014/main" id="{0FD5BE03-8E11-8DBB-92BF-10D4A434C613}"/>
              </a:ext>
            </a:extLst>
          </p:cNvPr>
          <p:cNvSpPr>
            <a:spLocks noGrp="1"/>
          </p:cNvSpPr>
          <p:nvPr>
            <p:ph type="sldNum" sz="quarter" idx="12"/>
          </p:nvPr>
        </p:nvSpPr>
        <p:spPr/>
        <p:txBody>
          <a:bodyPr/>
          <a:lstStyle/>
          <a:p>
            <a:fld id="{DF28FB93-0A08-4E7D-8E63-9EFA29F1E093}" type="slidenum">
              <a:rPr lang="fr-CA" smtClean="0"/>
              <a:pPr/>
              <a:t>42</a:t>
            </a:fld>
            <a:endParaRPr lang="fr-CA"/>
          </a:p>
        </p:txBody>
      </p:sp>
      <p:sp>
        <p:nvSpPr>
          <p:cNvPr id="4" name="Rectangle à coins arrondis 3"/>
          <p:cNvSpPr/>
          <p:nvPr>
            <p:custDataLst>
              <p:tags r:id="rId3"/>
            </p:custDataLst>
          </p:nvPr>
        </p:nvSpPr>
        <p:spPr bwMode="auto">
          <a:xfrm>
            <a:off x="549796" y="3617828"/>
            <a:ext cx="11089232" cy="1995572"/>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sz="2000" b="1" dirty="0">
                <a:latin typeface="+mj-lt"/>
                <a:cs typeface="Times New Roman" panose="02020603050405020304" pitchFamily="18" charset="0"/>
              </a:rPr>
              <a:t>Original* </a:t>
            </a:r>
            <a:r>
              <a:rPr lang="fr-CA" sz="2000"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sz="2000" dirty="0" err="1">
                <a:latin typeface="+mj-lt"/>
                <a:cs typeface="Times New Roman" panose="02020603050405020304" pitchFamily="18" charset="0"/>
              </a:rPr>
              <a:t>Belluck</a:t>
            </a:r>
            <a:r>
              <a:rPr lang="fr-CA" sz="2000" dirty="0">
                <a:latin typeface="+mj-lt"/>
                <a:cs typeface="Times New Roman" panose="02020603050405020304" pitchFamily="18" charset="0"/>
              </a:rPr>
              <a:t>, 2009, paragr. 9). </a:t>
            </a:r>
          </a:p>
          <a:p>
            <a:pPr>
              <a:defRPr/>
            </a:pPr>
            <a:r>
              <a:rPr lang="fr-CA" sz="1400" i="1" dirty="0"/>
              <a:t>*Note: l’extrait utilisé ici a été traduit de l’anglais vers le français.</a:t>
            </a:r>
          </a:p>
        </p:txBody>
      </p:sp>
      <p:sp>
        <p:nvSpPr>
          <p:cNvPr id="6" name="Rectangle 5"/>
          <p:cNvSpPr>
            <a:spLocks noChangeArrowheads="1"/>
          </p:cNvSpPr>
          <p:nvPr>
            <p:custDataLst>
              <p:tags r:id="rId4"/>
            </p:custDataLst>
          </p:nvPr>
        </p:nvSpPr>
        <p:spPr bwMode="auto">
          <a:xfrm>
            <a:off x="0" y="5846118"/>
            <a:ext cx="7344816" cy="461665"/>
          </a:xfrm>
          <a:prstGeom prst="rect">
            <a:avLst/>
          </a:prstGeom>
          <a:noFill/>
          <a:ln w="9525">
            <a:noFill/>
            <a:miter lim="800000"/>
            <a:headEnd/>
            <a:tailEnd/>
          </a:ln>
        </p:spPr>
        <p:txBody>
          <a:bodyPr wrap="square">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63538" lvl="1" indent="-363538">
              <a:spcBef>
                <a:spcPts val="1800"/>
              </a:spcBef>
              <a:buFont typeface="Wingdings" panose="05000000000000000000" pitchFamily="2" charset="2"/>
              <a:buNone/>
            </a:pPr>
            <a:r>
              <a:rPr lang="en-US" sz="1200" dirty="0" err="1">
                <a:latin typeface="Cambria" panose="02040503050406030204" pitchFamily="18" charset="0"/>
                <a:cs typeface="Times New Roman" panose="02020603050405020304" pitchFamily="18" charset="0"/>
              </a:rPr>
              <a:t>Belluck</a:t>
            </a:r>
            <a:r>
              <a:rPr lang="en-US" sz="1200" dirty="0">
                <a:latin typeface="Cambria" panose="02040503050406030204" pitchFamily="18" charset="0"/>
                <a:cs typeface="Times New Roman" panose="02020603050405020304" pitchFamily="18" charset="0"/>
              </a:rPr>
              <a:t>, P. (2009, January 18). Test subjects who call the scientist Mom or Dad. </a:t>
            </a:r>
            <a:r>
              <a:rPr lang="en-US" sz="1200" i="1" dirty="0">
                <a:latin typeface="Cambria" panose="02040503050406030204" pitchFamily="18" charset="0"/>
                <a:cs typeface="Times New Roman" panose="02020603050405020304" pitchFamily="18" charset="0"/>
              </a:rPr>
              <a:t>The New York Times</a:t>
            </a:r>
            <a:r>
              <a:rPr lang="en-US" sz="1200" dirty="0">
                <a:latin typeface="Cambria" panose="02040503050406030204" pitchFamily="18" charset="0"/>
                <a:cs typeface="Times New Roman" panose="02020603050405020304" pitchFamily="18" charset="0"/>
              </a:rPr>
              <a:t>. </a:t>
            </a:r>
            <a:r>
              <a:rPr lang="en-US" sz="1200" dirty="0" err="1">
                <a:latin typeface="Cambria" panose="02040503050406030204" pitchFamily="18" charset="0"/>
                <a:cs typeface="Times New Roman" panose="02020603050405020304" pitchFamily="18" charset="0"/>
              </a:rPr>
              <a:t>Repéré</a:t>
            </a:r>
            <a:r>
              <a:rPr lang="en-US" sz="1200" dirty="0">
                <a:latin typeface="Cambria" panose="02040503050406030204" pitchFamily="18" charset="0"/>
                <a:cs typeface="Times New Roman" panose="02020603050405020304" pitchFamily="18" charset="0"/>
              </a:rPr>
              <a:t> </a:t>
            </a:r>
            <a:r>
              <a:rPr lang="en-US" sz="1200" dirty="0" err="1">
                <a:latin typeface="Cambria" panose="02040503050406030204" pitchFamily="18" charset="0"/>
                <a:cs typeface="Times New Roman" panose="02020603050405020304" pitchFamily="18" charset="0"/>
              </a:rPr>
              <a:t>à</a:t>
            </a:r>
            <a:r>
              <a:rPr lang="en-US" sz="1200" dirty="0">
                <a:latin typeface="Cambria" panose="02040503050406030204" pitchFamily="18" charset="0"/>
                <a:cs typeface="Times New Roman" panose="02020603050405020304" pitchFamily="18" charset="0"/>
              </a:rPr>
              <a:t> : </a:t>
            </a:r>
            <a:r>
              <a:rPr lang="en-US" sz="1200" dirty="0">
                <a:latin typeface="Cambria" panose="02040503050406030204" pitchFamily="18" charset="0"/>
                <a:cs typeface="Times New Roman" panose="02020603050405020304" pitchFamily="18" charset="0"/>
                <a:hlinkClick r:id="rId7"/>
              </a:rPr>
              <a:t>http://www.nytimes.com/2009/01/18/health/18iht-18kids.19450084.html</a:t>
            </a:r>
            <a:r>
              <a:rPr lang="en-US" sz="1200" dirty="0">
                <a:latin typeface="Cambria" panose="02040503050406030204" pitchFamily="18" charset="0"/>
                <a:cs typeface="Times New Roman" panose="02020603050405020304" pitchFamily="18" charset="0"/>
              </a:rPr>
              <a:t> </a:t>
            </a:r>
          </a:p>
        </p:txBody>
      </p:sp>
      <p:pic>
        <p:nvPicPr>
          <p:cNvPr id="5" name="Image 4">
            <a:extLst>
              <a:ext uri="{FF2B5EF4-FFF2-40B4-BE49-F238E27FC236}">
                <a16:creationId xmlns:a16="http://schemas.microsoft.com/office/drawing/2014/main" id="{0879BDFC-39EE-3CAE-2981-C06AB8D1C34A}"/>
              </a:ext>
            </a:extLst>
          </p:cNvPr>
          <p:cNvPicPr>
            <a:picLocks noChangeAspect="1"/>
          </p:cNvPicPr>
          <p:nvPr/>
        </p:nvPicPr>
        <p:blipFill>
          <a:blip r:embed="rId8">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156178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custDataLst>
              <p:tags r:id="rId1"/>
            </p:custDataLst>
          </p:nvPr>
        </p:nvSpPr>
        <p:spPr/>
        <p:txBody>
          <a:bodyPr/>
          <a:lstStyle/>
          <a:p>
            <a:r>
              <a:rPr lang="fr-CA" b="1" dirty="0"/>
              <a:t>Cette reformulation est-elle adéquate? </a:t>
            </a:r>
            <a:r>
              <a:rPr lang="fr-CA" sz="1800" b="1" dirty="0"/>
              <a:t>(Exemple 1)</a:t>
            </a:r>
          </a:p>
        </p:txBody>
      </p:sp>
      <p:sp>
        <p:nvSpPr>
          <p:cNvPr id="9" name="Espace réservé du contenu 2"/>
          <p:cNvSpPr>
            <a:spLocks noGrp="1"/>
          </p:cNvSpPr>
          <p:nvPr>
            <p:ph idx="1"/>
            <p:custDataLst>
              <p:tags r:id="rId2"/>
            </p:custDataLst>
          </p:nvPr>
        </p:nvSpPr>
        <p:spPr/>
        <p:txBody>
          <a:bodyPr>
            <a:normAutofit/>
          </a:bodyPr>
          <a:lstStyle/>
          <a:p>
            <a:pPr marL="0" lvl="0" indent="0">
              <a:lnSpc>
                <a:spcPct val="100000"/>
              </a:lnSpc>
              <a:spcBef>
                <a:spcPts val="0"/>
              </a:spcBef>
              <a:buClrTx/>
              <a:buSzTx/>
              <a:buNone/>
            </a:pPr>
            <a:r>
              <a:rPr lang="fr-CA" sz="1800" dirty="0">
                <a:latin typeface="Optima" panose="02000503060000020004" pitchFamily="2" charset="0"/>
                <a:cs typeface="Times New Roman" panose="02020603050405020304" pitchFamily="18" charset="0"/>
              </a:rPr>
              <a:t>Tel que mentionné par Belluck (2009, paragr. 9), il peut ne pas être éthique d’utiliser des enfants comme participants à une recherche parce que même si certaines méthodes sont nettement sans danger, d’autres peuvent entraîner des effets qui ne sont pas complètement compris. Les éthiciens affirment qu’ils considèreraient que la participation à certains projets est acceptable, mais soulèvent des questions quant à la relation avec le parent et à l’effet sur l’enfant. Ils se sont également posé des questions sur l’objectivité du chercheur. </a:t>
            </a:r>
          </a:p>
        </p:txBody>
      </p:sp>
      <p:sp>
        <p:nvSpPr>
          <p:cNvPr id="4" name="Espace réservé du numéro de diapositive 3">
            <a:extLst>
              <a:ext uri="{FF2B5EF4-FFF2-40B4-BE49-F238E27FC236}">
                <a16:creationId xmlns:a16="http://schemas.microsoft.com/office/drawing/2014/main" id="{38994A1C-A6F1-00AD-5295-A91AE09E5BA6}"/>
              </a:ext>
            </a:extLst>
          </p:cNvPr>
          <p:cNvSpPr>
            <a:spLocks noGrp="1"/>
          </p:cNvSpPr>
          <p:nvPr>
            <p:ph type="sldNum" sz="quarter" idx="12"/>
          </p:nvPr>
        </p:nvSpPr>
        <p:spPr/>
        <p:txBody>
          <a:bodyPr/>
          <a:lstStyle/>
          <a:p>
            <a:fld id="{DF28FB93-0A08-4E7D-8E63-9EFA29F1E093}" type="slidenum">
              <a:rPr lang="fr-CA" smtClean="0"/>
              <a:pPr/>
              <a:t>43</a:t>
            </a:fld>
            <a:endParaRPr lang="fr-CA"/>
          </a:p>
        </p:txBody>
      </p:sp>
      <p:pic>
        <p:nvPicPr>
          <p:cNvPr id="2" name="Image 1">
            <a:extLst>
              <a:ext uri="{FF2B5EF4-FFF2-40B4-BE49-F238E27FC236}">
                <a16:creationId xmlns:a16="http://schemas.microsoft.com/office/drawing/2014/main" id="{3E046E90-B7E4-AF09-5892-0E2C9197F07F}"/>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Rectangle à coins arrondis 3">
            <a:extLst>
              <a:ext uri="{FF2B5EF4-FFF2-40B4-BE49-F238E27FC236}">
                <a16:creationId xmlns:a16="http://schemas.microsoft.com/office/drawing/2014/main" id="{6C991530-B94F-0089-4CEA-1E26EBCD7BC4}"/>
              </a:ext>
            </a:extLst>
          </p:cNvPr>
          <p:cNvSpPr/>
          <p:nvPr>
            <p:custDataLst>
              <p:tags r:id="rId3"/>
            </p:custDataLst>
          </p:nvPr>
        </p:nvSpPr>
        <p:spPr bwMode="auto">
          <a:xfrm>
            <a:off x="549796" y="3861048"/>
            <a:ext cx="11089232" cy="1995572"/>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sz="2000" b="1" dirty="0">
                <a:latin typeface="+mj-lt"/>
                <a:cs typeface="Times New Roman" panose="02020603050405020304" pitchFamily="18" charset="0"/>
              </a:rPr>
              <a:t>Original* </a:t>
            </a:r>
            <a:r>
              <a:rPr lang="fr-CA" sz="2000"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sz="2000" dirty="0" err="1">
                <a:latin typeface="+mj-lt"/>
                <a:cs typeface="Times New Roman" panose="02020603050405020304" pitchFamily="18" charset="0"/>
              </a:rPr>
              <a:t>Belluck</a:t>
            </a:r>
            <a:r>
              <a:rPr lang="fr-CA" sz="2000" dirty="0">
                <a:latin typeface="+mj-lt"/>
                <a:cs typeface="Times New Roman" panose="02020603050405020304" pitchFamily="18" charset="0"/>
              </a:rPr>
              <a:t>, 2009, paragr. 9). </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278252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custDataLst>
              <p:tags r:id="rId1"/>
            </p:custDataLst>
          </p:nvPr>
        </p:nvSpPr>
        <p:spPr/>
        <p:txBody>
          <a:bodyPr/>
          <a:lstStyle/>
          <a:p>
            <a:r>
              <a:rPr lang="fr-CA" b="1" dirty="0"/>
              <a:t>Réorganisé </a:t>
            </a:r>
            <a:r>
              <a:rPr lang="fr-CA" b="1" dirty="0">
                <a:latin typeface="Cambria"/>
              </a:rPr>
              <a:t>≠ reformulé</a:t>
            </a:r>
            <a:endParaRPr lang="fr-CA" sz="1800" b="1" dirty="0"/>
          </a:p>
        </p:txBody>
      </p:sp>
      <p:sp>
        <p:nvSpPr>
          <p:cNvPr id="9" name="Espace réservé du contenu 2"/>
          <p:cNvSpPr>
            <a:spLocks noGrp="1"/>
          </p:cNvSpPr>
          <p:nvPr>
            <p:ph idx="1"/>
            <p:custDataLst>
              <p:tags r:id="rId2"/>
            </p:custDataLst>
          </p:nvPr>
        </p:nvSpPr>
        <p:spPr/>
        <p:txBody>
          <a:bodyPr>
            <a:normAutofit/>
          </a:bodyPr>
          <a:lstStyle/>
          <a:p>
            <a:pPr marL="0" lvl="0" indent="0">
              <a:lnSpc>
                <a:spcPct val="100000"/>
              </a:lnSpc>
              <a:spcBef>
                <a:spcPts val="0"/>
              </a:spcBef>
              <a:buClrTx/>
              <a:buSzTx/>
              <a:buNone/>
            </a:pPr>
            <a:endParaRPr lang="fr-CA" sz="1800" dirty="0">
              <a:latin typeface="Optima" panose="02000503060000020004" pitchFamily="2" charset="0"/>
              <a:cs typeface="Times New Roman" panose="02020603050405020304" pitchFamily="18" charset="0"/>
            </a:endParaRPr>
          </a:p>
          <a:p>
            <a:pPr marL="0" lvl="0" indent="0">
              <a:lnSpc>
                <a:spcPct val="100000"/>
              </a:lnSpc>
              <a:spcBef>
                <a:spcPts val="0"/>
              </a:spcBef>
              <a:buClrTx/>
              <a:buSzTx/>
              <a:buNone/>
            </a:pPr>
            <a:endParaRPr lang="fr-CA" sz="1800" dirty="0">
              <a:latin typeface="Optima" panose="02000503060000020004" pitchFamily="2" charset="0"/>
              <a:cs typeface="Times New Roman" panose="02020603050405020304" pitchFamily="18" charset="0"/>
            </a:endParaRPr>
          </a:p>
          <a:p>
            <a:pPr marL="0" lvl="0" indent="0">
              <a:lnSpc>
                <a:spcPct val="100000"/>
              </a:lnSpc>
              <a:spcBef>
                <a:spcPts val="0"/>
              </a:spcBef>
              <a:buClrTx/>
              <a:buSzTx/>
              <a:buNone/>
            </a:pPr>
            <a:r>
              <a:rPr lang="fr-CA" sz="1800" dirty="0">
                <a:solidFill>
                  <a:prstClr val="black"/>
                </a:solidFill>
                <a:latin typeface="Optima" panose="02000503060000020004" pitchFamily="2" charset="0"/>
                <a:cs typeface="Times New Roman" panose="02020603050405020304" pitchFamily="18" charset="0"/>
              </a:rPr>
              <a:t>Tel que mentionné par </a:t>
            </a:r>
            <a:r>
              <a:rPr lang="fr-CA" sz="1800" dirty="0" err="1">
                <a:solidFill>
                  <a:prstClr val="black"/>
                </a:solidFill>
                <a:latin typeface="Optima" panose="02000503060000020004" pitchFamily="2" charset="0"/>
                <a:cs typeface="Times New Roman" panose="02020603050405020304" pitchFamily="18" charset="0"/>
              </a:rPr>
              <a:t>Belluck</a:t>
            </a:r>
            <a:r>
              <a:rPr lang="fr-CA" sz="1800" dirty="0">
                <a:solidFill>
                  <a:prstClr val="black"/>
                </a:solidFill>
                <a:latin typeface="Optima" panose="02000503060000020004" pitchFamily="2" charset="0"/>
                <a:cs typeface="Times New Roman" panose="02020603050405020304" pitchFamily="18" charset="0"/>
              </a:rPr>
              <a:t> (2009, paragr. 9), il peut ne pas être éthique d’utiliser des enfants comme participants à une recherche parce que même si </a:t>
            </a:r>
            <a:r>
              <a:rPr lang="fr-CA" sz="1800" dirty="0">
                <a:solidFill>
                  <a:srgbClr val="FF0000"/>
                </a:solidFill>
                <a:latin typeface="Optima" panose="02000503060000020004" pitchFamily="2" charset="0"/>
                <a:cs typeface="Times New Roman" panose="02020603050405020304" pitchFamily="18" charset="0"/>
              </a:rPr>
              <a:t>certaines méthodes sont nettement </a:t>
            </a:r>
            <a:r>
              <a:rPr lang="fr-CA" sz="1800" dirty="0">
                <a:latin typeface="Optima" panose="02000503060000020004" pitchFamily="2" charset="0"/>
                <a:cs typeface="Times New Roman" panose="02020603050405020304" pitchFamily="18" charset="0"/>
              </a:rPr>
              <a:t>sans danger</a:t>
            </a:r>
            <a:r>
              <a:rPr lang="fr-CA" sz="1800" dirty="0">
                <a:solidFill>
                  <a:prstClr val="black"/>
                </a:solidFill>
                <a:latin typeface="Optima" panose="02000503060000020004" pitchFamily="2" charset="0"/>
                <a:cs typeface="Times New Roman" panose="02020603050405020304" pitchFamily="18" charset="0"/>
              </a:rPr>
              <a:t>, d’autres </a:t>
            </a:r>
            <a:r>
              <a:rPr lang="fr-CA" sz="1800" dirty="0">
                <a:solidFill>
                  <a:schemeClr val="accent5"/>
                </a:solidFill>
                <a:latin typeface="Optima" panose="02000503060000020004" pitchFamily="2" charset="0"/>
                <a:cs typeface="Times New Roman" panose="02020603050405020304" pitchFamily="18" charset="0"/>
              </a:rPr>
              <a:t>peuvent entraîner des effets qui ne sont pas complètement compris. Les éthiciens affirment qu’ils considèreraient que la participation à certains projets est acceptable</a:t>
            </a:r>
            <a:r>
              <a:rPr lang="fr-CA" sz="1800" dirty="0">
                <a:solidFill>
                  <a:prstClr val="black"/>
                </a:solidFill>
                <a:latin typeface="Optima" panose="02000503060000020004" pitchFamily="2" charset="0"/>
                <a:cs typeface="Times New Roman" panose="02020603050405020304" pitchFamily="18" charset="0"/>
              </a:rPr>
              <a:t>, </a:t>
            </a:r>
            <a:r>
              <a:rPr lang="fr-CA" sz="1800" dirty="0">
                <a:solidFill>
                  <a:schemeClr val="accent4">
                    <a:lumMod val="75000"/>
                  </a:schemeClr>
                </a:solidFill>
                <a:latin typeface="Optima" panose="02000503060000020004" pitchFamily="2" charset="0"/>
                <a:cs typeface="Times New Roman" panose="02020603050405020304" pitchFamily="18" charset="0"/>
              </a:rPr>
              <a:t>mais soulèvent des questions </a:t>
            </a:r>
            <a:r>
              <a:rPr lang="fr-CA" sz="1800" dirty="0">
                <a:solidFill>
                  <a:prstClr val="black"/>
                </a:solidFill>
                <a:latin typeface="Optima" panose="02000503060000020004" pitchFamily="2" charset="0"/>
                <a:cs typeface="Times New Roman" panose="02020603050405020304" pitchFamily="18" charset="0"/>
              </a:rPr>
              <a:t>quant à </a:t>
            </a:r>
            <a:r>
              <a:rPr lang="fr-CA" sz="1800" dirty="0">
                <a:solidFill>
                  <a:schemeClr val="accent3"/>
                </a:solidFill>
                <a:latin typeface="Optima" panose="02000503060000020004" pitchFamily="2" charset="0"/>
                <a:cs typeface="Times New Roman" panose="02020603050405020304" pitchFamily="18" charset="0"/>
              </a:rPr>
              <a:t>la relation avec le parent </a:t>
            </a:r>
            <a:r>
              <a:rPr lang="fr-CA" sz="1800" dirty="0">
                <a:solidFill>
                  <a:prstClr val="black"/>
                </a:solidFill>
                <a:latin typeface="Optima" panose="02000503060000020004" pitchFamily="2" charset="0"/>
                <a:cs typeface="Times New Roman" panose="02020603050405020304" pitchFamily="18" charset="0"/>
              </a:rPr>
              <a:t>et à </a:t>
            </a:r>
            <a:r>
              <a:rPr lang="fr-CA" sz="1800" dirty="0">
                <a:solidFill>
                  <a:schemeClr val="accent1"/>
                </a:solidFill>
                <a:latin typeface="Optima" panose="02000503060000020004" pitchFamily="2" charset="0"/>
                <a:cs typeface="Times New Roman" panose="02020603050405020304" pitchFamily="18" charset="0"/>
              </a:rPr>
              <a:t>l’effet sur l’enfant</a:t>
            </a:r>
            <a:r>
              <a:rPr lang="fr-CA" sz="1800" dirty="0">
                <a:solidFill>
                  <a:prstClr val="black"/>
                </a:solidFill>
                <a:latin typeface="Optima" panose="02000503060000020004" pitchFamily="2" charset="0"/>
                <a:cs typeface="Times New Roman" panose="02020603050405020304" pitchFamily="18" charset="0"/>
              </a:rPr>
              <a:t>. Ils se sont également posé des questions sur </a:t>
            </a:r>
            <a:r>
              <a:rPr lang="fr-CA" sz="1800" dirty="0">
                <a:solidFill>
                  <a:schemeClr val="accent2">
                    <a:lumMod val="50000"/>
                  </a:schemeClr>
                </a:solidFill>
                <a:latin typeface="Optima" panose="02000503060000020004" pitchFamily="2" charset="0"/>
                <a:cs typeface="Times New Roman" panose="02020603050405020304" pitchFamily="18" charset="0"/>
              </a:rPr>
              <a:t>l’objectivité du chercheur</a:t>
            </a:r>
            <a:r>
              <a:rPr lang="fr-CA" sz="1800" dirty="0">
                <a:solidFill>
                  <a:prstClr val="black"/>
                </a:solidFill>
                <a:latin typeface="Optima" panose="02000503060000020004" pitchFamily="2" charset="0"/>
                <a:cs typeface="Times New Roman" panose="02020603050405020304" pitchFamily="18" charset="0"/>
              </a:rPr>
              <a:t>. </a:t>
            </a:r>
          </a:p>
        </p:txBody>
      </p:sp>
      <p:sp>
        <p:nvSpPr>
          <p:cNvPr id="5" name="Espace réservé du numéro de diapositive 4">
            <a:extLst>
              <a:ext uri="{FF2B5EF4-FFF2-40B4-BE49-F238E27FC236}">
                <a16:creationId xmlns:a16="http://schemas.microsoft.com/office/drawing/2014/main" id="{89EADCE5-7CFF-3D24-FC05-3194A84B701A}"/>
              </a:ext>
            </a:extLst>
          </p:cNvPr>
          <p:cNvSpPr>
            <a:spLocks noGrp="1"/>
          </p:cNvSpPr>
          <p:nvPr>
            <p:ph type="sldNum" sz="quarter" idx="12"/>
          </p:nvPr>
        </p:nvSpPr>
        <p:spPr/>
        <p:txBody>
          <a:bodyPr/>
          <a:lstStyle/>
          <a:p>
            <a:fld id="{DF28FB93-0A08-4E7D-8E63-9EFA29F1E093}" type="slidenum">
              <a:rPr lang="fr-CA" smtClean="0"/>
              <a:pPr/>
              <a:t>44</a:t>
            </a:fld>
            <a:endParaRPr lang="fr-CA"/>
          </a:p>
        </p:txBody>
      </p:sp>
      <p:pic>
        <p:nvPicPr>
          <p:cNvPr id="2" name="Image 1">
            <a:extLst>
              <a:ext uri="{FF2B5EF4-FFF2-40B4-BE49-F238E27FC236}">
                <a16:creationId xmlns:a16="http://schemas.microsoft.com/office/drawing/2014/main" id="{3E046E90-B7E4-AF09-5892-0E2C9197F07F}"/>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3" name="Rectangle à coins arrondis 3">
            <a:extLst>
              <a:ext uri="{FF2B5EF4-FFF2-40B4-BE49-F238E27FC236}">
                <a16:creationId xmlns:a16="http://schemas.microsoft.com/office/drawing/2014/main" id="{B6C6DB6D-985F-AD9E-1F7C-BAD2E2888F32}"/>
              </a:ext>
            </a:extLst>
          </p:cNvPr>
          <p:cNvSpPr/>
          <p:nvPr>
            <p:custDataLst>
              <p:tags r:id="rId3"/>
            </p:custDataLst>
          </p:nvPr>
        </p:nvSpPr>
        <p:spPr bwMode="auto">
          <a:xfrm>
            <a:off x="1701924" y="4369172"/>
            <a:ext cx="8784976" cy="1650628"/>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sz="1600" b="1" dirty="0">
                <a:latin typeface="+mj-lt"/>
                <a:cs typeface="Times New Roman" panose="02020603050405020304" pitchFamily="18" charset="0"/>
              </a:rPr>
              <a:t>Original* </a:t>
            </a:r>
            <a:r>
              <a:rPr lang="fr-CA" sz="1600" dirty="0">
                <a:latin typeface="+mj-lt"/>
                <a:cs typeface="Times New Roman" panose="02020603050405020304" pitchFamily="18" charset="0"/>
              </a:rPr>
              <a:t>: « </a:t>
            </a:r>
            <a:r>
              <a:rPr lang="fr-CA" sz="1600" dirty="0">
                <a:solidFill>
                  <a:srgbClr val="FF0000"/>
                </a:solidFill>
                <a:latin typeface="+mj-lt"/>
                <a:cs typeface="Times New Roman" panose="02020603050405020304" pitchFamily="18" charset="0"/>
              </a:rPr>
              <a:t>Certaines méthodes </a:t>
            </a:r>
            <a:r>
              <a:rPr lang="fr-CA" sz="1600" dirty="0">
                <a:latin typeface="+mj-lt"/>
                <a:cs typeface="Times New Roman" panose="02020603050405020304" pitchFamily="18" charset="0"/>
              </a:rPr>
              <a:t>de recherche </a:t>
            </a:r>
            <a:r>
              <a:rPr lang="fr-CA" sz="1600" dirty="0">
                <a:solidFill>
                  <a:srgbClr val="FF0000"/>
                </a:solidFill>
                <a:latin typeface="+mj-lt"/>
                <a:cs typeface="Times New Roman" panose="02020603050405020304" pitchFamily="18" charset="0"/>
              </a:rPr>
              <a:t>sont nettement </a:t>
            </a:r>
            <a:r>
              <a:rPr lang="fr-CA" sz="1600" dirty="0">
                <a:latin typeface="+mj-lt"/>
                <a:cs typeface="Times New Roman" panose="02020603050405020304" pitchFamily="18" charset="0"/>
              </a:rPr>
              <a:t>inoffensives; d’autres, sans être clairement dangereuses, </a:t>
            </a:r>
            <a:r>
              <a:rPr lang="fr-CA" sz="1600" dirty="0">
                <a:solidFill>
                  <a:schemeClr val="accent5"/>
                </a:solidFill>
                <a:latin typeface="+mj-lt"/>
                <a:cs typeface="Times New Roman" panose="02020603050405020304" pitchFamily="18" charset="0"/>
              </a:rPr>
              <a:t>peuvent entraîner des effets qui ne sont pas complètement compris. Les éthiciens affirment qu’ils considèreraient que la participation à certains projets est acceptable</a:t>
            </a:r>
            <a:r>
              <a:rPr lang="fr-CA" sz="1600" dirty="0">
                <a:latin typeface="+mj-lt"/>
                <a:cs typeface="Times New Roman" panose="02020603050405020304" pitchFamily="18" charset="0"/>
              </a:rPr>
              <a:t>, voire précieuse, </a:t>
            </a:r>
            <a:r>
              <a:rPr lang="fr-CA" sz="1600" dirty="0">
                <a:solidFill>
                  <a:schemeClr val="accent4">
                    <a:lumMod val="75000"/>
                  </a:schemeClr>
                </a:solidFill>
                <a:latin typeface="+mj-lt"/>
                <a:cs typeface="Times New Roman" panose="02020603050405020304" pitchFamily="18" charset="0"/>
              </a:rPr>
              <a:t>mais soulèvent des questions </a:t>
            </a:r>
            <a:r>
              <a:rPr lang="fr-CA" sz="1600" dirty="0">
                <a:latin typeface="+mj-lt"/>
                <a:cs typeface="Times New Roman" panose="02020603050405020304" pitchFamily="18" charset="0"/>
              </a:rPr>
              <a:t>quant à </a:t>
            </a:r>
            <a:r>
              <a:rPr lang="fr-CA" sz="1600" dirty="0">
                <a:solidFill>
                  <a:schemeClr val="accent1"/>
                </a:solidFill>
                <a:latin typeface="+mj-lt"/>
                <a:cs typeface="Times New Roman" panose="02020603050405020304" pitchFamily="18" charset="0"/>
              </a:rPr>
              <a:t>l’effet sur l’enfant</a:t>
            </a:r>
            <a:r>
              <a:rPr lang="fr-CA" sz="1600" dirty="0">
                <a:latin typeface="+mj-lt"/>
                <a:cs typeface="Times New Roman" panose="02020603050405020304" pitchFamily="18" charset="0"/>
              </a:rPr>
              <a:t>, sur </a:t>
            </a:r>
            <a:r>
              <a:rPr lang="fr-CA" sz="1600" dirty="0">
                <a:solidFill>
                  <a:schemeClr val="accent3"/>
                </a:solidFill>
                <a:latin typeface="+mj-lt"/>
                <a:cs typeface="Times New Roman" panose="02020603050405020304" pitchFamily="18" charset="0"/>
              </a:rPr>
              <a:t>la relation avec le parent</a:t>
            </a:r>
            <a:r>
              <a:rPr lang="fr-CA" sz="1600" dirty="0">
                <a:latin typeface="+mj-lt"/>
                <a:cs typeface="Times New Roman" panose="02020603050405020304" pitchFamily="18" charset="0"/>
              </a:rPr>
              <a:t>, et sur </a:t>
            </a:r>
            <a:r>
              <a:rPr lang="fr-CA" sz="1600" dirty="0">
                <a:solidFill>
                  <a:schemeClr val="accent2">
                    <a:lumMod val="50000"/>
                  </a:schemeClr>
                </a:solidFill>
                <a:latin typeface="+mj-lt"/>
                <a:cs typeface="Times New Roman" panose="02020603050405020304" pitchFamily="18" charset="0"/>
              </a:rPr>
              <a:t>l’objectivité du chercheur</a:t>
            </a:r>
            <a:r>
              <a:rPr lang="fr-CA" sz="1600" dirty="0">
                <a:latin typeface="+mj-lt"/>
                <a:cs typeface="Times New Roman" panose="02020603050405020304" pitchFamily="18" charset="0"/>
              </a:rPr>
              <a:t> ou des données recueillies » (Belluck, 2009, paragr. 9). </a:t>
            </a:r>
          </a:p>
          <a:p>
            <a:pPr>
              <a:defRPr/>
            </a:pPr>
            <a:r>
              <a:rPr lang="fr-CA" sz="1200" i="1" dirty="0"/>
              <a:t>*Note: l’extrait utilisé ici a été traduit de l’anglais vers le français.</a:t>
            </a:r>
          </a:p>
        </p:txBody>
      </p:sp>
      <p:pic>
        <p:nvPicPr>
          <p:cNvPr id="4" name="Image 3">
            <a:extLst>
              <a:ext uri="{FF2B5EF4-FFF2-40B4-BE49-F238E27FC236}">
                <a16:creationId xmlns:a16="http://schemas.microsoft.com/office/drawing/2014/main" id="{AF825E66-339B-764E-E0B8-407A023F70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7748" y="404664"/>
            <a:ext cx="900607" cy="900607"/>
          </a:xfrm>
          <a:prstGeom prst="rect">
            <a:avLst/>
          </a:prstGeom>
        </p:spPr>
      </p:pic>
      <p:sp>
        <p:nvSpPr>
          <p:cNvPr id="6" name="ZoneTexte 5">
            <a:extLst>
              <a:ext uri="{FF2B5EF4-FFF2-40B4-BE49-F238E27FC236}">
                <a16:creationId xmlns:a16="http://schemas.microsoft.com/office/drawing/2014/main" id="{DFE08C9A-A656-43B9-9FE8-D2DC3390A92D}"/>
              </a:ext>
            </a:extLst>
          </p:cNvPr>
          <p:cNvSpPr txBox="1"/>
          <p:nvPr/>
        </p:nvSpPr>
        <p:spPr>
          <a:xfrm>
            <a:off x="1522410" y="1644422"/>
            <a:ext cx="8964489" cy="769441"/>
          </a:xfrm>
          <a:prstGeom prst="rect">
            <a:avLst/>
          </a:prstGeom>
          <a:ln w="12700"/>
        </p:spPr>
        <p:style>
          <a:lnRef idx="2">
            <a:schemeClr val="dk1"/>
          </a:lnRef>
          <a:fillRef idx="1">
            <a:schemeClr val="lt1"/>
          </a:fillRef>
          <a:effectRef idx="0">
            <a:schemeClr val="dk1"/>
          </a:effectRef>
          <a:fontRef idx="minor">
            <a:schemeClr val="dk1"/>
          </a:fontRef>
        </p:style>
        <p:txBody>
          <a:bodyPr wrap="square">
            <a:spAutoFit/>
          </a:bodyPr>
          <a:lstStyle/>
          <a:p>
            <a:pPr algn="ctr"/>
            <a:r>
              <a:rPr lang="fr-CA" sz="2200" b="1" dirty="0">
                <a:latin typeface="+mj-lt"/>
                <a:cs typeface="Times New Roman" panose="02020603050405020304" pitchFamily="18" charset="0"/>
              </a:rPr>
              <a:t>La personne n’a pas reformulé correctement l’extrait; </a:t>
            </a:r>
          </a:p>
          <a:p>
            <a:pPr algn="ctr"/>
            <a:r>
              <a:rPr lang="fr-CA" sz="2200" b="1" dirty="0">
                <a:latin typeface="+mj-lt"/>
                <a:cs typeface="Times New Roman" panose="02020603050405020304" pitchFamily="18" charset="0"/>
              </a:rPr>
              <a:t>elle l’a plutôt réorganisé.</a:t>
            </a:r>
          </a:p>
        </p:txBody>
      </p:sp>
    </p:spTree>
    <p:extLst>
      <p:ext uri="{BB962C8B-B14F-4D97-AF65-F5344CB8AC3E}">
        <p14:creationId xmlns:p14="http://schemas.microsoft.com/office/powerpoint/2010/main" val="119582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Reformuler correctement</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Reformuler ne consiste pas à simplement réorganiser les mots de la source originale. Une vraie reformulation implique de formuler autrement une idée en utilisant </a:t>
            </a:r>
            <a:r>
              <a:rPr lang="fr-CA" sz="2200" dirty="0">
                <a:solidFill>
                  <a:prstClr val="black"/>
                </a:solidFill>
              </a:rPr>
              <a:t>ses propres </a:t>
            </a:r>
            <a:r>
              <a:rPr lang="fr-CA" sz="2200" b="1" i="1" dirty="0">
                <a:solidFill>
                  <a:prstClr val="black"/>
                </a:solidFill>
              </a:rPr>
              <a:t>mots </a:t>
            </a:r>
            <a:r>
              <a:rPr lang="fr-CA" sz="2200" dirty="0">
                <a:solidFill>
                  <a:prstClr val="black"/>
                </a:solidFill>
              </a:rPr>
              <a:t>et</a:t>
            </a:r>
            <a:r>
              <a:rPr lang="fr-CA" sz="2200" b="1" i="1" dirty="0">
                <a:solidFill>
                  <a:prstClr val="black"/>
                </a:solidFill>
              </a:rPr>
              <a:t> </a:t>
            </a:r>
            <a:r>
              <a:rPr lang="fr-CA" sz="2200" dirty="0">
                <a:solidFill>
                  <a:prstClr val="black"/>
                </a:solidFill>
              </a:rPr>
              <a:t>sa propre façon </a:t>
            </a:r>
            <a:r>
              <a:rPr lang="fr-CA" sz="2200" b="1" i="1" dirty="0">
                <a:solidFill>
                  <a:prstClr val="black"/>
                </a:solidFill>
              </a:rPr>
              <a:t>d’organiser les idées</a:t>
            </a:r>
            <a:r>
              <a:rPr lang="fr-CA" sz="2200" dirty="0">
                <a:solidFill>
                  <a:prstClr val="black"/>
                </a:solidFill>
              </a:rPr>
              <a:t>, de façon à refléter sa propre </a:t>
            </a:r>
            <a:r>
              <a:rPr lang="fr-CA" sz="2200" b="1" i="1" dirty="0">
                <a:solidFill>
                  <a:prstClr val="black"/>
                </a:solidFill>
              </a:rPr>
              <a:t>compréhension</a:t>
            </a:r>
            <a:r>
              <a:rPr lang="fr-CA" sz="2200" dirty="0"/>
              <a:t>.</a:t>
            </a:r>
          </a:p>
          <a:p>
            <a:pPr>
              <a:lnSpc>
                <a:spcPct val="100000"/>
              </a:lnSpc>
            </a:pPr>
            <a:r>
              <a:rPr lang="fr-CA" sz="2200" dirty="0"/>
              <a:t>Vérifiez votre reformulation du passage de Myers (2013) rappelé ci-dessous. Avez-vous simplement réorganisé les mots de l’auteur? Si c’est le cas, vous devrez réécrire votre reformulation en utilisant vos </a:t>
            </a:r>
            <a:r>
              <a:rPr lang="fr-CA" sz="2200" b="1" i="1" dirty="0"/>
              <a:t>propres</a:t>
            </a:r>
            <a:r>
              <a:rPr lang="fr-CA" sz="2200" dirty="0"/>
              <a:t> mots, organisation et compréhension. </a:t>
            </a:r>
          </a:p>
        </p:txBody>
      </p:sp>
      <p:sp>
        <p:nvSpPr>
          <p:cNvPr id="6" name="Espace réservé du numéro de diapositive 5">
            <a:extLst>
              <a:ext uri="{FF2B5EF4-FFF2-40B4-BE49-F238E27FC236}">
                <a16:creationId xmlns:a16="http://schemas.microsoft.com/office/drawing/2014/main" id="{D7CC0BF0-47B1-CE6A-0CE5-5BDEC24A2749}"/>
              </a:ext>
            </a:extLst>
          </p:cNvPr>
          <p:cNvSpPr>
            <a:spLocks noGrp="1"/>
          </p:cNvSpPr>
          <p:nvPr>
            <p:ph type="sldNum" sz="quarter" idx="12"/>
          </p:nvPr>
        </p:nvSpPr>
        <p:spPr/>
        <p:txBody>
          <a:bodyPr/>
          <a:lstStyle/>
          <a:p>
            <a:fld id="{DF28FB93-0A08-4E7D-8E63-9EFA29F1E093}" type="slidenum">
              <a:rPr lang="fr-CA" smtClean="0"/>
              <a:pPr/>
              <a:t>45</a:t>
            </a:fld>
            <a:endParaRPr lang="fr-CA"/>
          </a:p>
        </p:txBody>
      </p:sp>
      <p:pic>
        <p:nvPicPr>
          <p:cNvPr id="4" name="Image 3">
            <a:extLst>
              <a:ext uri="{FF2B5EF4-FFF2-40B4-BE49-F238E27FC236}">
                <a16:creationId xmlns:a16="http://schemas.microsoft.com/office/drawing/2014/main" id="{0ED716CF-4AAC-D837-64B0-D27A0FAB0F03}"/>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7" name="Rectangle à coins arrondis 3">
            <a:extLst>
              <a:ext uri="{FF2B5EF4-FFF2-40B4-BE49-F238E27FC236}">
                <a16:creationId xmlns:a16="http://schemas.microsoft.com/office/drawing/2014/main" id="{9DEA4EDD-0617-3594-0A43-56AE7A0E88C1}"/>
              </a:ext>
            </a:extLst>
          </p:cNvPr>
          <p:cNvSpPr/>
          <p:nvPr>
            <p:custDataLst>
              <p:tags r:id="rId3"/>
            </p:custDataLst>
          </p:nvPr>
        </p:nvSpPr>
        <p:spPr bwMode="auto">
          <a:xfrm>
            <a:off x="1269876" y="4941168"/>
            <a:ext cx="9649072" cy="1239648"/>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b="1" dirty="0">
                <a:latin typeface="+mj-lt"/>
                <a:cs typeface="Times New Roman" pitchFamily="18" charset="0"/>
              </a:rPr>
              <a:t>Original* </a:t>
            </a:r>
            <a:r>
              <a:rPr lang="fr-CA" dirty="0">
                <a:latin typeface="+mj-lt"/>
                <a:cs typeface="Times New Roman" pitchFamily="18" charset="0"/>
              </a:rPr>
              <a:t>« Chacune de vos pensées, de vos émotions, de vos désirs est un phénomène biologique. Vous aimez, vous riez et vous pleurez en utilisant votre corps. Sans votre corps – vos gènes, votre cerveau, votre apparence – vous n’êtes, en effet, personne » (Myers, 2013, p. 45).</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360656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Cette reformulation est-elle adéquate? </a:t>
            </a:r>
            <a:r>
              <a:rPr lang="fr-CA" sz="1800" b="1" dirty="0"/>
              <a:t>(Exemple 2)</a:t>
            </a:r>
            <a:endParaRPr lang="fr-CA" b="1" dirty="0"/>
          </a:p>
        </p:txBody>
      </p:sp>
      <p:sp>
        <p:nvSpPr>
          <p:cNvPr id="5" name="Espace réservé du contenu 4">
            <a:extLst>
              <a:ext uri="{FF2B5EF4-FFF2-40B4-BE49-F238E27FC236}">
                <a16:creationId xmlns:a16="http://schemas.microsoft.com/office/drawing/2014/main" id="{07452E1D-2953-134A-3AE8-9C00F748296C}"/>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fr-CA" sz="1800" b="0" i="0" u="none" strike="noStrike" kern="0" cap="none" spc="0" normalizeH="0" baseline="0" noProof="0" dirty="0">
                <a:ln>
                  <a:noFill/>
                </a:ln>
                <a:solidFill>
                  <a:prstClr val="black"/>
                </a:solidFill>
                <a:effectLst/>
                <a:uLnTx/>
                <a:uFillTx/>
                <a:latin typeface="Optima" panose="02000503060000020004" pitchFamily="2" charset="0"/>
                <a:ea typeface="+mn-ea"/>
                <a:cs typeface="+mn-cs"/>
              </a:rPr>
              <a:t>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p:txBody>
      </p:sp>
      <p:sp>
        <p:nvSpPr>
          <p:cNvPr id="6" name="Espace réservé du numéro de diapositive 5">
            <a:extLst>
              <a:ext uri="{FF2B5EF4-FFF2-40B4-BE49-F238E27FC236}">
                <a16:creationId xmlns:a16="http://schemas.microsoft.com/office/drawing/2014/main" id="{13BDC4C5-6052-B265-0113-66AB3EC71050}"/>
              </a:ext>
            </a:extLst>
          </p:cNvPr>
          <p:cNvSpPr>
            <a:spLocks noGrp="1"/>
          </p:cNvSpPr>
          <p:nvPr>
            <p:ph type="sldNum" sz="quarter" idx="12"/>
          </p:nvPr>
        </p:nvSpPr>
        <p:spPr/>
        <p:txBody>
          <a:bodyPr/>
          <a:lstStyle/>
          <a:p>
            <a:fld id="{DF28FB93-0A08-4E7D-8E63-9EFA29F1E093}" type="slidenum">
              <a:rPr lang="fr-CA" smtClean="0"/>
              <a:pPr/>
              <a:t>46</a:t>
            </a:fld>
            <a:endParaRPr lang="fr-CA"/>
          </a:p>
        </p:txBody>
      </p:sp>
      <p:pic>
        <p:nvPicPr>
          <p:cNvPr id="3" name="Image 2">
            <a:extLst>
              <a:ext uri="{FF2B5EF4-FFF2-40B4-BE49-F238E27FC236}">
                <a16:creationId xmlns:a16="http://schemas.microsoft.com/office/drawing/2014/main" id="{C22E38A2-97CC-9CBE-1D20-D10A21EF1A83}"/>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7" name="Rectangle à coins arrondis 3">
            <a:extLst>
              <a:ext uri="{FF2B5EF4-FFF2-40B4-BE49-F238E27FC236}">
                <a16:creationId xmlns:a16="http://schemas.microsoft.com/office/drawing/2014/main" id="{0AE55920-BBA1-CF3D-6463-B5A72C52C0FA}"/>
              </a:ext>
            </a:extLst>
          </p:cNvPr>
          <p:cNvSpPr/>
          <p:nvPr>
            <p:custDataLst>
              <p:tags r:id="rId2"/>
            </p:custDataLst>
          </p:nvPr>
        </p:nvSpPr>
        <p:spPr bwMode="auto">
          <a:xfrm>
            <a:off x="549796" y="4024228"/>
            <a:ext cx="10873208" cy="1995572"/>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sz="2000" b="1" dirty="0">
                <a:latin typeface="+mj-lt"/>
                <a:cs typeface="Times New Roman" panose="02020603050405020304" pitchFamily="18" charset="0"/>
              </a:rPr>
              <a:t>Original* </a:t>
            </a:r>
            <a:r>
              <a:rPr lang="fr-CA" sz="2000"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sz="2000" dirty="0" err="1">
                <a:latin typeface="+mj-lt"/>
                <a:cs typeface="Times New Roman" panose="02020603050405020304" pitchFamily="18" charset="0"/>
              </a:rPr>
              <a:t>Belluck</a:t>
            </a:r>
            <a:r>
              <a:rPr lang="fr-CA" sz="2000" dirty="0">
                <a:latin typeface="+mj-lt"/>
                <a:cs typeface="Times New Roman" panose="02020603050405020304" pitchFamily="18" charset="0"/>
              </a:rPr>
              <a:t>, 2009, paragr. 9). </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71674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N’oubliez pas de citer</a:t>
            </a:r>
          </a:p>
        </p:txBody>
      </p:sp>
      <p:sp>
        <p:nvSpPr>
          <p:cNvPr id="5" name="Espace réservé du contenu 4">
            <a:extLst>
              <a:ext uri="{FF2B5EF4-FFF2-40B4-BE49-F238E27FC236}">
                <a16:creationId xmlns:a16="http://schemas.microsoft.com/office/drawing/2014/main" id="{07452E1D-2953-134A-3AE8-9C00F748296C}"/>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0" lang="fr-CA" sz="1800" b="0" i="0" u="none" strike="noStrike" kern="0" cap="none" spc="0" normalizeH="0" baseline="0" noProof="0" dirty="0">
              <a:ln>
                <a:noFill/>
              </a:ln>
              <a:solidFill>
                <a:prstClr val="black"/>
              </a:solidFill>
              <a:effectLst/>
              <a:uLnTx/>
              <a:uFillTx/>
              <a:latin typeface="Optima" panose="02000503060000020004"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fr-CA" sz="1800" b="0" i="0" u="none" strike="noStrike" kern="0" cap="none" spc="0" normalizeH="0" baseline="0" noProof="0" dirty="0">
                <a:ln>
                  <a:noFill/>
                </a:ln>
                <a:solidFill>
                  <a:prstClr val="black"/>
                </a:solidFill>
                <a:effectLst/>
                <a:uLnTx/>
                <a:uFillTx/>
                <a:latin typeface="Optima" panose="02000503060000020004" pitchFamily="2" charset="0"/>
                <a:ea typeface="+mn-ea"/>
                <a:cs typeface="+mn-cs"/>
              </a:rPr>
              <a:t>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p:txBody>
      </p:sp>
      <p:sp>
        <p:nvSpPr>
          <p:cNvPr id="8" name="Espace réservé du numéro de diapositive 7">
            <a:extLst>
              <a:ext uri="{FF2B5EF4-FFF2-40B4-BE49-F238E27FC236}">
                <a16:creationId xmlns:a16="http://schemas.microsoft.com/office/drawing/2014/main" id="{6C4F5A69-5623-46CE-85E9-5379BAB4BC14}"/>
              </a:ext>
            </a:extLst>
          </p:cNvPr>
          <p:cNvSpPr>
            <a:spLocks noGrp="1"/>
          </p:cNvSpPr>
          <p:nvPr>
            <p:ph type="sldNum" sz="quarter" idx="12"/>
          </p:nvPr>
        </p:nvSpPr>
        <p:spPr/>
        <p:txBody>
          <a:bodyPr/>
          <a:lstStyle/>
          <a:p>
            <a:fld id="{DF28FB93-0A08-4E7D-8E63-9EFA29F1E093}" type="slidenum">
              <a:rPr lang="fr-CA" smtClean="0"/>
              <a:pPr/>
              <a:t>47</a:t>
            </a:fld>
            <a:endParaRPr lang="fr-CA"/>
          </a:p>
        </p:txBody>
      </p:sp>
      <p:pic>
        <p:nvPicPr>
          <p:cNvPr id="3" name="Image 2">
            <a:extLst>
              <a:ext uri="{FF2B5EF4-FFF2-40B4-BE49-F238E27FC236}">
                <a16:creationId xmlns:a16="http://schemas.microsoft.com/office/drawing/2014/main" id="{C22E38A2-97CC-9CBE-1D20-D10A21EF1A83}"/>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pic>
        <p:nvPicPr>
          <p:cNvPr id="6" name="Image 5">
            <a:extLst>
              <a:ext uri="{FF2B5EF4-FFF2-40B4-BE49-F238E27FC236}">
                <a16:creationId xmlns:a16="http://schemas.microsoft.com/office/drawing/2014/main" id="{2838A215-8589-4B86-268A-FB40C07254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48" y="404664"/>
            <a:ext cx="900607" cy="900607"/>
          </a:xfrm>
          <a:prstGeom prst="rect">
            <a:avLst/>
          </a:prstGeom>
        </p:spPr>
      </p:pic>
      <p:sp>
        <p:nvSpPr>
          <p:cNvPr id="7" name="ZoneTexte 6">
            <a:extLst>
              <a:ext uri="{FF2B5EF4-FFF2-40B4-BE49-F238E27FC236}">
                <a16:creationId xmlns:a16="http://schemas.microsoft.com/office/drawing/2014/main" id="{9F0C02DE-AD1F-8006-7D3F-678F52F7E55C}"/>
              </a:ext>
            </a:extLst>
          </p:cNvPr>
          <p:cNvSpPr txBox="1"/>
          <p:nvPr/>
        </p:nvSpPr>
        <p:spPr>
          <a:xfrm>
            <a:off x="1522410" y="1700808"/>
            <a:ext cx="8964489" cy="3970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90000"/>
              </a:lnSpc>
            </a:pPr>
            <a:r>
              <a:rPr lang="fr-CA" sz="2200" dirty="0"/>
              <a:t>Même dans une reformulation, il est très important de citer la source.</a:t>
            </a:r>
          </a:p>
        </p:txBody>
      </p:sp>
      <p:sp>
        <p:nvSpPr>
          <p:cNvPr id="9" name="Rectangle à coins arrondis 3">
            <a:extLst>
              <a:ext uri="{FF2B5EF4-FFF2-40B4-BE49-F238E27FC236}">
                <a16:creationId xmlns:a16="http://schemas.microsoft.com/office/drawing/2014/main" id="{1F59ECB3-4A4F-78CA-BCC1-FABF9E53117F}"/>
              </a:ext>
            </a:extLst>
          </p:cNvPr>
          <p:cNvSpPr/>
          <p:nvPr>
            <p:custDataLst>
              <p:tags r:id="rId2"/>
            </p:custDataLst>
          </p:nvPr>
        </p:nvSpPr>
        <p:spPr bwMode="auto">
          <a:xfrm>
            <a:off x="1108110" y="4293096"/>
            <a:ext cx="9793088" cy="1800200"/>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b="1" dirty="0">
                <a:latin typeface="+mj-lt"/>
                <a:cs typeface="Times New Roman" panose="02020603050405020304" pitchFamily="18" charset="0"/>
              </a:rPr>
              <a:t>Original* </a:t>
            </a:r>
            <a:r>
              <a:rPr lang="fr-CA"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dirty="0" err="1">
                <a:latin typeface="+mj-lt"/>
                <a:cs typeface="Times New Roman" panose="02020603050405020304" pitchFamily="18" charset="0"/>
              </a:rPr>
              <a:t>Belluck</a:t>
            </a:r>
            <a:r>
              <a:rPr lang="fr-CA" dirty="0">
                <a:latin typeface="+mj-lt"/>
                <a:cs typeface="Times New Roman" panose="02020603050405020304" pitchFamily="18" charset="0"/>
              </a:rPr>
              <a:t>, 2009, paragr. 9). </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255422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custDataLst>
              <p:tags r:id="rId1"/>
            </p:custDataLst>
          </p:nvPr>
        </p:nvSpPr>
        <p:spPr/>
        <p:txBody>
          <a:bodyPr/>
          <a:lstStyle/>
          <a:p>
            <a:r>
              <a:rPr lang="fr-CA" b="1" dirty="0">
                <a:solidFill>
                  <a:srgbClr val="0F6FC6"/>
                </a:solidFill>
              </a:rPr>
              <a:t>Et maintenant, est-ce correct? </a:t>
            </a:r>
            <a:r>
              <a:rPr lang="fr-CA" sz="1800" b="1" dirty="0">
                <a:solidFill>
                  <a:srgbClr val="0F6FC6"/>
                </a:solidFill>
              </a:rPr>
              <a:t>(Exemple 3)</a:t>
            </a:r>
            <a:endParaRPr lang="fr-CA" sz="1800" b="1" dirty="0"/>
          </a:p>
        </p:txBody>
      </p:sp>
      <p:sp>
        <p:nvSpPr>
          <p:cNvPr id="4" name="Espace réservé du contenu 3">
            <a:extLst>
              <a:ext uri="{FF2B5EF4-FFF2-40B4-BE49-F238E27FC236}">
                <a16:creationId xmlns:a16="http://schemas.microsoft.com/office/drawing/2014/main" id="{11237DF2-A6B2-D3F0-FC19-3E1B74203DA6}"/>
              </a:ext>
            </a:extLst>
          </p:cNvPr>
          <p:cNvSpPr>
            <a:spLocks noGrp="1"/>
          </p:cNvSpPr>
          <p:nvPr>
            <p:ph idx="1"/>
          </p:nvPr>
        </p:nvSpPr>
        <p:spPr/>
        <p:txBody>
          <a:bodyPr>
            <a:normAutofit/>
          </a:bodyPr>
          <a:lstStyle/>
          <a:p>
            <a:pPr marL="0" lvl="0" indent="0" eaLnBrk="1" fontAlgn="auto" hangingPunct="1">
              <a:lnSpc>
                <a:spcPct val="100000"/>
              </a:lnSpc>
              <a:spcBef>
                <a:spcPts val="0"/>
              </a:spcBef>
              <a:spcAft>
                <a:spcPts val="0"/>
              </a:spcAft>
              <a:buClrTx/>
              <a:buSzTx/>
              <a:buNone/>
            </a:pPr>
            <a:r>
              <a:rPr lang="fr-CA" sz="1800" dirty="0" err="1">
                <a:latin typeface="Optima" panose="02000503060000020004" pitchFamily="2" charset="0"/>
              </a:rPr>
              <a:t>Belluck</a:t>
            </a:r>
            <a:r>
              <a:rPr lang="fr-CA" sz="1800" dirty="0">
                <a:latin typeface="Optima" panose="02000503060000020004" pitchFamily="2" charset="0"/>
              </a:rPr>
              <a:t> (2009, paragr. 9) mentionne que « d</a:t>
            </a:r>
            <a:r>
              <a:rPr lang="fr-CA" sz="1800" kern="0" dirty="0">
                <a:solidFill>
                  <a:prstClr val="black"/>
                </a:solidFill>
                <a:latin typeface="Optima" panose="02000503060000020004" pitchFamily="2" charset="0"/>
              </a:rPr>
              <a:t>’importantes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 ».</a:t>
            </a:r>
          </a:p>
          <a:p>
            <a:pPr marL="0" indent="0" eaLnBrk="1" hangingPunct="1">
              <a:lnSpc>
                <a:spcPct val="100000"/>
              </a:lnSpc>
              <a:buNone/>
            </a:pPr>
            <a:r>
              <a:rPr lang="fr-CA" sz="1800" dirty="0">
                <a:latin typeface="Optima" panose="02000503060000020004" pitchFamily="2" charset="0"/>
              </a:rPr>
              <a:t> </a:t>
            </a:r>
            <a:endParaRPr lang="fr-CA" sz="1800" kern="0" dirty="0">
              <a:latin typeface="Optima" panose="02000503060000020004" pitchFamily="2" charset="0"/>
            </a:endParaRPr>
          </a:p>
          <a:p>
            <a:pPr marL="0" indent="0">
              <a:lnSpc>
                <a:spcPct val="100000"/>
              </a:lnSpc>
              <a:buNone/>
            </a:pPr>
            <a:endParaRPr lang="fr-CA" sz="1800" dirty="0">
              <a:latin typeface="Optima" panose="02000503060000020004" pitchFamily="2" charset="0"/>
            </a:endParaRPr>
          </a:p>
        </p:txBody>
      </p:sp>
      <p:pic>
        <p:nvPicPr>
          <p:cNvPr id="2" name="Image 1">
            <a:extLst>
              <a:ext uri="{FF2B5EF4-FFF2-40B4-BE49-F238E27FC236}">
                <a16:creationId xmlns:a16="http://schemas.microsoft.com/office/drawing/2014/main" id="{E48F7058-9C6D-3ED5-CD14-634065382B54}"/>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937F5E55-AC7D-8AC2-009F-E0ED15A5D927}"/>
              </a:ext>
            </a:extLst>
          </p:cNvPr>
          <p:cNvSpPr>
            <a:spLocks noGrp="1"/>
          </p:cNvSpPr>
          <p:nvPr>
            <p:ph type="sldNum" sz="quarter" idx="12"/>
          </p:nvPr>
        </p:nvSpPr>
        <p:spPr/>
        <p:txBody>
          <a:bodyPr/>
          <a:lstStyle/>
          <a:p>
            <a:fld id="{DF28FB93-0A08-4E7D-8E63-9EFA29F1E093}" type="slidenum">
              <a:rPr lang="fr-CA" smtClean="0"/>
              <a:pPr/>
              <a:t>48</a:t>
            </a:fld>
            <a:endParaRPr lang="fr-CA"/>
          </a:p>
        </p:txBody>
      </p:sp>
      <p:sp>
        <p:nvSpPr>
          <p:cNvPr id="6" name="Rectangle à coins arrondis 3">
            <a:extLst>
              <a:ext uri="{FF2B5EF4-FFF2-40B4-BE49-F238E27FC236}">
                <a16:creationId xmlns:a16="http://schemas.microsoft.com/office/drawing/2014/main" id="{955761D3-D16C-AD32-37F7-883F39E086A8}"/>
              </a:ext>
            </a:extLst>
          </p:cNvPr>
          <p:cNvSpPr/>
          <p:nvPr>
            <p:custDataLst>
              <p:tags r:id="rId2"/>
            </p:custDataLst>
          </p:nvPr>
        </p:nvSpPr>
        <p:spPr bwMode="auto">
          <a:xfrm>
            <a:off x="1108110" y="4293096"/>
            <a:ext cx="9793088" cy="1800200"/>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b="1" dirty="0">
                <a:latin typeface="+mj-lt"/>
                <a:cs typeface="Times New Roman" panose="02020603050405020304" pitchFamily="18" charset="0"/>
              </a:rPr>
              <a:t>Original* </a:t>
            </a:r>
            <a:r>
              <a:rPr lang="fr-CA"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dirty="0" err="1">
                <a:latin typeface="+mj-lt"/>
                <a:cs typeface="Times New Roman" panose="02020603050405020304" pitchFamily="18" charset="0"/>
              </a:rPr>
              <a:t>Belluck</a:t>
            </a:r>
            <a:r>
              <a:rPr lang="fr-CA" dirty="0">
                <a:latin typeface="+mj-lt"/>
                <a:cs typeface="Times New Roman" panose="02020603050405020304" pitchFamily="18" charset="0"/>
              </a:rPr>
              <a:t>, 2009, paragr. 9). </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372715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1"/>
          <p:cNvSpPr>
            <a:spLocks noGrp="1"/>
          </p:cNvSpPr>
          <p:nvPr>
            <p:ph type="title"/>
            <p:custDataLst>
              <p:tags r:id="rId1"/>
            </p:custDataLst>
          </p:nvPr>
        </p:nvSpPr>
        <p:spPr/>
        <p:txBody>
          <a:bodyPr/>
          <a:lstStyle/>
          <a:p>
            <a:r>
              <a:rPr lang="fr-CA" b="1" dirty="0">
                <a:solidFill>
                  <a:srgbClr val="0F6FC6"/>
                </a:solidFill>
              </a:rPr>
              <a:t>Reformulé </a:t>
            </a:r>
            <a:r>
              <a:rPr lang="fr-CA" b="1" dirty="0">
                <a:solidFill>
                  <a:srgbClr val="0F6FC6"/>
                </a:solidFill>
                <a:latin typeface="Cambria"/>
              </a:rPr>
              <a:t>≠ </a:t>
            </a:r>
            <a:r>
              <a:rPr lang="fr-CA" b="1" dirty="0">
                <a:solidFill>
                  <a:srgbClr val="0F6FC6"/>
                </a:solidFill>
              </a:rPr>
              <a:t>cité</a:t>
            </a:r>
            <a:endParaRPr lang="fr-CA" b="1" dirty="0"/>
          </a:p>
        </p:txBody>
      </p:sp>
      <p:sp>
        <p:nvSpPr>
          <p:cNvPr id="6" name="Espace réservé du contenu 5">
            <a:extLst>
              <a:ext uri="{FF2B5EF4-FFF2-40B4-BE49-F238E27FC236}">
                <a16:creationId xmlns:a16="http://schemas.microsoft.com/office/drawing/2014/main" id="{C7F80E8E-BC5F-3013-1D83-9FB6DBF531FC}"/>
              </a:ext>
            </a:extLst>
          </p:cNvPr>
          <p:cNvSpPr>
            <a:spLocks noGrp="1"/>
          </p:cNvSpPr>
          <p:nvPr>
            <p:ph idx="1"/>
          </p:nvPr>
        </p:nvSpPr>
        <p:spPr/>
        <p:txBody>
          <a:bodyPr>
            <a:normAutofit/>
          </a:bodyPr>
          <a:lstStyle/>
          <a:p>
            <a:pPr marL="0" lvl="0" indent="0" eaLnBrk="1" fontAlgn="auto" hangingPunct="1">
              <a:spcBef>
                <a:spcPts val="0"/>
              </a:spcBef>
              <a:spcAft>
                <a:spcPts val="0"/>
              </a:spcAft>
              <a:buClrTx/>
              <a:buSzTx/>
              <a:buNone/>
            </a:pPr>
            <a:endParaRPr lang="fr-CA" sz="1800" dirty="0">
              <a:latin typeface="Optima" panose="02000503060000020004" pitchFamily="2" charset="0"/>
            </a:endParaRPr>
          </a:p>
          <a:p>
            <a:pPr marL="0" lvl="0" indent="0" eaLnBrk="1" fontAlgn="auto" hangingPunct="1">
              <a:spcBef>
                <a:spcPts val="0"/>
              </a:spcBef>
              <a:spcAft>
                <a:spcPts val="0"/>
              </a:spcAft>
              <a:buClrTx/>
              <a:buSzTx/>
              <a:buNone/>
            </a:pPr>
            <a:r>
              <a:rPr lang="fr-CA" sz="1800" dirty="0" err="1">
                <a:latin typeface="Optima" panose="02000503060000020004" pitchFamily="2" charset="0"/>
              </a:rPr>
              <a:t>Belluck</a:t>
            </a:r>
            <a:r>
              <a:rPr lang="fr-CA" sz="1800" dirty="0">
                <a:latin typeface="Optima" panose="02000503060000020004" pitchFamily="2" charset="0"/>
              </a:rPr>
              <a:t> (2009, paragr. 9) mentionne que « d</a:t>
            </a:r>
            <a:r>
              <a:rPr lang="fr-CA" sz="1800" kern="0" dirty="0">
                <a:solidFill>
                  <a:prstClr val="black"/>
                </a:solidFill>
                <a:latin typeface="Optima" panose="02000503060000020004" pitchFamily="2" charset="0"/>
              </a:rPr>
              <a:t>’importantes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 ».</a:t>
            </a:r>
          </a:p>
          <a:p>
            <a:pPr marL="0" indent="0" eaLnBrk="1" hangingPunct="1">
              <a:buNone/>
            </a:pPr>
            <a:r>
              <a:rPr lang="fr-CA" sz="1800" dirty="0">
                <a:latin typeface="Optima" panose="02000503060000020004" pitchFamily="2" charset="0"/>
              </a:rPr>
              <a:t> </a:t>
            </a:r>
          </a:p>
        </p:txBody>
      </p:sp>
      <p:grpSp>
        <p:nvGrpSpPr>
          <p:cNvPr id="8" name="Groupe 7">
            <a:extLst>
              <a:ext uri="{FF2B5EF4-FFF2-40B4-BE49-F238E27FC236}">
                <a16:creationId xmlns:a16="http://schemas.microsoft.com/office/drawing/2014/main" id="{5CEC46C5-77EF-2F14-7563-5EA89F666EB6}"/>
              </a:ext>
            </a:extLst>
          </p:cNvPr>
          <p:cNvGrpSpPr/>
          <p:nvPr/>
        </p:nvGrpSpPr>
        <p:grpSpPr>
          <a:xfrm>
            <a:off x="4222204" y="3947732"/>
            <a:ext cx="260164" cy="260163"/>
            <a:chOff x="11004890" y="3604548"/>
            <a:chExt cx="260164" cy="260163"/>
          </a:xfrm>
        </p:grpSpPr>
        <p:sp>
          <p:nvSpPr>
            <p:cNvPr id="24" name="Oval 1"/>
            <p:cNvSpPr/>
            <p:nvPr>
              <p:custDataLst>
                <p:tags r:id="rId5"/>
              </p:custDataLst>
            </p:nvPr>
          </p:nvSpPr>
          <p:spPr bwMode="auto">
            <a:xfrm>
              <a:off x="11004890" y="3604548"/>
              <a:ext cx="260164" cy="260163"/>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mbria" panose="02040503050406030204" pitchFamily="18" charset="0"/>
              </a:endParaRPr>
            </a:p>
          </p:txBody>
        </p:sp>
        <p:cxnSp>
          <p:nvCxnSpPr>
            <p:cNvPr id="32" name="Straight Connector 3"/>
            <p:cNvCxnSpPr/>
            <p:nvPr>
              <p:custDataLst>
                <p:tags r:id="rId6"/>
              </p:custDataLst>
            </p:nvPr>
          </p:nvCxnSpPr>
          <p:spPr bwMode="auto">
            <a:xfrm flipV="1">
              <a:off x="11021644" y="3642648"/>
              <a:ext cx="183963" cy="183963"/>
            </a:xfrm>
            <a:prstGeom prst="line">
              <a:avLst/>
            </a:prstGeom>
            <a:solidFill>
              <a:schemeClr val="accent1"/>
            </a:solidFill>
            <a:ln w="28575" cap="flat" cmpd="sng" algn="ctr">
              <a:solidFill>
                <a:srgbClr val="C00000"/>
              </a:solidFill>
              <a:prstDash val="solid"/>
              <a:round/>
              <a:headEnd type="none" w="med" len="med"/>
              <a:tailEnd type="none" w="med" len="med"/>
            </a:ln>
            <a:effectLst/>
          </p:spPr>
        </p:cxnSp>
      </p:grpSp>
      <p:grpSp>
        <p:nvGrpSpPr>
          <p:cNvPr id="2" name="Groupe 1"/>
          <p:cNvGrpSpPr/>
          <p:nvPr/>
        </p:nvGrpSpPr>
        <p:grpSpPr>
          <a:xfrm>
            <a:off x="5402200" y="2204864"/>
            <a:ext cx="260164" cy="260163"/>
            <a:chOff x="5856318" y="508382"/>
            <a:chExt cx="260164" cy="260163"/>
          </a:xfrm>
        </p:grpSpPr>
        <p:sp>
          <p:nvSpPr>
            <p:cNvPr id="17" name="Oval 1"/>
            <p:cNvSpPr/>
            <p:nvPr>
              <p:custDataLst>
                <p:tags r:id="rId3"/>
              </p:custDataLst>
            </p:nvPr>
          </p:nvSpPr>
          <p:spPr bwMode="auto">
            <a:xfrm>
              <a:off x="5856318" y="508382"/>
              <a:ext cx="260164" cy="260163"/>
            </a:xfrm>
            <a:prstGeom prst="ellipse">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mbria" panose="02040503050406030204" pitchFamily="18" charset="0"/>
              </a:endParaRPr>
            </a:p>
          </p:txBody>
        </p:sp>
        <p:cxnSp>
          <p:nvCxnSpPr>
            <p:cNvPr id="25" name="Straight Connector 3"/>
            <p:cNvCxnSpPr/>
            <p:nvPr>
              <p:custDataLst>
                <p:tags r:id="rId4"/>
              </p:custDataLst>
            </p:nvPr>
          </p:nvCxnSpPr>
          <p:spPr bwMode="auto">
            <a:xfrm flipV="1">
              <a:off x="5873072" y="546482"/>
              <a:ext cx="183963" cy="183963"/>
            </a:xfrm>
            <a:prstGeom prst="line">
              <a:avLst/>
            </a:prstGeom>
            <a:solidFill>
              <a:schemeClr val="accent1"/>
            </a:solidFill>
            <a:ln w="28575" cap="flat" cmpd="sng" algn="ctr">
              <a:solidFill>
                <a:srgbClr val="C00000"/>
              </a:solidFill>
              <a:prstDash val="solid"/>
              <a:round/>
              <a:headEnd type="none" w="med" len="med"/>
              <a:tailEnd type="none" w="med" len="med"/>
            </a:ln>
            <a:effectLst/>
          </p:spPr>
        </p:cxnSp>
      </p:grpSp>
      <p:pic>
        <p:nvPicPr>
          <p:cNvPr id="3" name="Image 2">
            <a:extLst>
              <a:ext uri="{FF2B5EF4-FFF2-40B4-BE49-F238E27FC236}">
                <a16:creationId xmlns:a16="http://schemas.microsoft.com/office/drawing/2014/main" id="{9C5C2457-DE41-5B13-5EE5-957B5B4D2F92}"/>
              </a:ext>
            </a:extLst>
          </p:cNvPr>
          <p:cNvPicPr>
            <a:picLocks noChangeAspect="1"/>
          </p:cNvPicPr>
          <p:nvPr/>
        </p:nvPicPr>
        <p:blipFill>
          <a:blip r:embed="rId9">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pic>
        <p:nvPicPr>
          <p:cNvPr id="5" name="Image 4">
            <a:extLst>
              <a:ext uri="{FF2B5EF4-FFF2-40B4-BE49-F238E27FC236}">
                <a16:creationId xmlns:a16="http://schemas.microsoft.com/office/drawing/2014/main" id="{DF42FC8A-E66C-AD78-E906-4DA66984674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7748" y="404664"/>
            <a:ext cx="900607" cy="900607"/>
          </a:xfrm>
          <a:prstGeom prst="rect">
            <a:avLst/>
          </a:prstGeom>
        </p:spPr>
      </p:pic>
      <p:sp>
        <p:nvSpPr>
          <p:cNvPr id="7" name="ZoneTexte 6">
            <a:extLst>
              <a:ext uri="{FF2B5EF4-FFF2-40B4-BE49-F238E27FC236}">
                <a16:creationId xmlns:a16="http://schemas.microsoft.com/office/drawing/2014/main" id="{2157ABBB-9E4A-5F9D-799E-C1418ADE042B}"/>
              </a:ext>
            </a:extLst>
          </p:cNvPr>
          <p:cNvSpPr txBox="1"/>
          <p:nvPr/>
        </p:nvSpPr>
        <p:spPr>
          <a:xfrm>
            <a:off x="1522410" y="1700808"/>
            <a:ext cx="9143537" cy="3970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90000"/>
              </a:lnSpc>
            </a:pPr>
            <a:r>
              <a:rPr lang="fr-CA" sz="2200" dirty="0"/>
              <a:t>Dans une reformulation, vous n’utilisez pas de guillemets.</a:t>
            </a:r>
          </a:p>
        </p:txBody>
      </p:sp>
      <p:sp>
        <p:nvSpPr>
          <p:cNvPr id="9" name="Espace réservé du numéro de diapositive 8">
            <a:extLst>
              <a:ext uri="{FF2B5EF4-FFF2-40B4-BE49-F238E27FC236}">
                <a16:creationId xmlns:a16="http://schemas.microsoft.com/office/drawing/2014/main" id="{82BEAF1F-311C-901A-11B7-D6214ACE8AA9}"/>
              </a:ext>
            </a:extLst>
          </p:cNvPr>
          <p:cNvSpPr>
            <a:spLocks noGrp="1"/>
          </p:cNvSpPr>
          <p:nvPr>
            <p:ph type="sldNum" sz="quarter" idx="12"/>
          </p:nvPr>
        </p:nvSpPr>
        <p:spPr/>
        <p:txBody>
          <a:bodyPr/>
          <a:lstStyle/>
          <a:p>
            <a:fld id="{DF28FB93-0A08-4E7D-8E63-9EFA29F1E093}" type="slidenum">
              <a:rPr lang="fr-CA" smtClean="0"/>
              <a:pPr/>
              <a:t>49</a:t>
            </a:fld>
            <a:endParaRPr lang="fr-CA"/>
          </a:p>
        </p:txBody>
      </p:sp>
      <p:sp>
        <p:nvSpPr>
          <p:cNvPr id="10" name="Rectangle à coins arrondis 3">
            <a:extLst>
              <a:ext uri="{FF2B5EF4-FFF2-40B4-BE49-F238E27FC236}">
                <a16:creationId xmlns:a16="http://schemas.microsoft.com/office/drawing/2014/main" id="{97BD9E9C-7ED5-223D-9E28-593C3C0DD0FA}"/>
              </a:ext>
            </a:extLst>
          </p:cNvPr>
          <p:cNvSpPr/>
          <p:nvPr>
            <p:custDataLst>
              <p:tags r:id="rId2"/>
            </p:custDataLst>
          </p:nvPr>
        </p:nvSpPr>
        <p:spPr bwMode="auto">
          <a:xfrm>
            <a:off x="1108110" y="4293096"/>
            <a:ext cx="9793088" cy="1800200"/>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b="1" dirty="0">
                <a:latin typeface="+mj-lt"/>
                <a:cs typeface="Times New Roman" panose="02020603050405020304" pitchFamily="18" charset="0"/>
              </a:rPr>
              <a:t>Original* </a:t>
            </a:r>
            <a:r>
              <a:rPr lang="fr-CA"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dirty="0" err="1">
                <a:latin typeface="+mj-lt"/>
                <a:cs typeface="Times New Roman" panose="02020603050405020304" pitchFamily="18" charset="0"/>
              </a:rPr>
              <a:t>Belluck</a:t>
            </a:r>
            <a:r>
              <a:rPr lang="fr-CA" dirty="0">
                <a:latin typeface="+mj-lt"/>
                <a:cs typeface="Times New Roman" panose="02020603050405020304" pitchFamily="18" charset="0"/>
              </a:rPr>
              <a:t>, 2009, paragr. 9). </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351032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C3A57-A63E-8246-95DA-B2AB69E02775}"/>
              </a:ext>
            </a:extLst>
          </p:cNvPr>
          <p:cNvSpPr>
            <a:spLocks noGrp="1"/>
          </p:cNvSpPr>
          <p:nvPr>
            <p:ph type="title"/>
          </p:nvPr>
        </p:nvSpPr>
        <p:spPr/>
        <p:txBody>
          <a:bodyPr>
            <a:normAutofit/>
          </a:bodyPr>
          <a:lstStyle/>
          <a:p>
            <a:r>
              <a:rPr lang="fr-CA" b="1" dirty="0"/>
              <a:t>Adaptations en français – Note de la traduction</a:t>
            </a:r>
          </a:p>
        </p:txBody>
      </p:sp>
      <p:sp>
        <p:nvSpPr>
          <p:cNvPr id="3" name="Espace réservé du contenu 2">
            <a:extLst>
              <a:ext uri="{FF2B5EF4-FFF2-40B4-BE49-F238E27FC236}">
                <a16:creationId xmlns:a16="http://schemas.microsoft.com/office/drawing/2014/main" id="{0DD7E0A4-8167-01DA-E8CE-B3FEDCC5627B}"/>
              </a:ext>
            </a:extLst>
          </p:cNvPr>
          <p:cNvSpPr>
            <a:spLocks noGrp="1"/>
          </p:cNvSpPr>
          <p:nvPr>
            <p:ph idx="1"/>
          </p:nvPr>
        </p:nvSpPr>
        <p:spPr/>
        <p:txBody>
          <a:bodyPr>
            <a:normAutofit/>
          </a:bodyPr>
          <a:lstStyle/>
          <a:p>
            <a:pPr marL="0" indent="0">
              <a:lnSpc>
                <a:spcPct val="100000"/>
              </a:lnSpc>
              <a:buNone/>
            </a:pPr>
            <a:r>
              <a:rPr lang="fr-CA" sz="2200" dirty="0"/>
              <a:t>Les normes publiées par l’APA ne sont pas traduites en français de façon officielle. Quelques adaptations existent toutefois, notamment :</a:t>
            </a:r>
          </a:p>
        </p:txBody>
      </p:sp>
      <p:sp>
        <p:nvSpPr>
          <p:cNvPr id="6" name="ZoneTexte 5">
            <a:extLst>
              <a:ext uri="{FF2B5EF4-FFF2-40B4-BE49-F238E27FC236}">
                <a16:creationId xmlns:a16="http://schemas.microsoft.com/office/drawing/2014/main" id="{F37C1471-5C74-D465-0D16-230AFD2CDA92}"/>
              </a:ext>
            </a:extLst>
          </p:cNvPr>
          <p:cNvSpPr txBox="1"/>
          <p:nvPr/>
        </p:nvSpPr>
        <p:spPr>
          <a:xfrm>
            <a:off x="0" y="6037946"/>
            <a:ext cx="11423004" cy="276999"/>
          </a:xfrm>
          <a:prstGeom prst="rect">
            <a:avLst/>
          </a:prstGeom>
          <a:noFill/>
        </p:spPr>
        <p:txBody>
          <a:bodyPr wrap="square">
            <a:spAutoFit/>
          </a:bodyPr>
          <a:lstStyle/>
          <a:p>
            <a:pPr marL="363538" indent="-363538"/>
            <a:r>
              <a:rPr lang="fr-CA" sz="1200" dirty="0">
                <a:effectLst/>
                <a:latin typeface="Cambria" panose="02040503050406030204" pitchFamily="18" charset="0"/>
              </a:rPr>
              <a:t>Les bibliothèques de l’Université de Montréal (s. d.) Citer selon les normes de l’APA, 7</a:t>
            </a:r>
            <a:r>
              <a:rPr lang="fr-CA" sz="1200" baseline="30000" dirty="0">
                <a:effectLst/>
                <a:latin typeface="Cambria" panose="02040503050406030204" pitchFamily="18" charset="0"/>
              </a:rPr>
              <a:t>e</a:t>
            </a:r>
            <a:r>
              <a:rPr lang="fr-CA" sz="1200" dirty="0">
                <a:effectLst/>
                <a:latin typeface="Cambria" panose="02040503050406030204" pitchFamily="18" charset="0"/>
              </a:rPr>
              <a:t> édition : À propos. </a:t>
            </a:r>
            <a:r>
              <a:rPr lang="fr-CA" sz="1200" dirty="0">
                <a:effectLst/>
                <a:latin typeface="Cambria" panose="02040503050406030204" pitchFamily="18" charset="0"/>
                <a:hlinkClick r:id="rId3"/>
              </a:rPr>
              <a:t>https://bib.umontreal.ca/citer/styles-bibliographiques/apa</a:t>
            </a:r>
            <a:r>
              <a:rPr lang="fr-CA" sz="1200" dirty="0">
                <a:effectLst/>
                <a:latin typeface="Cambria" panose="02040503050406030204" pitchFamily="18" charset="0"/>
              </a:rPr>
              <a:t> </a:t>
            </a:r>
          </a:p>
        </p:txBody>
      </p:sp>
      <p:graphicFrame>
        <p:nvGraphicFramePr>
          <p:cNvPr id="8" name="Table 3" title="Key citation rules">
            <a:extLst>
              <a:ext uri="{FF2B5EF4-FFF2-40B4-BE49-F238E27FC236}">
                <a16:creationId xmlns:a16="http://schemas.microsoft.com/office/drawing/2014/main" id="{9A25996C-E1C7-9BCC-CB9D-BDCD9C03C268}"/>
              </a:ext>
            </a:extLst>
          </p:cNvPr>
          <p:cNvGraphicFramePr>
            <a:graphicFrameLocks noGrp="1"/>
          </p:cNvGraphicFramePr>
          <p:nvPr>
            <p:extLst>
              <p:ext uri="{D42A27DB-BD31-4B8C-83A1-F6EECF244321}">
                <p14:modId xmlns:p14="http://schemas.microsoft.com/office/powerpoint/2010/main" val="3894811932"/>
              </p:ext>
            </p:extLst>
          </p:nvPr>
        </p:nvGraphicFramePr>
        <p:xfrm>
          <a:off x="2133972" y="2708920"/>
          <a:ext cx="7416824" cy="3108960"/>
        </p:xfrm>
        <a:graphic>
          <a:graphicData uri="http://schemas.openxmlformats.org/drawingml/2006/table">
            <a:tbl>
              <a:tblPr firstRow="1" bandRow="1">
                <a:tableStyleId>{69012ECD-51FC-41F1-AA8D-1B2483CD663E}</a:tableStyleId>
              </a:tblPr>
              <a:tblGrid>
                <a:gridCol w="3708412">
                  <a:extLst>
                    <a:ext uri="{9D8B030D-6E8A-4147-A177-3AD203B41FA5}">
                      <a16:colId xmlns:a16="http://schemas.microsoft.com/office/drawing/2014/main" val="3966413147"/>
                    </a:ext>
                  </a:extLst>
                </a:gridCol>
                <a:gridCol w="3708412">
                  <a:extLst>
                    <a:ext uri="{9D8B030D-6E8A-4147-A177-3AD203B41FA5}">
                      <a16:colId xmlns:a16="http://schemas.microsoft.com/office/drawing/2014/main" val="4133113753"/>
                    </a:ext>
                  </a:extLst>
                </a:gridCol>
              </a:tblGrid>
              <a:tr h="263295">
                <a:tc>
                  <a:txBody>
                    <a:bodyPr/>
                    <a:lstStyle/>
                    <a:p>
                      <a:pPr>
                        <a:lnSpc>
                          <a:spcPct val="80000"/>
                        </a:lnSpc>
                      </a:pPr>
                      <a:r>
                        <a:rPr lang="fr-CA" sz="1800" noProof="0" dirty="0">
                          <a:latin typeface="Cambria" panose="02040503050406030204" pitchFamily="18" charset="0"/>
                        </a:rPr>
                        <a:t>Cet élément :</a:t>
                      </a:r>
                      <a:endParaRPr lang="fr-CA" sz="1800" noProof="0" dirty="0">
                        <a:latin typeface="Cambria" panose="02040503050406030204" pitchFamily="18" charset="0"/>
                        <a:cs typeface="Arial" panose="020B0604020202020204" pitchFamily="34" charset="0"/>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a:lnSpc>
                          <a:spcPct val="80000"/>
                        </a:lnSpc>
                      </a:pPr>
                      <a:r>
                        <a:rPr lang="fr-CA" sz="1800" noProof="0" dirty="0">
                          <a:latin typeface="Cambria" panose="02040503050406030204" pitchFamily="18" charset="0"/>
                        </a:rPr>
                        <a:t>… devient :</a:t>
                      </a:r>
                      <a:endParaRPr lang="fr-CA" sz="1800" noProof="0" dirty="0">
                        <a:latin typeface="Cambria" panose="02040503050406030204" pitchFamily="18" charset="0"/>
                        <a:cs typeface="Arial" panose="020B0604020202020204" pitchFamily="34" charset="0"/>
                      </a:endParaRP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977939695"/>
                  </a:ext>
                </a:extLst>
              </a:tr>
              <a:tr h="263295">
                <a:tc>
                  <a:txBody>
                    <a:bodyPr/>
                    <a:lstStyle/>
                    <a:p>
                      <a:pPr>
                        <a:lnSpc>
                          <a:spcPct val="80000"/>
                        </a:lnSpc>
                      </a:pPr>
                      <a:r>
                        <a:rPr lang="fr-CA" sz="1800" b="0" kern="0" noProof="0" dirty="0">
                          <a:solidFill>
                            <a:schemeClr val="tx1"/>
                          </a:solidFill>
                          <a:latin typeface="Cambria" panose="02040503050406030204" pitchFamily="18" charset="0"/>
                        </a:rPr>
                        <a:t>In</a:t>
                      </a:r>
                      <a:endParaRPr lang="fr-CA" sz="1800" b="0" noProof="0" dirty="0">
                        <a:solidFill>
                          <a:schemeClr val="tx1"/>
                        </a:solidFill>
                        <a:latin typeface="Cambria" panose="02040503050406030204" pitchFamily="18" charset="0"/>
                        <a:cs typeface="Arial" panose="020B0604020202020204" pitchFamily="34" charset="0"/>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kern="0" noProof="0" dirty="0">
                          <a:solidFill>
                            <a:schemeClr val="tx1"/>
                          </a:solidFill>
                          <a:latin typeface="Cambria" panose="02040503050406030204" pitchFamily="18" charset="0"/>
                        </a:rPr>
                        <a:t>Dans</a:t>
                      </a:r>
                      <a:endParaRPr lang="fr-CA" sz="1800" b="0" noProof="0" dirty="0">
                        <a:solidFill>
                          <a:schemeClr val="tx1"/>
                        </a:solidFill>
                        <a:latin typeface="Cambria" panose="02040503050406030204" pitchFamily="18" charset="0"/>
                        <a:cs typeface="Arial" panose="020B0604020202020204" pitchFamily="34" charset="0"/>
                      </a:endParaRP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00629074"/>
                  </a:ext>
                </a:extLst>
              </a:tr>
              <a:tr h="263295">
                <a:tc>
                  <a:txBody>
                    <a:bodyPr/>
                    <a:lstStyle/>
                    <a:p>
                      <a:pPr>
                        <a:lnSpc>
                          <a:spcPct val="80000"/>
                        </a:lnSpc>
                      </a:pPr>
                      <a:r>
                        <a:rPr lang="fr-CA" sz="1800" b="0" kern="0" noProof="0" dirty="0">
                          <a:solidFill>
                            <a:schemeClr val="tx1"/>
                          </a:solidFill>
                          <a:latin typeface="Cambria" panose="02040503050406030204" pitchFamily="18" charset="0"/>
                        </a:rPr>
                        <a:t>Ed(s)</a:t>
                      </a:r>
                      <a:endParaRPr lang="fr-CA" sz="1800" b="0" noProof="0" dirty="0">
                        <a:solidFill>
                          <a:schemeClr val="tx1"/>
                        </a:solidFill>
                        <a:latin typeface="Cambria" panose="02040503050406030204" pitchFamily="18" charset="0"/>
                        <a:cs typeface="Arial" panose="020B0604020202020204" pitchFamily="34" charset="0"/>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err="1">
                          <a:solidFill>
                            <a:schemeClr val="tx1"/>
                          </a:solidFill>
                          <a:latin typeface="Cambria" panose="02040503050406030204" pitchFamily="18" charset="0"/>
                        </a:rPr>
                        <a:t>dir</a:t>
                      </a:r>
                      <a:r>
                        <a:rPr lang="fr-CA" sz="1800" b="0" noProof="0" dirty="0">
                          <a:solidFill>
                            <a:schemeClr val="tx1"/>
                          </a:solidFill>
                          <a:latin typeface="Cambria" panose="02040503050406030204" pitchFamily="18" charset="0"/>
                        </a:rPr>
                        <a:t>. </a:t>
                      </a:r>
                      <a:endParaRPr lang="fr-CA" sz="1800" b="0" noProof="0" dirty="0">
                        <a:solidFill>
                          <a:schemeClr val="tx1"/>
                        </a:solidFill>
                        <a:latin typeface="Cambria" panose="02040503050406030204" pitchFamily="18" charset="0"/>
                        <a:cs typeface="Arial" panose="020B0604020202020204" pitchFamily="34" charset="0"/>
                      </a:endParaRP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89872389"/>
                  </a:ext>
                </a:extLst>
              </a:tr>
              <a:tr h="263295">
                <a:tc>
                  <a:txBody>
                    <a:bodyPr/>
                    <a:lstStyle/>
                    <a:p>
                      <a:pPr>
                        <a:lnSpc>
                          <a:spcPct val="80000"/>
                        </a:lnSpc>
                      </a:pPr>
                      <a:r>
                        <a:rPr lang="fr-CA" sz="1800" b="0" noProof="0" dirty="0">
                          <a:solidFill>
                            <a:schemeClr val="tx1"/>
                          </a:solidFill>
                          <a:latin typeface="Cambria" panose="02040503050406030204" pitchFamily="18" charset="0"/>
                          <a:cs typeface="Arial" panose="020B0604020202020204" pitchFamily="34" charset="0"/>
                        </a:rPr>
                        <a:t>&amp;</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a:solidFill>
                            <a:schemeClr val="tx1"/>
                          </a:solidFill>
                          <a:latin typeface="Cambria" panose="02040503050406030204" pitchFamily="18" charset="0"/>
                          <a:cs typeface="Arial" panose="020B0604020202020204" pitchFamily="34" charset="0"/>
                        </a:rPr>
                        <a:t>et</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9637156"/>
                  </a:ext>
                </a:extLst>
              </a:tr>
              <a:tr h="263295">
                <a:tc>
                  <a:txBody>
                    <a:bodyPr/>
                    <a:lstStyle/>
                    <a:p>
                      <a:pPr>
                        <a:lnSpc>
                          <a:spcPct val="80000"/>
                        </a:lnSpc>
                      </a:pPr>
                      <a:r>
                        <a:rPr lang="en-CA" sz="1800" b="0" noProof="0" dirty="0">
                          <a:solidFill>
                            <a:schemeClr val="tx1"/>
                          </a:solidFill>
                          <a:latin typeface="Cambria" panose="02040503050406030204" pitchFamily="18" charset="0"/>
                          <a:cs typeface="Arial" panose="020B0604020202020204" pitchFamily="34" charset="0"/>
                        </a:rPr>
                        <a:t>“ ”</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a:solidFill>
                            <a:schemeClr val="tx1"/>
                          </a:solidFill>
                          <a:latin typeface="Cambria" panose="02040503050406030204" pitchFamily="18" charset="0"/>
                          <a:cs typeface="Arial" panose="020B0604020202020204" pitchFamily="34" charset="0"/>
                        </a:rPr>
                        <a:t>«  »</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887083486"/>
                  </a:ext>
                </a:extLst>
              </a:tr>
              <a:tr h="263295">
                <a:tc>
                  <a:txBody>
                    <a:bodyPr/>
                    <a:lstStyle/>
                    <a:p>
                      <a:pPr>
                        <a:lnSpc>
                          <a:spcPct val="80000"/>
                        </a:lnSpc>
                      </a:pPr>
                      <a:r>
                        <a:rPr lang="fr-CA" sz="1800" b="0" noProof="0" dirty="0">
                          <a:solidFill>
                            <a:schemeClr val="tx1"/>
                          </a:solidFill>
                          <a:latin typeface="Cambria" panose="02040503050406030204" pitchFamily="18" charset="0"/>
                          <a:cs typeface="Arial" panose="020B0604020202020204" pitchFamily="34" charset="0"/>
                        </a:rPr>
                        <a:t>2</a:t>
                      </a:r>
                      <a:r>
                        <a:rPr lang="fr-CA" sz="1800" b="0" baseline="30000" noProof="0" dirty="0">
                          <a:solidFill>
                            <a:schemeClr val="tx1"/>
                          </a:solidFill>
                          <a:latin typeface="Cambria" panose="02040503050406030204" pitchFamily="18" charset="0"/>
                          <a:cs typeface="Arial" panose="020B0604020202020204" pitchFamily="34" charset="0"/>
                        </a:rPr>
                        <a:t>nd</a:t>
                      </a:r>
                      <a:r>
                        <a:rPr lang="fr-CA" sz="1800" b="0" noProof="0" dirty="0">
                          <a:solidFill>
                            <a:schemeClr val="tx1"/>
                          </a:solidFill>
                          <a:latin typeface="Cambria" panose="02040503050406030204" pitchFamily="18" charset="0"/>
                          <a:cs typeface="Arial" panose="020B0604020202020204" pitchFamily="34" charset="0"/>
                        </a:rPr>
                        <a:t> </a:t>
                      </a:r>
                      <a:r>
                        <a:rPr lang="fr-CA" sz="1800" b="0" noProof="0" dirty="0" err="1">
                          <a:solidFill>
                            <a:schemeClr val="tx1"/>
                          </a:solidFill>
                          <a:latin typeface="Cambria" panose="02040503050406030204" pitchFamily="18" charset="0"/>
                          <a:cs typeface="Arial" panose="020B0604020202020204" pitchFamily="34" charset="0"/>
                        </a:rPr>
                        <a:t>ed</a:t>
                      </a:r>
                      <a:r>
                        <a:rPr lang="fr-CA" sz="1800" b="0" noProof="0" dirty="0">
                          <a:solidFill>
                            <a:schemeClr val="tx1"/>
                          </a:solidFill>
                          <a:latin typeface="Cambria" panose="02040503050406030204" pitchFamily="18" charset="0"/>
                          <a:cs typeface="Arial" panose="020B0604020202020204" pitchFamily="34" charset="0"/>
                        </a:rPr>
                        <a:t>., 3rd </a:t>
                      </a:r>
                      <a:r>
                        <a:rPr lang="fr-CA" sz="1800" b="0" noProof="0" dirty="0" err="1">
                          <a:solidFill>
                            <a:schemeClr val="tx1"/>
                          </a:solidFill>
                          <a:latin typeface="Cambria" panose="02040503050406030204" pitchFamily="18" charset="0"/>
                          <a:cs typeface="Arial" panose="020B0604020202020204" pitchFamily="34" charset="0"/>
                        </a:rPr>
                        <a:t>ed</a:t>
                      </a:r>
                      <a:r>
                        <a:rPr lang="fr-CA" sz="1800" b="0" noProof="0" dirty="0">
                          <a:solidFill>
                            <a:schemeClr val="tx1"/>
                          </a:solidFill>
                          <a:latin typeface="Cambria" panose="02040503050406030204" pitchFamily="18" charset="0"/>
                          <a:cs typeface="Arial" panose="020B0604020202020204" pitchFamily="34" charset="0"/>
                        </a:rPr>
                        <a:t>., 4th </a:t>
                      </a:r>
                      <a:r>
                        <a:rPr lang="fr-CA" sz="1800" b="0" noProof="0" dirty="0" err="1">
                          <a:solidFill>
                            <a:schemeClr val="tx1"/>
                          </a:solidFill>
                          <a:latin typeface="Cambria" panose="02040503050406030204" pitchFamily="18" charset="0"/>
                          <a:cs typeface="Arial" panose="020B0604020202020204" pitchFamily="34" charset="0"/>
                        </a:rPr>
                        <a:t>ed</a:t>
                      </a:r>
                      <a:r>
                        <a:rPr lang="fr-CA" sz="1800" b="0" noProof="0" dirty="0">
                          <a:solidFill>
                            <a:schemeClr val="tx1"/>
                          </a:solidFill>
                          <a:latin typeface="Cambria" panose="02040503050406030204" pitchFamily="18" charset="0"/>
                          <a:cs typeface="Arial" panose="020B0604020202020204" pitchFamily="34" charset="0"/>
                        </a:rPr>
                        <a:t>.</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a:solidFill>
                            <a:schemeClr val="tx1"/>
                          </a:solidFill>
                          <a:latin typeface="Cambria" panose="02040503050406030204" pitchFamily="18" charset="0"/>
                          <a:cs typeface="Arial" panose="020B0604020202020204" pitchFamily="34" charset="0"/>
                        </a:rPr>
                        <a:t>2</a:t>
                      </a:r>
                      <a:r>
                        <a:rPr lang="fr-CA" sz="1800" b="0" baseline="30000" noProof="0" dirty="0">
                          <a:solidFill>
                            <a:schemeClr val="tx1"/>
                          </a:solidFill>
                          <a:latin typeface="Cambria" panose="02040503050406030204" pitchFamily="18" charset="0"/>
                          <a:cs typeface="Arial" panose="020B0604020202020204" pitchFamily="34" charset="0"/>
                        </a:rPr>
                        <a:t>e</a:t>
                      </a:r>
                      <a:r>
                        <a:rPr lang="fr-CA" sz="1800" b="0" noProof="0" dirty="0">
                          <a:solidFill>
                            <a:schemeClr val="tx1"/>
                          </a:solidFill>
                          <a:latin typeface="Cambria" panose="02040503050406030204" pitchFamily="18" charset="0"/>
                          <a:cs typeface="Arial" panose="020B0604020202020204" pitchFamily="34" charset="0"/>
                        </a:rPr>
                        <a:t> éd., 3</a:t>
                      </a:r>
                      <a:r>
                        <a:rPr lang="fr-CA" sz="1800" b="0" baseline="30000" noProof="0" dirty="0">
                          <a:solidFill>
                            <a:schemeClr val="tx1"/>
                          </a:solidFill>
                          <a:latin typeface="Cambria" panose="02040503050406030204" pitchFamily="18" charset="0"/>
                          <a:cs typeface="Arial" panose="020B0604020202020204" pitchFamily="34" charset="0"/>
                        </a:rPr>
                        <a:t>e</a:t>
                      </a:r>
                      <a:r>
                        <a:rPr lang="fr-CA" sz="1800" b="0" noProof="0" dirty="0">
                          <a:solidFill>
                            <a:schemeClr val="tx1"/>
                          </a:solidFill>
                          <a:latin typeface="Cambria" panose="02040503050406030204" pitchFamily="18" charset="0"/>
                          <a:cs typeface="Arial" panose="020B0604020202020204" pitchFamily="34" charset="0"/>
                        </a:rPr>
                        <a:t> éd., 4</a:t>
                      </a:r>
                      <a:r>
                        <a:rPr lang="fr-CA" sz="1800" b="0" baseline="30000" noProof="0" dirty="0">
                          <a:solidFill>
                            <a:schemeClr val="tx1"/>
                          </a:solidFill>
                          <a:latin typeface="Cambria" panose="02040503050406030204" pitchFamily="18" charset="0"/>
                          <a:cs typeface="Arial" panose="020B0604020202020204" pitchFamily="34" charset="0"/>
                        </a:rPr>
                        <a:t>e</a:t>
                      </a:r>
                      <a:r>
                        <a:rPr lang="fr-CA" sz="1800" b="0" noProof="0" dirty="0">
                          <a:solidFill>
                            <a:schemeClr val="tx1"/>
                          </a:solidFill>
                          <a:latin typeface="Cambria" panose="02040503050406030204" pitchFamily="18" charset="0"/>
                          <a:cs typeface="Arial" panose="020B0604020202020204" pitchFamily="34" charset="0"/>
                        </a:rPr>
                        <a:t> éd.</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10776376"/>
                  </a:ext>
                </a:extLst>
              </a:tr>
              <a:tr h="263295">
                <a:tc>
                  <a:txBody>
                    <a:bodyPr/>
                    <a:lstStyle/>
                    <a:p>
                      <a:pPr>
                        <a:lnSpc>
                          <a:spcPct val="80000"/>
                        </a:lnSpc>
                      </a:pPr>
                      <a:r>
                        <a:rPr lang="fr-CA" sz="1800" b="0" noProof="0" dirty="0">
                          <a:solidFill>
                            <a:schemeClr val="tx1"/>
                          </a:solidFill>
                          <a:latin typeface="Cambria" panose="02040503050406030204" pitchFamily="18" charset="0"/>
                          <a:cs typeface="Arial" panose="020B0604020202020204" pitchFamily="34" charset="0"/>
                        </a:rPr>
                        <a:t>para.</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a:solidFill>
                            <a:schemeClr val="tx1"/>
                          </a:solidFill>
                          <a:latin typeface="Cambria" panose="02040503050406030204" pitchFamily="18" charset="0"/>
                          <a:cs typeface="Arial" panose="020B0604020202020204" pitchFamily="34" charset="0"/>
                        </a:rPr>
                        <a:t>paragr.</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599508897"/>
                  </a:ext>
                </a:extLst>
              </a:tr>
              <a:tr h="263295">
                <a:tc>
                  <a:txBody>
                    <a:bodyPr/>
                    <a:lstStyle/>
                    <a:p>
                      <a:pPr>
                        <a:lnSpc>
                          <a:spcPct val="80000"/>
                        </a:lnSpc>
                      </a:pPr>
                      <a:r>
                        <a:rPr lang="fr-CA" sz="1800" b="0" noProof="0" dirty="0" err="1">
                          <a:solidFill>
                            <a:schemeClr val="tx1"/>
                          </a:solidFill>
                          <a:latin typeface="Cambria" panose="02040503050406030204" pitchFamily="18" charset="0"/>
                          <a:cs typeface="Arial" panose="020B0604020202020204" pitchFamily="34" charset="0"/>
                        </a:rPr>
                        <a:t>n.d</a:t>
                      </a:r>
                      <a:r>
                        <a:rPr lang="fr-CA" sz="1800" b="0" noProof="0" dirty="0">
                          <a:solidFill>
                            <a:schemeClr val="tx1"/>
                          </a:solidFill>
                          <a:latin typeface="Cambria" panose="02040503050406030204" pitchFamily="18" charset="0"/>
                          <a:cs typeface="Arial" panose="020B0604020202020204" pitchFamily="34" charset="0"/>
                        </a:rPr>
                        <a:t>. </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a:solidFill>
                            <a:schemeClr val="tx1"/>
                          </a:solidFill>
                          <a:latin typeface="Cambria" panose="02040503050406030204" pitchFamily="18" charset="0"/>
                          <a:cs typeface="Arial" panose="020B0604020202020204" pitchFamily="34" charset="0"/>
                        </a:rPr>
                        <a:t>s. d. </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64516098"/>
                  </a:ext>
                </a:extLst>
              </a:tr>
              <a:tr h="263295">
                <a:tc>
                  <a:txBody>
                    <a:bodyPr/>
                    <a:lstStyle/>
                    <a:p>
                      <a:pPr>
                        <a:lnSpc>
                          <a:spcPct val="80000"/>
                        </a:lnSpc>
                      </a:pPr>
                      <a:r>
                        <a:rPr lang="fr-CA" sz="1800" b="0" noProof="0" dirty="0" err="1">
                          <a:solidFill>
                            <a:schemeClr val="tx1"/>
                          </a:solidFill>
                          <a:latin typeface="Cambria" panose="02040503050406030204" pitchFamily="18" charset="0"/>
                          <a:cs typeface="Arial" panose="020B0604020202020204" pitchFamily="34" charset="0"/>
                        </a:rPr>
                        <a:t>Retrieved</a:t>
                      </a:r>
                      <a:r>
                        <a:rPr lang="fr-CA" sz="1800" b="0" noProof="0" dirty="0">
                          <a:solidFill>
                            <a:schemeClr val="tx1"/>
                          </a:solidFill>
                          <a:latin typeface="Cambria" panose="02040503050406030204" pitchFamily="18" charset="0"/>
                          <a:cs typeface="Arial" panose="020B0604020202020204" pitchFamily="34" charset="0"/>
                        </a:rPr>
                        <a:t> </a:t>
                      </a:r>
                      <a:r>
                        <a:rPr lang="fr-CA" sz="1800" b="0" noProof="0" dirty="0" err="1">
                          <a:solidFill>
                            <a:schemeClr val="tx1"/>
                          </a:solidFill>
                          <a:latin typeface="Cambria" panose="02040503050406030204" pitchFamily="18" charset="0"/>
                          <a:cs typeface="Arial" panose="020B0604020202020204" pitchFamily="34" charset="0"/>
                        </a:rPr>
                        <a:t>from</a:t>
                      </a:r>
                      <a:endParaRPr lang="fr-CA" sz="1800" b="0" noProof="0" dirty="0">
                        <a:solidFill>
                          <a:schemeClr val="tx1"/>
                        </a:solidFill>
                        <a:latin typeface="Cambria" panose="02040503050406030204" pitchFamily="18" charset="0"/>
                        <a:cs typeface="Arial" panose="020B0604020202020204" pitchFamily="34" charset="0"/>
                      </a:endParaRP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a:solidFill>
                            <a:schemeClr val="tx1"/>
                          </a:solidFill>
                          <a:latin typeface="Cambria" panose="02040503050406030204" pitchFamily="18" charset="0"/>
                          <a:cs typeface="Arial" panose="020B0604020202020204" pitchFamily="34" charset="0"/>
                        </a:rPr>
                        <a:t>Repéré à</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765301487"/>
                  </a:ext>
                </a:extLst>
              </a:tr>
              <a:tr h="263295">
                <a:tc>
                  <a:txBody>
                    <a:bodyPr/>
                    <a:lstStyle/>
                    <a:p>
                      <a:pPr>
                        <a:lnSpc>
                          <a:spcPct val="80000"/>
                        </a:lnSpc>
                      </a:pPr>
                      <a:r>
                        <a:rPr lang="fr-CA" sz="1800" b="0" noProof="0" dirty="0">
                          <a:solidFill>
                            <a:schemeClr val="tx1"/>
                          </a:solidFill>
                          <a:latin typeface="Cambria" panose="02040503050406030204" pitchFamily="18" charset="0"/>
                          <a:cs typeface="Arial" panose="020B0604020202020204" pitchFamily="34" charset="0"/>
                        </a:rPr>
                        <a:t>As </a:t>
                      </a:r>
                      <a:r>
                        <a:rPr lang="fr-CA" sz="1800" b="0" noProof="0" dirty="0" err="1">
                          <a:solidFill>
                            <a:schemeClr val="tx1"/>
                          </a:solidFill>
                          <a:latin typeface="Cambria" panose="02040503050406030204" pitchFamily="18" charset="0"/>
                          <a:cs typeface="Arial" panose="020B0604020202020204" pitchFamily="34" charset="0"/>
                        </a:rPr>
                        <a:t>cited</a:t>
                      </a:r>
                      <a:r>
                        <a:rPr lang="fr-CA" sz="1800" b="0" noProof="0" dirty="0">
                          <a:solidFill>
                            <a:schemeClr val="tx1"/>
                          </a:solidFill>
                          <a:latin typeface="Cambria" panose="02040503050406030204" pitchFamily="18" charset="0"/>
                          <a:cs typeface="Arial" panose="020B0604020202020204" pitchFamily="34" charset="0"/>
                        </a:rPr>
                        <a:t> in</a:t>
                      </a:r>
                    </a:p>
                  </a:txBody>
                  <a:tcPr>
                    <a:lnL w="12700" cap="flat" cmpd="sng" algn="ctr">
                      <a:solidFill>
                        <a:schemeClr val="bg1">
                          <a:lumMod val="8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fr-CA" sz="1800" b="0" noProof="0" dirty="0">
                          <a:solidFill>
                            <a:schemeClr val="tx1"/>
                          </a:solidFill>
                          <a:latin typeface="Cambria" panose="02040503050406030204" pitchFamily="18" charset="0"/>
                          <a:cs typeface="Arial" panose="020B0604020202020204" pitchFamily="34" charset="0"/>
                        </a:rPr>
                        <a:t>Cité dans</a:t>
                      </a:r>
                    </a:p>
                  </a:txBody>
                  <a:tcPr>
                    <a:lnR w="12700" cap="flat" cmpd="sng" algn="ctr">
                      <a:solidFill>
                        <a:schemeClr val="bg1">
                          <a:lumMod val="8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08885846"/>
                  </a:ext>
                </a:extLst>
              </a:tr>
            </a:tbl>
          </a:graphicData>
        </a:graphic>
      </p:graphicFrame>
      <p:pic>
        <p:nvPicPr>
          <p:cNvPr id="4" name="Image 3">
            <a:extLst>
              <a:ext uri="{FF2B5EF4-FFF2-40B4-BE49-F238E27FC236}">
                <a16:creationId xmlns:a16="http://schemas.microsoft.com/office/drawing/2014/main" id="{5AAFA0F6-E2DF-D614-8DB2-C5DC19B17BF4}"/>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62C337C5-AF42-E6CD-315A-1057001683CB}"/>
              </a:ext>
            </a:extLst>
          </p:cNvPr>
          <p:cNvSpPr>
            <a:spLocks noGrp="1"/>
          </p:cNvSpPr>
          <p:nvPr>
            <p:ph type="sldNum" sz="quarter" idx="12"/>
          </p:nvPr>
        </p:nvSpPr>
        <p:spPr/>
        <p:txBody>
          <a:bodyPr/>
          <a:lstStyle/>
          <a:p>
            <a:fld id="{DF28FB93-0A08-4E7D-8E63-9EFA29F1E093}" type="slidenum">
              <a:rPr lang="fr-CA" smtClean="0"/>
              <a:pPr/>
              <a:t>5</a:t>
            </a:fld>
            <a:endParaRPr lang="fr-CA"/>
          </a:p>
        </p:txBody>
      </p:sp>
    </p:spTree>
    <p:extLst>
      <p:ext uri="{BB962C8B-B14F-4D97-AF65-F5344CB8AC3E}">
        <p14:creationId xmlns:p14="http://schemas.microsoft.com/office/powerpoint/2010/main" val="295343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custDataLst>
              <p:tags r:id="rId1"/>
            </p:custDataLst>
          </p:nvPr>
        </p:nvSpPr>
        <p:spPr/>
        <p:txBody>
          <a:bodyPr/>
          <a:lstStyle/>
          <a:p>
            <a:r>
              <a:rPr lang="fr-CA" b="1" dirty="0">
                <a:solidFill>
                  <a:srgbClr val="0F6FC6"/>
                </a:solidFill>
              </a:rPr>
              <a:t>Et maintenant, est-ce correct? </a:t>
            </a:r>
            <a:r>
              <a:rPr lang="fr-CA" sz="1800" b="1" dirty="0">
                <a:solidFill>
                  <a:srgbClr val="0F6FC6"/>
                </a:solidFill>
              </a:rPr>
              <a:t>(Exemple 4)</a:t>
            </a:r>
            <a:endParaRPr lang="fr-CA" sz="1800" b="1" dirty="0"/>
          </a:p>
        </p:txBody>
      </p:sp>
      <p:sp>
        <p:nvSpPr>
          <p:cNvPr id="3" name="Espace réservé du contenu 2">
            <a:extLst>
              <a:ext uri="{FF2B5EF4-FFF2-40B4-BE49-F238E27FC236}">
                <a16:creationId xmlns:a16="http://schemas.microsoft.com/office/drawing/2014/main" id="{62AD45B3-B8D6-EAEE-04B2-12C1CF1A15EA}"/>
              </a:ext>
            </a:extLst>
          </p:cNvPr>
          <p:cNvSpPr>
            <a:spLocks noGrp="1"/>
          </p:cNvSpPr>
          <p:nvPr>
            <p:ph idx="1"/>
          </p:nvPr>
        </p:nvSpPr>
        <p:spPr/>
        <p:txBody>
          <a:bodyPr>
            <a:normAutofit/>
          </a:bodyPr>
          <a:lstStyle/>
          <a:p>
            <a:pPr marL="0" indent="0">
              <a:lnSpc>
                <a:spcPct val="100000"/>
              </a:lnSpc>
              <a:buNone/>
            </a:pPr>
            <a:r>
              <a:rPr lang="fr-CA" sz="1800" kern="0" dirty="0">
                <a:latin typeface="Optima" panose="02000503060000020004" pitchFamily="2" charset="0"/>
              </a:rPr>
              <a:t>Selon </a:t>
            </a:r>
            <a:r>
              <a:rPr lang="fr-CA" sz="1800" kern="0" dirty="0" err="1">
                <a:latin typeface="Optima" panose="02000503060000020004" pitchFamily="2" charset="0"/>
              </a:rPr>
              <a:t>Belluck</a:t>
            </a:r>
            <a:r>
              <a:rPr lang="fr-CA" sz="1800" kern="0" dirty="0">
                <a:latin typeface="Optima" panose="02000503060000020004" pitchFamily="2" charset="0"/>
              </a:rPr>
              <a:t> (2009, paragr. 9), 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a:p>
            <a:pPr marL="0" indent="0">
              <a:lnSpc>
                <a:spcPct val="100000"/>
              </a:lnSpc>
              <a:buNone/>
            </a:pPr>
            <a:endParaRPr lang="fr-CA" sz="1800" dirty="0">
              <a:latin typeface="Optima" panose="02000503060000020004" pitchFamily="2" charset="0"/>
            </a:endParaRPr>
          </a:p>
        </p:txBody>
      </p:sp>
      <p:pic>
        <p:nvPicPr>
          <p:cNvPr id="2" name="Image 1">
            <a:extLst>
              <a:ext uri="{FF2B5EF4-FFF2-40B4-BE49-F238E27FC236}">
                <a16:creationId xmlns:a16="http://schemas.microsoft.com/office/drawing/2014/main" id="{6F6A678C-19C4-9A0E-0247-D69403CF4B82}"/>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A5CC6388-0474-A4A6-B6B9-B660142ABF3D}"/>
              </a:ext>
            </a:extLst>
          </p:cNvPr>
          <p:cNvSpPr>
            <a:spLocks noGrp="1"/>
          </p:cNvSpPr>
          <p:nvPr>
            <p:ph type="sldNum" sz="quarter" idx="12"/>
          </p:nvPr>
        </p:nvSpPr>
        <p:spPr/>
        <p:txBody>
          <a:bodyPr/>
          <a:lstStyle/>
          <a:p>
            <a:fld id="{DF28FB93-0A08-4E7D-8E63-9EFA29F1E093}" type="slidenum">
              <a:rPr lang="fr-CA" smtClean="0"/>
              <a:pPr/>
              <a:t>50</a:t>
            </a:fld>
            <a:endParaRPr lang="fr-CA"/>
          </a:p>
        </p:txBody>
      </p:sp>
      <p:sp>
        <p:nvSpPr>
          <p:cNvPr id="6" name="Rectangle à coins arrondis 3">
            <a:extLst>
              <a:ext uri="{FF2B5EF4-FFF2-40B4-BE49-F238E27FC236}">
                <a16:creationId xmlns:a16="http://schemas.microsoft.com/office/drawing/2014/main" id="{D3DF32FC-57DD-230C-3E7F-EBA093CA37AF}"/>
              </a:ext>
            </a:extLst>
          </p:cNvPr>
          <p:cNvSpPr/>
          <p:nvPr>
            <p:custDataLst>
              <p:tags r:id="rId2"/>
            </p:custDataLst>
          </p:nvPr>
        </p:nvSpPr>
        <p:spPr bwMode="auto">
          <a:xfrm>
            <a:off x="1108110" y="4293096"/>
            <a:ext cx="9793088" cy="1800200"/>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b="1" dirty="0">
                <a:latin typeface="+mj-lt"/>
                <a:cs typeface="Times New Roman" panose="02020603050405020304" pitchFamily="18" charset="0"/>
              </a:rPr>
              <a:t>Original* </a:t>
            </a:r>
            <a:r>
              <a:rPr lang="fr-CA"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dirty="0" err="1">
                <a:latin typeface="+mj-lt"/>
                <a:cs typeface="Times New Roman" panose="02020603050405020304" pitchFamily="18" charset="0"/>
              </a:rPr>
              <a:t>Belluck</a:t>
            </a:r>
            <a:r>
              <a:rPr lang="fr-CA" dirty="0">
                <a:latin typeface="+mj-lt"/>
                <a:cs typeface="Times New Roman" panose="02020603050405020304" pitchFamily="18" charset="0"/>
              </a:rPr>
              <a:t>, 2009, paragr. 9). </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212495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
          <p:cNvSpPr>
            <a:spLocks noGrp="1"/>
          </p:cNvSpPr>
          <p:nvPr>
            <p:ph type="title"/>
            <p:custDataLst>
              <p:tags r:id="rId1"/>
            </p:custDataLst>
          </p:nvPr>
        </p:nvSpPr>
        <p:spPr/>
        <p:txBody>
          <a:bodyPr/>
          <a:lstStyle/>
          <a:p>
            <a:r>
              <a:rPr lang="fr-CA" b="1" dirty="0">
                <a:solidFill>
                  <a:srgbClr val="0F6FC6"/>
                </a:solidFill>
              </a:rPr>
              <a:t>Oui, maintenant c’est bien!</a:t>
            </a:r>
            <a:endParaRPr lang="fr-CA" b="1" dirty="0"/>
          </a:p>
        </p:txBody>
      </p:sp>
      <p:sp>
        <p:nvSpPr>
          <p:cNvPr id="3" name="Espace réservé du contenu 2">
            <a:extLst>
              <a:ext uri="{FF2B5EF4-FFF2-40B4-BE49-F238E27FC236}">
                <a16:creationId xmlns:a16="http://schemas.microsoft.com/office/drawing/2014/main" id="{1247F1F2-ACC6-28E9-62A6-340EFA1E9778}"/>
              </a:ext>
            </a:extLst>
          </p:cNvPr>
          <p:cNvSpPr>
            <a:spLocks noGrp="1"/>
          </p:cNvSpPr>
          <p:nvPr>
            <p:ph idx="1"/>
          </p:nvPr>
        </p:nvSpPr>
        <p:spPr/>
        <p:txBody>
          <a:bodyPr>
            <a:normAutofit/>
          </a:bodyPr>
          <a:lstStyle/>
          <a:p>
            <a:pPr marL="0" indent="0">
              <a:lnSpc>
                <a:spcPct val="95000"/>
              </a:lnSpc>
              <a:spcBef>
                <a:spcPts val="0"/>
              </a:spcBef>
              <a:buNone/>
            </a:pPr>
            <a:endParaRPr lang="fr-CA" sz="1800" kern="0" dirty="0">
              <a:latin typeface="Optima" panose="02000503060000020004" pitchFamily="2" charset="0"/>
            </a:endParaRPr>
          </a:p>
          <a:p>
            <a:pPr marL="0" indent="0">
              <a:lnSpc>
                <a:spcPct val="95000"/>
              </a:lnSpc>
              <a:spcBef>
                <a:spcPts val="0"/>
              </a:spcBef>
              <a:buNone/>
            </a:pPr>
            <a:r>
              <a:rPr lang="fr-CA" sz="1800" kern="0" dirty="0">
                <a:latin typeface="Optima" panose="02000503060000020004" pitchFamily="2" charset="0"/>
              </a:rPr>
              <a:t>Selon </a:t>
            </a:r>
            <a:r>
              <a:rPr lang="fr-CA" sz="1800" kern="0" dirty="0" err="1">
                <a:latin typeface="Optima" panose="02000503060000020004" pitchFamily="2" charset="0"/>
              </a:rPr>
              <a:t>Belluck</a:t>
            </a:r>
            <a:r>
              <a:rPr lang="fr-CA" sz="1800" kern="0" dirty="0">
                <a:latin typeface="Optima" panose="02000503060000020004" pitchFamily="2" charset="0"/>
              </a:rPr>
              <a:t> (2009, paragr. 9), d’importantes questions éthiques sont soulevées lorsque les chercheurs utilisent leurs propres enfants comme des participants à leurs recherches. Certaines procédures pourraient être dangereuses pour les enfants. Pour d’autres, les dangers sont inconnus. Dans tous les cas, parents et enfants ont une dynamique qui leur est propre et qu’on ne retrouve pas dans une relation chercheur-participant. Cette dynamique soulève des préoccupations quant à la possibilité pour les enfants d’être pleinement protégés par les mêmes balises éthiques qui existent d’emblée pour les autres participants.</a:t>
            </a:r>
          </a:p>
          <a:p>
            <a:pPr marL="0" indent="0">
              <a:lnSpc>
                <a:spcPct val="95000"/>
              </a:lnSpc>
              <a:spcBef>
                <a:spcPts val="0"/>
              </a:spcBef>
              <a:buNone/>
            </a:pPr>
            <a:endParaRPr lang="fr-CA" sz="1800" dirty="0">
              <a:latin typeface="Optima" panose="02000503060000020004" pitchFamily="2" charset="0"/>
            </a:endParaRPr>
          </a:p>
        </p:txBody>
      </p:sp>
      <p:pic>
        <p:nvPicPr>
          <p:cNvPr id="2" name="Image 1">
            <a:extLst>
              <a:ext uri="{FF2B5EF4-FFF2-40B4-BE49-F238E27FC236}">
                <a16:creationId xmlns:a16="http://schemas.microsoft.com/office/drawing/2014/main" id="{97C89C72-99F4-5BBE-F82D-10676064B239}"/>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pic>
        <p:nvPicPr>
          <p:cNvPr id="4" name="Image 3">
            <a:extLst>
              <a:ext uri="{FF2B5EF4-FFF2-40B4-BE49-F238E27FC236}">
                <a16:creationId xmlns:a16="http://schemas.microsoft.com/office/drawing/2014/main" id="{ED323CDD-9F3A-178F-9B54-2EB202EDC8B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12" y="388292"/>
            <a:ext cx="900000" cy="900000"/>
          </a:xfrm>
          <a:prstGeom prst="rect">
            <a:avLst/>
          </a:prstGeom>
        </p:spPr>
      </p:pic>
      <p:sp>
        <p:nvSpPr>
          <p:cNvPr id="6" name="ZoneTexte 5">
            <a:extLst>
              <a:ext uri="{FF2B5EF4-FFF2-40B4-BE49-F238E27FC236}">
                <a16:creationId xmlns:a16="http://schemas.microsoft.com/office/drawing/2014/main" id="{F0CD912F-EBC0-5F4E-AAFC-E6F8FCEC4154}"/>
              </a:ext>
            </a:extLst>
          </p:cNvPr>
          <p:cNvSpPr txBox="1"/>
          <p:nvPr/>
        </p:nvSpPr>
        <p:spPr>
          <a:xfrm>
            <a:off x="1522410" y="1700808"/>
            <a:ext cx="9143537" cy="3970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90000"/>
              </a:lnSpc>
            </a:pPr>
            <a:r>
              <a:rPr lang="fr-CA" sz="2200" dirty="0"/>
              <a:t>L’extrait est correctement reformulé et cité.</a:t>
            </a:r>
          </a:p>
        </p:txBody>
      </p:sp>
      <p:sp>
        <p:nvSpPr>
          <p:cNvPr id="7" name="Espace réservé du numéro de diapositive 6">
            <a:extLst>
              <a:ext uri="{FF2B5EF4-FFF2-40B4-BE49-F238E27FC236}">
                <a16:creationId xmlns:a16="http://schemas.microsoft.com/office/drawing/2014/main" id="{E0A4E930-F12B-462B-707B-2C4D3C349A00}"/>
              </a:ext>
            </a:extLst>
          </p:cNvPr>
          <p:cNvSpPr>
            <a:spLocks noGrp="1"/>
          </p:cNvSpPr>
          <p:nvPr>
            <p:ph type="sldNum" sz="quarter" idx="12"/>
          </p:nvPr>
        </p:nvSpPr>
        <p:spPr/>
        <p:txBody>
          <a:bodyPr/>
          <a:lstStyle/>
          <a:p>
            <a:fld id="{DF28FB93-0A08-4E7D-8E63-9EFA29F1E093}" type="slidenum">
              <a:rPr lang="fr-CA" smtClean="0"/>
              <a:pPr/>
              <a:t>51</a:t>
            </a:fld>
            <a:endParaRPr lang="fr-CA"/>
          </a:p>
        </p:txBody>
      </p:sp>
      <p:sp>
        <p:nvSpPr>
          <p:cNvPr id="8" name="Rectangle à coins arrondis 3">
            <a:extLst>
              <a:ext uri="{FF2B5EF4-FFF2-40B4-BE49-F238E27FC236}">
                <a16:creationId xmlns:a16="http://schemas.microsoft.com/office/drawing/2014/main" id="{98AC5C24-8885-4345-8467-2589FE05D3FD}"/>
              </a:ext>
            </a:extLst>
          </p:cNvPr>
          <p:cNvSpPr/>
          <p:nvPr>
            <p:custDataLst>
              <p:tags r:id="rId2"/>
            </p:custDataLst>
          </p:nvPr>
        </p:nvSpPr>
        <p:spPr bwMode="auto">
          <a:xfrm>
            <a:off x="1108110" y="4365104"/>
            <a:ext cx="9793088" cy="1800200"/>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b="1" dirty="0">
                <a:latin typeface="+mj-lt"/>
                <a:cs typeface="Times New Roman" panose="02020603050405020304" pitchFamily="18" charset="0"/>
              </a:rPr>
              <a:t>Original* </a:t>
            </a:r>
            <a:r>
              <a:rPr lang="fr-CA" dirty="0">
                <a:latin typeface="+mj-lt"/>
                <a:cs typeface="Times New Roman" panose="02020603050405020304" pitchFamily="18" charset="0"/>
              </a:rPr>
              <a:t>: « Certaines méthodes de recherche sont nettement inoffensives; d’autres, sans être clairement dangereuses, peuvent entraîner des effets qui ne sont pas complètement compris. Les éthiciens affirment qu’ils considèreraient que la participation à certains projets est acceptable, voire précieuse, mais soulèvent des questions quant à l’effet sur l’enfant, sur la relation avec le parent, et sur l’objectivité du chercheur ou des données recueillies » (</a:t>
            </a:r>
            <a:r>
              <a:rPr lang="fr-CA" dirty="0" err="1">
                <a:latin typeface="+mj-lt"/>
                <a:cs typeface="Times New Roman" panose="02020603050405020304" pitchFamily="18" charset="0"/>
              </a:rPr>
              <a:t>Belluck</a:t>
            </a:r>
            <a:r>
              <a:rPr lang="fr-CA" dirty="0">
                <a:latin typeface="+mj-lt"/>
                <a:cs typeface="Times New Roman" panose="02020603050405020304" pitchFamily="18" charset="0"/>
              </a:rPr>
              <a:t>, 2009, paragr. 9). </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2536175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Lorsque vous reformulez, demandez-vous :</a:t>
            </a:r>
          </a:p>
        </p:txBody>
      </p:sp>
      <p:sp>
        <p:nvSpPr>
          <p:cNvPr id="3" name="Espace réservé du contenu 2"/>
          <p:cNvSpPr>
            <a:spLocks noGrp="1"/>
          </p:cNvSpPr>
          <p:nvPr>
            <p:ph idx="1"/>
            <p:custDataLst>
              <p:tags r:id="rId2"/>
            </p:custDataLst>
          </p:nvPr>
        </p:nvSpPr>
        <p:spPr>
          <a:xfrm>
            <a:off x="1522876" y="1905000"/>
            <a:ext cx="10404184" cy="4114800"/>
          </a:xfrm>
        </p:spPr>
        <p:txBody>
          <a:bodyPr>
            <a:noAutofit/>
          </a:bodyPr>
          <a:lstStyle/>
          <a:p>
            <a:pPr>
              <a:lnSpc>
                <a:spcPct val="100000"/>
              </a:lnSpc>
              <a:spcBef>
                <a:spcPts val="600"/>
              </a:spcBef>
              <a:spcAft>
                <a:spcPts val="600"/>
              </a:spcAft>
            </a:pPr>
            <a:r>
              <a:rPr lang="fr-CA" sz="2000" dirty="0"/>
              <a:t>Avez-vous simplement réorganisé les mots de la source originale? Si oui, vous n’êtes pas en train de reformuler.</a:t>
            </a:r>
          </a:p>
          <a:p>
            <a:pPr>
              <a:lnSpc>
                <a:spcPct val="100000"/>
              </a:lnSpc>
              <a:spcBef>
                <a:spcPts val="600"/>
              </a:spcBef>
              <a:spcAft>
                <a:spcPts val="600"/>
              </a:spcAft>
            </a:pPr>
            <a:r>
              <a:rPr lang="fr-CA" sz="2000" dirty="0"/>
              <a:t>Comprenez-vous chaque mot que vous avez utilisé? Si non, </a:t>
            </a:r>
            <a:r>
              <a:rPr lang="fr-CA" sz="2000" dirty="0">
                <a:solidFill>
                  <a:prstClr val="black"/>
                </a:solidFill>
              </a:rPr>
              <a:t>vous n’êtes pas en train de reformuler</a:t>
            </a:r>
            <a:r>
              <a:rPr lang="fr-CA" sz="2000" dirty="0"/>
              <a:t>. Reformuler implique d’utiliser uniquement des mots dont on connaît et comprend le sens.</a:t>
            </a:r>
          </a:p>
          <a:p>
            <a:pPr>
              <a:lnSpc>
                <a:spcPct val="100000"/>
              </a:lnSpc>
              <a:spcBef>
                <a:spcPts val="600"/>
              </a:spcBef>
              <a:spcAft>
                <a:spcPts val="600"/>
              </a:spcAft>
            </a:pPr>
            <a:r>
              <a:rPr lang="fr-CA" sz="2000" dirty="0"/>
              <a:t>La reformulation est-elle compréhensible en elle-même (sans connaître les informations entourant l’extrait original)? Si non, </a:t>
            </a:r>
            <a:r>
              <a:rPr lang="fr-CA" sz="2000" dirty="0">
                <a:solidFill>
                  <a:prstClr val="black"/>
                </a:solidFill>
              </a:rPr>
              <a:t>vous n’êtes pas en train de reformuler</a:t>
            </a:r>
            <a:r>
              <a:rPr lang="fr-CA" sz="2000" dirty="0"/>
              <a:t>. </a:t>
            </a:r>
          </a:p>
          <a:p>
            <a:pPr>
              <a:lnSpc>
                <a:spcPct val="100000"/>
              </a:lnSpc>
              <a:spcBef>
                <a:spcPts val="600"/>
              </a:spcBef>
              <a:spcAft>
                <a:spcPts val="600"/>
              </a:spcAft>
            </a:pPr>
            <a:r>
              <a:rPr lang="fr-CA" sz="2000" dirty="0"/>
              <a:t>Pourriez-vous expliquer clairement et logiquement à quelqu’un d’autre ce que vous avez écrit? Si non, </a:t>
            </a:r>
            <a:r>
              <a:rPr lang="fr-CA" sz="2000" dirty="0">
                <a:solidFill>
                  <a:prstClr val="black"/>
                </a:solidFill>
              </a:rPr>
              <a:t>n’êtes pas en train de reformuler</a:t>
            </a:r>
            <a:r>
              <a:rPr lang="fr-CA" sz="2000" dirty="0"/>
              <a:t>. Reformuler implique que vous comprenez et que vous pouvez justifier tout ce que vous avez écrit. </a:t>
            </a:r>
          </a:p>
          <a:p>
            <a:pPr>
              <a:lnSpc>
                <a:spcPct val="100000"/>
              </a:lnSpc>
              <a:spcBef>
                <a:spcPts val="600"/>
              </a:spcBef>
              <a:spcAft>
                <a:spcPts val="600"/>
              </a:spcAft>
            </a:pPr>
            <a:r>
              <a:rPr lang="fr-CA" sz="2000" dirty="0"/>
              <a:t>Avez-vous correctement cité votre source? Si non, vous </a:t>
            </a:r>
            <a:r>
              <a:rPr lang="fr-CA" sz="2000" dirty="0">
                <a:solidFill>
                  <a:prstClr val="black"/>
                </a:solidFill>
              </a:rPr>
              <a:t>n’êtes pas en train de reformuler</a:t>
            </a:r>
            <a:r>
              <a:rPr lang="fr-CA" sz="2000" dirty="0"/>
              <a:t>… vous êtes en train de plagier!</a:t>
            </a:r>
          </a:p>
        </p:txBody>
      </p:sp>
      <p:sp>
        <p:nvSpPr>
          <p:cNvPr id="4" name="Espace réservé du numéro de diapositive 3">
            <a:extLst>
              <a:ext uri="{FF2B5EF4-FFF2-40B4-BE49-F238E27FC236}">
                <a16:creationId xmlns:a16="http://schemas.microsoft.com/office/drawing/2014/main" id="{8E789265-C316-7652-CA65-C0032D95E46C}"/>
              </a:ext>
            </a:extLst>
          </p:cNvPr>
          <p:cNvSpPr>
            <a:spLocks noGrp="1"/>
          </p:cNvSpPr>
          <p:nvPr>
            <p:ph type="sldNum" sz="quarter" idx="12"/>
          </p:nvPr>
        </p:nvSpPr>
        <p:spPr/>
        <p:txBody>
          <a:bodyPr/>
          <a:lstStyle/>
          <a:p>
            <a:fld id="{DF28FB93-0A08-4E7D-8E63-9EFA29F1E093}" type="slidenum">
              <a:rPr lang="fr-CA" smtClean="0"/>
              <a:pPr/>
              <a:t>52</a:t>
            </a:fld>
            <a:endParaRPr lang="fr-CA"/>
          </a:p>
        </p:txBody>
      </p:sp>
      <p:pic>
        <p:nvPicPr>
          <p:cNvPr id="5" name="Image 4">
            <a:extLst>
              <a:ext uri="{FF2B5EF4-FFF2-40B4-BE49-F238E27FC236}">
                <a16:creationId xmlns:a16="http://schemas.microsoft.com/office/drawing/2014/main" id="{ABE617E9-8602-F174-185E-793808215C4F}"/>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44665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Avez-vous bien reformulé?</a:t>
            </a:r>
          </a:p>
        </p:txBody>
      </p:sp>
      <p:sp>
        <p:nvSpPr>
          <p:cNvPr id="3" name="Espace réservé du contenu 2"/>
          <p:cNvSpPr>
            <a:spLocks noGrp="1"/>
          </p:cNvSpPr>
          <p:nvPr>
            <p:ph idx="1"/>
            <p:custDataLst>
              <p:tags r:id="rId2"/>
            </p:custDataLst>
          </p:nvPr>
        </p:nvSpPr>
        <p:spPr>
          <a:xfrm>
            <a:off x="1522876" y="1905000"/>
            <a:ext cx="9540088" cy="4114800"/>
          </a:xfrm>
        </p:spPr>
        <p:txBody>
          <a:bodyPr>
            <a:normAutofit/>
          </a:bodyPr>
          <a:lstStyle/>
          <a:p>
            <a:pPr>
              <a:lnSpc>
                <a:spcPct val="100000"/>
              </a:lnSpc>
              <a:spcBef>
                <a:spcPts val="600"/>
              </a:spcBef>
            </a:pPr>
            <a:r>
              <a:rPr lang="fr-CA" sz="2200" dirty="0"/>
              <a:t>Vérifiez votre reformulation du passage tiré de Myers (2013).</a:t>
            </a:r>
          </a:p>
          <a:p>
            <a:pPr marL="539750" lvl="1" indent="-269875">
              <a:lnSpc>
                <a:spcPct val="100000"/>
              </a:lnSpc>
              <a:spcBef>
                <a:spcPts val="600"/>
              </a:spcBef>
              <a:buFont typeface="Wingdings" pitchFamily="2" charset="2"/>
              <a:buChar char="ü"/>
            </a:pPr>
            <a:r>
              <a:rPr lang="fr-CA" dirty="0"/>
              <a:t>Votre reformulation est-elle plus qu’une simple réorganisation du texte original?</a:t>
            </a:r>
          </a:p>
          <a:p>
            <a:pPr marL="539750" lvl="1" indent="-269875">
              <a:lnSpc>
                <a:spcPct val="100000"/>
              </a:lnSpc>
              <a:spcBef>
                <a:spcPts val="600"/>
              </a:spcBef>
              <a:buFont typeface="Wingdings" pitchFamily="2" charset="2"/>
              <a:buChar char="ü"/>
            </a:pPr>
            <a:r>
              <a:rPr lang="fr-CA" dirty="0"/>
              <a:t>Comprenez-vous chaque mot et tous les mots que vous avez utilisé?</a:t>
            </a:r>
          </a:p>
          <a:p>
            <a:pPr marL="539750" lvl="1" indent="-269875">
              <a:lnSpc>
                <a:spcPct val="100000"/>
              </a:lnSpc>
              <a:spcBef>
                <a:spcPts val="600"/>
              </a:spcBef>
              <a:buFont typeface="Wingdings" pitchFamily="2" charset="2"/>
              <a:buChar char="ü"/>
            </a:pPr>
            <a:r>
              <a:rPr lang="fr-CA" dirty="0"/>
              <a:t>Votre reformulation a-t-elle du sens en elle-même?  </a:t>
            </a:r>
          </a:p>
          <a:p>
            <a:pPr marL="539750" lvl="1" indent="-269875">
              <a:lnSpc>
                <a:spcPct val="100000"/>
              </a:lnSpc>
              <a:spcBef>
                <a:spcPts val="600"/>
              </a:spcBef>
              <a:buFont typeface="Wingdings" pitchFamily="2" charset="2"/>
              <a:buChar char="ü"/>
            </a:pPr>
            <a:r>
              <a:rPr lang="fr-CA" dirty="0"/>
              <a:t>Pourriez-vous expliquer clairement et logiquement à quelqu’un d’autre ce que vous avez écrit?</a:t>
            </a:r>
          </a:p>
          <a:p>
            <a:pPr marL="539750" lvl="1" indent="-269875">
              <a:lnSpc>
                <a:spcPct val="100000"/>
              </a:lnSpc>
              <a:spcBef>
                <a:spcPts val="600"/>
              </a:spcBef>
              <a:buFont typeface="Wingdings" pitchFamily="2" charset="2"/>
              <a:buChar char="ü"/>
            </a:pPr>
            <a:r>
              <a:rPr lang="fr-CA" dirty="0"/>
              <a:t>Avez-vous cité la source originale?</a:t>
            </a:r>
          </a:p>
          <a:p>
            <a:pPr>
              <a:lnSpc>
                <a:spcPct val="100000"/>
              </a:lnSpc>
              <a:spcBef>
                <a:spcPts val="600"/>
              </a:spcBef>
            </a:pPr>
            <a:r>
              <a:rPr lang="fr-CA" sz="2200" b="1" dirty="0">
                <a:latin typeface="+mj-lt"/>
              </a:rPr>
              <a:t>Si ce n’est pas le cas, réécrivez votre reformulation.</a:t>
            </a:r>
          </a:p>
        </p:txBody>
      </p:sp>
      <p:sp>
        <p:nvSpPr>
          <p:cNvPr id="6" name="Espace réservé du numéro de diapositive 5">
            <a:extLst>
              <a:ext uri="{FF2B5EF4-FFF2-40B4-BE49-F238E27FC236}">
                <a16:creationId xmlns:a16="http://schemas.microsoft.com/office/drawing/2014/main" id="{AC0B4458-D390-D07E-8285-0844DDCD89D3}"/>
              </a:ext>
            </a:extLst>
          </p:cNvPr>
          <p:cNvSpPr>
            <a:spLocks noGrp="1"/>
          </p:cNvSpPr>
          <p:nvPr>
            <p:ph type="sldNum" sz="quarter" idx="12"/>
          </p:nvPr>
        </p:nvSpPr>
        <p:spPr/>
        <p:txBody>
          <a:bodyPr/>
          <a:lstStyle/>
          <a:p>
            <a:fld id="{DF28FB93-0A08-4E7D-8E63-9EFA29F1E093}" type="slidenum">
              <a:rPr lang="fr-CA" smtClean="0"/>
              <a:pPr/>
              <a:t>53</a:t>
            </a:fld>
            <a:endParaRPr lang="fr-CA"/>
          </a:p>
        </p:txBody>
      </p:sp>
      <p:pic>
        <p:nvPicPr>
          <p:cNvPr id="4" name="Image 3">
            <a:extLst>
              <a:ext uri="{FF2B5EF4-FFF2-40B4-BE49-F238E27FC236}">
                <a16:creationId xmlns:a16="http://schemas.microsoft.com/office/drawing/2014/main" id="{55925A92-7F8E-4A5E-C772-C67A1C0A0B9C}"/>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7" name="Rectangle à coins arrondis 3">
            <a:extLst>
              <a:ext uri="{FF2B5EF4-FFF2-40B4-BE49-F238E27FC236}">
                <a16:creationId xmlns:a16="http://schemas.microsoft.com/office/drawing/2014/main" id="{1DA73E39-882B-DD14-C118-191233670B80}"/>
              </a:ext>
            </a:extLst>
          </p:cNvPr>
          <p:cNvSpPr/>
          <p:nvPr>
            <p:custDataLst>
              <p:tags r:id="rId3"/>
            </p:custDataLst>
          </p:nvPr>
        </p:nvSpPr>
        <p:spPr bwMode="auto">
          <a:xfrm>
            <a:off x="1269876" y="4997664"/>
            <a:ext cx="9649072" cy="1239648"/>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fr-CA" b="1" dirty="0">
                <a:latin typeface="+mj-lt"/>
                <a:cs typeface="Times New Roman" pitchFamily="18" charset="0"/>
              </a:rPr>
              <a:t>Original* </a:t>
            </a:r>
            <a:r>
              <a:rPr lang="fr-CA" dirty="0">
                <a:latin typeface="+mj-lt"/>
                <a:cs typeface="Times New Roman" pitchFamily="18" charset="0"/>
              </a:rPr>
              <a:t>« Chacune de vos pensées, de vos émotions, de vos désirs est un phénomène biologique. Vous aimez, vous riez et vous pleurez en utilisant votre corps. Sans votre corps – vos gènes, votre cerveau, votre apparence – vous n’êtes, en effet, personne » (Myers, 2013, p. 45).</a:t>
            </a:r>
          </a:p>
          <a:p>
            <a:pPr>
              <a:defRPr/>
            </a:pPr>
            <a:r>
              <a:rPr lang="fr-CA" sz="1400" i="1" dirty="0"/>
              <a:t>*Note : l’extrait utilisé ici a été traduit de l’anglais vers le français.</a:t>
            </a:r>
          </a:p>
        </p:txBody>
      </p:sp>
    </p:spTree>
    <p:extLst>
      <p:ext uri="{BB962C8B-B14F-4D97-AF65-F5344CB8AC3E}">
        <p14:creationId xmlns:p14="http://schemas.microsoft.com/office/powerpoint/2010/main" val="374047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C2ED5B-5678-F02B-2D29-D55832F400FF}"/>
              </a:ext>
            </a:extLst>
          </p:cNvPr>
          <p:cNvSpPr>
            <a:spLocks noGrp="1"/>
          </p:cNvSpPr>
          <p:nvPr>
            <p:ph type="title"/>
          </p:nvPr>
        </p:nvSpPr>
        <p:spPr/>
        <p:txBody>
          <a:bodyPr/>
          <a:lstStyle/>
          <a:p>
            <a:r>
              <a:rPr lang="fr-CA" b="1" dirty="0"/>
              <a:t>À quelle fréquence devrait-on citer une source?</a:t>
            </a:r>
          </a:p>
        </p:txBody>
      </p:sp>
      <p:sp>
        <p:nvSpPr>
          <p:cNvPr id="3" name="Espace réservé du contenu 2">
            <a:extLst>
              <a:ext uri="{FF2B5EF4-FFF2-40B4-BE49-F238E27FC236}">
                <a16:creationId xmlns:a16="http://schemas.microsoft.com/office/drawing/2014/main" id="{2EB02B9B-4907-5469-5B35-1F6D6925D36F}"/>
              </a:ext>
            </a:extLst>
          </p:cNvPr>
          <p:cNvSpPr>
            <a:spLocks noGrp="1"/>
          </p:cNvSpPr>
          <p:nvPr>
            <p:ph idx="1"/>
          </p:nvPr>
        </p:nvSpPr>
        <p:spPr/>
        <p:txBody>
          <a:bodyPr>
            <a:normAutofit/>
          </a:bodyPr>
          <a:lstStyle/>
          <a:p>
            <a:pPr>
              <a:lnSpc>
                <a:spcPct val="100000"/>
              </a:lnSpc>
            </a:pPr>
            <a:r>
              <a:rPr lang="fr-CA" sz="2200" dirty="0"/>
              <a:t>Si vous reformulez plusieurs phrases ou plusieurs paragraphes tirés d’une source, vous vous questionnerez peut-être sur la fréquence avec laquelle vous devriez citer la source :</a:t>
            </a:r>
          </a:p>
          <a:p>
            <a:pPr lvl="1">
              <a:lnSpc>
                <a:spcPct val="100000"/>
              </a:lnSpc>
            </a:pPr>
            <a:r>
              <a:rPr lang="fr-CA" sz="2200" dirty="0"/>
              <a:t>À chaque phrase?</a:t>
            </a:r>
          </a:p>
          <a:p>
            <a:pPr lvl="1">
              <a:lnSpc>
                <a:spcPct val="100000"/>
              </a:lnSpc>
            </a:pPr>
            <a:r>
              <a:rPr lang="fr-CA" sz="2200" dirty="0"/>
              <a:t>À chaque paragraphe?</a:t>
            </a:r>
          </a:p>
          <a:p>
            <a:pPr lvl="1">
              <a:lnSpc>
                <a:spcPct val="100000"/>
              </a:lnSpc>
            </a:pPr>
            <a:r>
              <a:rPr lang="fr-CA" sz="2200" dirty="0"/>
              <a:t>À quelque part entre les deux?</a:t>
            </a:r>
          </a:p>
        </p:txBody>
      </p:sp>
      <p:sp>
        <p:nvSpPr>
          <p:cNvPr id="4" name="Espace réservé du numéro de diapositive 3">
            <a:extLst>
              <a:ext uri="{FF2B5EF4-FFF2-40B4-BE49-F238E27FC236}">
                <a16:creationId xmlns:a16="http://schemas.microsoft.com/office/drawing/2014/main" id="{66608B68-8BEC-F9E7-A9C4-593AF1199FAC}"/>
              </a:ext>
            </a:extLst>
          </p:cNvPr>
          <p:cNvSpPr>
            <a:spLocks noGrp="1"/>
          </p:cNvSpPr>
          <p:nvPr>
            <p:ph type="sldNum" sz="quarter" idx="12"/>
          </p:nvPr>
        </p:nvSpPr>
        <p:spPr/>
        <p:txBody>
          <a:bodyPr/>
          <a:lstStyle/>
          <a:p>
            <a:fld id="{DF28FB93-0A08-4E7D-8E63-9EFA29F1E093}" type="slidenum">
              <a:rPr lang="fr-CA" smtClean="0"/>
              <a:pPr/>
              <a:t>54</a:t>
            </a:fld>
            <a:endParaRPr lang="fr-CA"/>
          </a:p>
        </p:txBody>
      </p:sp>
      <p:pic>
        <p:nvPicPr>
          <p:cNvPr id="6" name="Image 5">
            <a:extLst>
              <a:ext uri="{FF2B5EF4-FFF2-40B4-BE49-F238E27FC236}">
                <a16:creationId xmlns:a16="http://schemas.microsoft.com/office/drawing/2014/main" id="{AFF94EB2-FD88-F5B9-B4DA-2F2D2A381959}"/>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939699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057B3B-9D4C-47D4-240C-23D1437A628A}"/>
              </a:ext>
            </a:extLst>
          </p:cNvPr>
          <p:cNvSpPr>
            <a:spLocks noGrp="1"/>
          </p:cNvSpPr>
          <p:nvPr>
            <p:ph type="title"/>
          </p:nvPr>
        </p:nvSpPr>
        <p:spPr/>
        <p:txBody>
          <a:bodyPr/>
          <a:lstStyle/>
          <a:p>
            <a:r>
              <a:rPr lang="fr-CA" b="1" dirty="0"/>
              <a:t>Citez chaque fois que nécessaire</a:t>
            </a:r>
          </a:p>
        </p:txBody>
      </p:sp>
      <p:sp>
        <p:nvSpPr>
          <p:cNvPr id="3" name="Espace réservé du contenu 2">
            <a:extLst>
              <a:ext uri="{FF2B5EF4-FFF2-40B4-BE49-F238E27FC236}">
                <a16:creationId xmlns:a16="http://schemas.microsoft.com/office/drawing/2014/main" id="{BFF7E828-F109-6B13-1069-ADBB1E8B98E0}"/>
              </a:ext>
            </a:extLst>
          </p:cNvPr>
          <p:cNvSpPr>
            <a:spLocks noGrp="1"/>
          </p:cNvSpPr>
          <p:nvPr>
            <p:ph idx="1"/>
          </p:nvPr>
        </p:nvSpPr>
        <p:spPr/>
        <p:txBody>
          <a:bodyPr>
            <a:normAutofit/>
          </a:bodyPr>
          <a:lstStyle/>
          <a:p>
            <a:pPr>
              <a:lnSpc>
                <a:spcPct val="100000"/>
              </a:lnSpc>
            </a:pPr>
            <a:r>
              <a:rPr lang="fr-CA" sz="2200" dirty="0"/>
              <a:t>Il n’y a pas une seule bonne réponse à cette question, mais quelques règles générales peuvent vous guider :</a:t>
            </a:r>
          </a:p>
          <a:p>
            <a:pPr lvl="1">
              <a:lnSpc>
                <a:spcPct val="100000"/>
              </a:lnSpc>
            </a:pPr>
            <a:r>
              <a:rPr lang="fr-CA" sz="2200" dirty="0"/>
              <a:t>Toujours citer une source la première fois que vous y référez;</a:t>
            </a:r>
          </a:p>
          <a:p>
            <a:pPr lvl="1">
              <a:lnSpc>
                <a:spcPct val="100000"/>
              </a:lnSpc>
            </a:pPr>
            <a:r>
              <a:rPr lang="fr-CA" sz="2200" dirty="0"/>
              <a:t>Toujours citer la source lorsqu’il pourrait y avoir confusion à propos de la source de l’information présentée (c.-à-d. entre la Source A, la Source B, vos propres idées, etc.);</a:t>
            </a:r>
          </a:p>
          <a:p>
            <a:pPr lvl="1">
              <a:lnSpc>
                <a:spcPct val="100000"/>
              </a:lnSpc>
            </a:pPr>
            <a:r>
              <a:rPr lang="fr-CA" sz="2200" dirty="0"/>
              <a:t>Dans le doute, c’est toujours mieux de citer que de ne pas citer.</a:t>
            </a:r>
          </a:p>
        </p:txBody>
      </p:sp>
      <p:sp>
        <p:nvSpPr>
          <p:cNvPr id="4" name="Espace réservé du numéro de diapositive 3">
            <a:extLst>
              <a:ext uri="{FF2B5EF4-FFF2-40B4-BE49-F238E27FC236}">
                <a16:creationId xmlns:a16="http://schemas.microsoft.com/office/drawing/2014/main" id="{CB2C1CFE-A328-3C18-C585-23D5B283325C}"/>
              </a:ext>
            </a:extLst>
          </p:cNvPr>
          <p:cNvSpPr>
            <a:spLocks noGrp="1"/>
          </p:cNvSpPr>
          <p:nvPr>
            <p:ph type="sldNum" sz="quarter" idx="12"/>
          </p:nvPr>
        </p:nvSpPr>
        <p:spPr/>
        <p:txBody>
          <a:bodyPr/>
          <a:lstStyle/>
          <a:p>
            <a:fld id="{DF28FB93-0A08-4E7D-8E63-9EFA29F1E093}" type="slidenum">
              <a:rPr lang="fr-CA" smtClean="0"/>
              <a:pPr/>
              <a:t>55</a:t>
            </a:fld>
            <a:endParaRPr lang="fr-CA"/>
          </a:p>
        </p:txBody>
      </p:sp>
      <p:pic>
        <p:nvPicPr>
          <p:cNvPr id="6" name="Image 5">
            <a:extLst>
              <a:ext uri="{FF2B5EF4-FFF2-40B4-BE49-F238E27FC236}">
                <a16:creationId xmlns:a16="http://schemas.microsoft.com/office/drawing/2014/main" id="{07B988A4-B396-581C-321F-E00CB91A905D}"/>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66942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a:t>4.</a:t>
            </a:r>
            <a:br>
              <a:rPr lang="fr-CA" sz="5500" b="1" dirty="0"/>
            </a:br>
            <a:r>
              <a:rPr lang="fr-CA" sz="5500" b="1" dirty="0"/>
              <a:t>S’assurer que votre travail vous appartient</a:t>
            </a:r>
          </a:p>
        </p:txBody>
      </p:sp>
      <p:sp>
        <p:nvSpPr>
          <p:cNvPr id="5" name="Espace réservé du texte 4"/>
          <p:cNvSpPr>
            <a:spLocks noGrp="1"/>
          </p:cNvSpPr>
          <p:nvPr>
            <p:ph type="body" idx="1"/>
            <p:custDataLst>
              <p:tags r:id="rId2"/>
            </p:custDataLst>
          </p:nvPr>
        </p:nvSpPr>
        <p:spPr/>
        <p:txBody>
          <a:bodyPr>
            <a:normAutofit/>
          </a:bodyPr>
          <a:lstStyle/>
          <a:p>
            <a:pPr>
              <a:lnSpc>
                <a:spcPct val="100000"/>
              </a:lnSpc>
            </a:pPr>
            <a:r>
              <a:rPr lang="fr-CA" sz="2000" b="1" dirty="0">
                <a:solidFill>
                  <a:prstClr val="black"/>
                </a:solidFill>
              </a:rPr>
              <a:t>Vue d’ensemble </a:t>
            </a:r>
            <a:r>
              <a:rPr lang="fr-CA" sz="2000" dirty="0">
                <a:solidFill>
                  <a:prstClr val="black"/>
                </a:solidFill>
              </a:rPr>
              <a:t>: </a:t>
            </a:r>
            <a:r>
              <a:rPr lang="fr-CA" sz="2000" dirty="0"/>
              <a:t>Cette section du tutoriel explique comment intégrer vos propres idées à celles que vous citez à partir d’autres sources.</a:t>
            </a:r>
          </a:p>
        </p:txBody>
      </p:sp>
      <p:pic>
        <p:nvPicPr>
          <p:cNvPr id="2" name="Image 1">
            <a:extLst>
              <a:ext uri="{FF2B5EF4-FFF2-40B4-BE49-F238E27FC236}">
                <a16:creationId xmlns:a16="http://schemas.microsoft.com/office/drawing/2014/main" id="{01350F05-C6D5-94CE-70B3-FD7059CAF69D}"/>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622384" y="6292676"/>
            <a:ext cx="520700" cy="520700"/>
          </a:xfrm>
          <a:prstGeom prst="rect">
            <a:avLst/>
          </a:prstGeom>
        </p:spPr>
      </p:pic>
      <p:sp>
        <p:nvSpPr>
          <p:cNvPr id="3" name="Espace réservé du numéro de diapositive 2">
            <a:extLst>
              <a:ext uri="{FF2B5EF4-FFF2-40B4-BE49-F238E27FC236}">
                <a16:creationId xmlns:a16="http://schemas.microsoft.com/office/drawing/2014/main" id="{27EC1650-23A3-EE13-B257-0F913010DB49}"/>
              </a:ext>
            </a:extLst>
          </p:cNvPr>
          <p:cNvSpPr>
            <a:spLocks noGrp="1"/>
          </p:cNvSpPr>
          <p:nvPr>
            <p:ph type="sldNum" sz="quarter" idx="12"/>
          </p:nvPr>
        </p:nvSpPr>
        <p:spPr/>
        <p:txBody>
          <a:bodyPr/>
          <a:lstStyle/>
          <a:p>
            <a:fld id="{DF28FB93-0A08-4E7D-8E63-9EFA29F1E093}" type="slidenum">
              <a:rPr lang="fr-CA" smtClean="0"/>
              <a:pPr/>
              <a:t>56</a:t>
            </a:fld>
            <a:endParaRPr lang="fr-CA"/>
          </a:p>
        </p:txBody>
      </p:sp>
    </p:spTree>
    <p:extLst>
      <p:ext uri="{BB962C8B-B14F-4D97-AF65-F5344CB8AC3E}">
        <p14:creationId xmlns:p14="http://schemas.microsoft.com/office/powerpoint/2010/main" val="47601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Êtes-vous le véritable auteur de votre travail?</a:t>
            </a:r>
          </a:p>
        </p:txBody>
      </p:sp>
      <p:sp>
        <p:nvSpPr>
          <p:cNvPr id="5" name="Espace réservé du contenu 4"/>
          <p:cNvSpPr>
            <a:spLocks noGrp="1"/>
          </p:cNvSpPr>
          <p:nvPr>
            <p:ph idx="1"/>
            <p:custDataLst>
              <p:tags r:id="rId2"/>
            </p:custDataLst>
          </p:nvPr>
        </p:nvSpPr>
        <p:spPr/>
        <p:txBody>
          <a:bodyPr>
            <a:normAutofit fontScale="92500" lnSpcReduction="20000"/>
          </a:bodyPr>
          <a:lstStyle/>
          <a:p>
            <a:pPr>
              <a:lnSpc>
                <a:spcPct val="120000"/>
              </a:lnSpc>
              <a:spcBef>
                <a:spcPts val="1200"/>
              </a:spcBef>
            </a:pPr>
            <a:r>
              <a:rPr lang="fr-CA" dirty="0"/>
              <a:t>Lorsque vous remettez un travail écrit, vous avez la responsabilité de vous assurer que ce travail est véritablement le vôtre.</a:t>
            </a:r>
          </a:p>
          <a:p>
            <a:pPr>
              <a:lnSpc>
                <a:spcPct val="120000"/>
              </a:lnSpc>
              <a:spcBef>
                <a:spcPts val="1200"/>
              </a:spcBef>
            </a:pPr>
            <a:r>
              <a:rPr lang="fr-CA" dirty="0"/>
              <a:t>En effet, </a:t>
            </a:r>
            <a:r>
              <a:rPr lang="fr-CA" b="1" dirty="0"/>
              <a:t>si vous vous appuyez presque entièrement sur les idées d’autres personnes, vous pourriez être en train de plagier et ne pas pouvoir affirmer que ce travail est le vôtre.</a:t>
            </a:r>
          </a:p>
          <a:p>
            <a:pPr>
              <a:lnSpc>
                <a:spcPct val="120000"/>
              </a:lnSpc>
              <a:spcBef>
                <a:spcPts val="1200"/>
              </a:spcBef>
            </a:pPr>
            <a:r>
              <a:rPr lang="fr-CA" dirty="0"/>
              <a:t>Les prochaines diapositives présentent cinq conseils sur la façon d’intégrer vos propres idées et réflexions dans vos travaux.</a:t>
            </a:r>
          </a:p>
          <a:p>
            <a:pPr>
              <a:lnSpc>
                <a:spcPct val="120000"/>
              </a:lnSpc>
              <a:spcBef>
                <a:spcPts val="1200"/>
              </a:spcBef>
            </a:pPr>
            <a:r>
              <a:rPr lang="fr-CA" dirty="0"/>
              <a:t>Sachez toutefois que ces conseils peuvent ne pas s’appliquer pas à tous les travaux. </a:t>
            </a:r>
            <a:r>
              <a:rPr lang="fr-CA" b="1" dirty="0"/>
              <a:t>Vous devez </a:t>
            </a:r>
            <a:r>
              <a:rPr lang="fr-CA" b="1" u="sng" dirty="0"/>
              <a:t>toujours</a:t>
            </a:r>
            <a:r>
              <a:rPr lang="fr-CA" b="1" dirty="0"/>
              <a:t> consulter les consignes spécifiques d’un travail avant d’entamer le processus de rédaction</a:t>
            </a:r>
            <a:r>
              <a:rPr lang="fr-CA" dirty="0"/>
              <a:t>.</a:t>
            </a:r>
          </a:p>
        </p:txBody>
      </p:sp>
      <p:sp>
        <p:nvSpPr>
          <p:cNvPr id="3" name="Espace réservé du numéro de diapositive 2">
            <a:extLst>
              <a:ext uri="{FF2B5EF4-FFF2-40B4-BE49-F238E27FC236}">
                <a16:creationId xmlns:a16="http://schemas.microsoft.com/office/drawing/2014/main" id="{4ED3117A-B810-0772-2AFB-6D7FA2C2BF35}"/>
              </a:ext>
            </a:extLst>
          </p:cNvPr>
          <p:cNvSpPr>
            <a:spLocks noGrp="1"/>
          </p:cNvSpPr>
          <p:nvPr>
            <p:ph type="sldNum" sz="quarter" idx="12"/>
          </p:nvPr>
        </p:nvSpPr>
        <p:spPr/>
        <p:txBody>
          <a:bodyPr/>
          <a:lstStyle/>
          <a:p>
            <a:fld id="{DF28FB93-0A08-4E7D-8E63-9EFA29F1E093}" type="slidenum">
              <a:rPr lang="fr-CA" smtClean="0"/>
              <a:pPr/>
              <a:t>57</a:t>
            </a:fld>
            <a:endParaRPr lang="fr-CA"/>
          </a:p>
        </p:txBody>
      </p:sp>
      <p:pic>
        <p:nvPicPr>
          <p:cNvPr id="2" name="Image 1">
            <a:extLst>
              <a:ext uri="{FF2B5EF4-FFF2-40B4-BE49-F238E27FC236}">
                <a16:creationId xmlns:a16="http://schemas.microsoft.com/office/drawing/2014/main" id="{01774324-1051-0FE8-ADA1-38C34500F430}"/>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99465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Cinq conseils pour vous assurer de présenter un contenu qui vous appartient </a:t>
            </a:r>
            <a:r>
              <a:rPr lang="fr-CA" sz="1800" b="1" dirty="0"/>
              <a:t>(Conseils 1 à 3)</a:t>
            </a:r>
          </a:p>
        </p:txBody>
      </p:sp>
      <p:sp>
        <p:nvSpPr>
          <p:cNvPr id="3" name="Espace réservé du contenu 2"/>
          <p:cNvSpPr>
            <a:spLocks noGrp="1"/>
          </p:cNvSpPr>
          <p:nvPr>
            <p:ph idx="1"/>
            <p:custDataLst>
              <p:tags r:id="rId2"/>
            </p:custDataLst>
          </p:nvPr>
        </p:nvSpPr>
        <p:spPr>
          <a:xfrm>
            <a:off x="1522876" y="1905000"/>
            <a:ext cx="10042442" cy="4114800"/>
          </a:xfrm>
        </p:spPr>
        <p:txBody>
          <a:bodyPr>
            <a:noAutofit/>
          </a:bodyPr>
          <a:lstStyle/>
          <a:p>
            <a:pPr>
              <a:lnSpc>
                <a:spcPct val="100000"/>
              </a:lnSpc>
            </a:pPr>
            <a:r>
              <a:rPr lang="fr-CA" sz="2000" b="1" dirty="0"/>
              <a:t>Conseil #1 : S’il s’agit d’un travail individuel, faites-le par vous-même</a:t>
            </a:r>
            <a:r>
              <a:rPr lang="fr-CA" sz="2000" dirty="0"/>
              <a:t>. Le soutien des pairs et l’apprentissage collaboratif sont de merveilleux outils qui favorisent l’apprentissage. Toutefois, il pourrait s’agir de plagiat si vous vous appuyez trop sur les autres pour formuler les idées présentées dans </a:t>
            </a:r>
            <a:r>
              <a:rPr lang="fr-CA" sz="2000" i="1" dirty="0"/>
              <a:t>votre</a:t>
            </a:r>
            <a:r>
              <a:rPr lang="fr-CA" sz="2000" dirty="0"/>
              <a:t> texte.</a:t>
            </a:r>
          </a:p>
          <a:p>
            <a:pPr>
              <a:lnSpc>
                <a:spcPct val="110000"/>
              </a:lnSpc>
            </a:pPr>
            <a:r>
              <a:rPr lang="fr-CA" sz="2000" b="1" dirty="0"/>
              <a:t>Conseil #2 : Sélectionnez judicieusement vos sources d’information</a:t>
            </a:r>
            <a:r>
              <a:rPr lang="fr-CA" sz="2000" dirty="0"/>
              <a:t>. Ne choisissez pas les premiers articles que vous trouvez qui remplissent les exigences minimales demandées par le travail. Faites une recherche documentaire exhaustive et consultez les sources d’information de qualité les plus pertinentes à votre sujet.</a:t>
            </a:r>
          </a:p>
          <a:p>
            <a:pPr>
              <a:lnSpc>
                <a:spcPct val="100000"/>
              </a:lnSpc>
            </a:pPr>
            <a:r>
              <a:rPr lang="fr-CA" sz="2000" b="1" dirty="0"/>
              <a:t>Conseil #3 : Prenez le temps d’organiser votre texte. </a:t>
            </a:r>
            <a:r>
              <a:rPr lang="fr-CA" sz="2000" dirty="0"/>
              <a:t>L’une des meilleures façons de vous approprier votre travail consiste à identifier les principaux messages que vous souhaitez transmettre et de structurer votre contenu de façon à ce que ces messages soient très clairs.</a:t>
            </a:r>
          </a:p>
        </p:txBody>
      </p:sp>
      <p:sp>
        <p:nvSpPr>
          <p:cNvPr id="4" name="Espace réservé du numéro de diapositive 3">
            <a:extLst>
              <a:ext uri="{FF2B5EF4-FFF2-40B4-BE49-F238E27FC236}">
                <a16:creationId xmlns:a16="http://schemas.microsoft.com/office/drawing/2014/main" id="{82CF0B3F-EC85-44A8-B558-6E675034ADD7}"/>
              </a:ext>
            </a:extLst>
          </p:cNvPr>
          <p:cNvSpPr>
            <a:spLocks noGrp="1"/>
          </p:cNvSpPr>
          <p:nvPr>
            <p:ph type="sldNum" sz="quarter" idx="12"/>
          </p:nvPr>
        </p:nvSpPr>
        <p:spPr/>
        <p:txBody>
          <a:bodyPr/>
          <a:lstStyle/>
          <a:p>
            <a:fld id="{DF28FB93-0A08-4E7D-8E63-9EFA29F1E093}" type="slidenum">
              <a:rPr lang="fr-CA" smtClean="0"/>
              <a:pPr/>
              <a:t>58</a:t>
            </a:fld>
            <a:endParaRPr lang="fr-CA"/>
          </a:p>
        </p:txBody>
      </p:sp>
      <p:pic>
        <p:nvPicPr>
          <p:cNvPr id="5" name="Image 4">
            <a:extLst>
              <a:ext uri="{FF2B5EF4-FFF2-40B4-BE49-F238E27FC236}">
                <a16:creationId xmlns:a16="http://schemas.microsoft.com/office/drawing/2014/main" id="{E989843C-A606-286D-9C3E-781E47E47059}"/>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00756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solidFill>
                  <a:srgbClr val="0F6FC6"/>
                </a:solidFill>
              </a:rPr>
              <a:t>Cinq conseils pour vous assurer de présenter un contenu qui vous appartient </a:t>
            </a:r>
            <a:r>
              <a:rPr lang="fr-CA" sz="1800" b="1" dirty="0">
                <a:solidFill>
                  <a:srgbClr val="0F6FC6"/>
                </a:solidFill>
              </a:rPr>
              <a:t>(Conseils 4 et 5)</a:t>
            </a:r>
            <a:endParaRPr lang="fr-CA" sz="1800" b="1" dirty="0"/>
          </a:p>
        </p:txBody>
      </p:sp>
      <p:sp>
        <p:nvSpPr>
          <p:cNvPr id="3" name="Espace réservé du contenu 2"/>
          <p:cNvSpPr>
            <a:spLocks noGrp="1"/>
          </p:cNvSpPr>
          <p:nvPr>
            <p:ph idx="1"/>
            <p:custDataLst>
              <p:tags r:id="rId2"/>
            </p:custDataLst>
          </p:nvPr>
        </p:nvSpPr>
        <p:spPr>
          <a:xfrm>
            <a:off x="1522876" y="1905000"/>
            <a:ext cx="10116152" cy="4404320"/>
          </a:xfrm>
        </p:spPr>
        <p:txBody>
          <a:bodyPr>
            <a:normAutofit/>
          </a:bodyPr>
          <a:lstStyle/>
          <a:p>
            <a:pPr>
              <a:lnSpc>
                <a:spcPct val="100000"/>
              </a:lnSpc>
            </a:pPr>
            <a:r>
              <a:rPr lang="fr-CA" sz="2100" b="1" dirty="0"/>
              <a:t>Conseil #4 : Faites des liens, évaluez de façon critique et discutez. </a:t>
            </a:r>
            <a:r>
              <a:rPr lang="fr-CA" sz="2100" dirty="0"/>
              <a:t>Votre travail ne devrait pas être simplement un résumé de différentes sources d’information. Apportez votre contribution en aidant le lecteur à comprendre comment ces sources d’informations sont liées, en évaluant l’information de façon critique et en discutant des implications et des applications de cette information.</a:t>
            </a:r>
          </a:p>
          <a:p>
            <a:pPr>
              <a:lnSpc>
                <a:spcPct val="100000"/>
              </a:lnSpc>
            </a:pPr>
            <a:r>
              <a:rPr lang="fr-CA" sz="2100" b="1" dirty="0"/>
              <a:t>Conseil #5 : Soyez toujours très, très clairs à propos de l’origine de chacune des idées. </a:t>
            </a:r>
            <a:r>
              <a:rPr lang="fr-CA" sz="2100" dirty="0"/>
              <a:t>Lorsque vous intégrez vos idées à celles des autres, assurez-vous d’identifier clairement l’origine de chaque idée, de façon à ce qu’il n’y ait pas de confusion sur les idées qui vous appartiennent et celles qui appartiennent à quelqu’un d’autre. </a:t>
            </a:r>
          </a:p>
          <a:p>
            <a:pPr marL="725488" indent="0">
              <a:lnSpc>
                <a:spcPct val="100000"/>
              </a:lnSpc>
              <a:buNone/>
            </a:pPr>
            <a:r>
              <a:rPr lang="fr-CA" sz="2100" dirty="0">
                <a:latin typeface="Cambria"/>
              </a:rPr>
              <a:t>→ </a:t>
            </a:r>
            <a:r>
              <a:rPr lang="fr-CA" sz="2100" dirty="0"/>
              <a:t>Les prochaines diapositives présentent des façons d’y parvenir.</a:t>
            </a:r>
          </a:p>
        </p:txBody>
      </p:sp>
      <p:pic>
        <p:nvPicPr>
          <p:cNvPr id="5" name="Image 4">
            <a:extLst>
              <a:ext uri="{FF2B5EF4-FFF2-40B4-BE49-F238E27FC236}">
                <a16:creationId xmlns:a16="http://schemas.microsoft.com/office/drawing/2014/main" id="{809CD8DD-9A41-0DD0-D768-4FD1CF323A11}"/>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B7F0AD01-E7A1-7C47-DD0E-EE917D557651}"/>
              </a:ext>
            </a:extLst>
          </p:cNvPr>
          <p:cNvSpPr>
            <a:spLocks noGrp="1"/>
          </p:cNvSpPr>
          <p:nvPr>
            <p:ph type="sldNum" sz="quarter" idx="12"/>
          </p:nvPr>
        </p:nvSpPr>
        <p:spPr/>
        <p:txBody>
          <a:bodyPr/>
          <a:lstStyle/>
          <a:p>
            <a:fld id="{DF28FB93-0A08-4E7D-8E63-9EFA29F1E093}" type="slidenum">
              <a:rPr lang="fr-CA" smtClean="0"/>
              <a:pPr/>
              <a:t>59</a:t>
            </a:fld>
            <a:endParaRPr lang="fr-CA"/>
          </a:p>
        </p:txBody>
      </p:sp>
    </p:spTree>
    <p:extLst>
      <p:ext uri="{BB962C8B-B14F-4D97-AF65-F5344CB8AC3E}">
        <p14:creationId xmlns:p14="http://schemas.microsoft.com/office/powerpoint/2010/main" val="169096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Présentation générale</a:t>
            </a:r>
          </a:p>
        </p:txBody>
      </p:sp>
      <p:sp>
        <p:nvSpPr>
          <p:cNvPr id="3" name="Espace réservé du contenu 2"/>
          <p:cNvSpPr>
            <a:spLocks noGrp="1"/>
          </p:cNvSpPr>
          <p:nvPr>
            <p:ph idx="1"/>
            <p:custDataLst>
              <p:tags r:id="rId2"/>
            </p:custDataLst>
          </p:nvPr>
        </p:nvSpPr>
        <p:spPr/>
        <p:txBody>
          <a:bodyPr/>
          <a:lstStyle/>
          <a:p>
            <a:pPr marL="0" indent="0">
              <a:buNone/>
            </a:pPr>
            <a:r>
              <a:rPr lang="fr-CA" dirty="0"/>
              <a:t>Ce tutoriel comprend les sections suivantes :</a:t>
            </a:r>
          </a:p>
          <a:p>
            <a:pPr marL="457200" indent="-457200">
              <a:buFont typeface="+mj-lt"/>
              <a:buAutoNum type="arabicPeriod"/>
            </a:pPr>
            <a:r>
              <a:rPr lang="fr-CA" dirty="0"/>
              <a:t>Qu’est-ce que le plagiat?</a:t>
            </a:r>
          </a:p>
          <a:p>
            <a:pPr marL="457200" indent="-457200">
              <a:buFont typeface="+mj-lt"/>
              <a:buAutoNum type="arabicPeriod"/>
            </a:pPr>
            <a:r>
              <a:rPr lang="fr-CA" dirty="0"/>
              <a:t>Citer ses sources selon les normes de l’APA</a:t>
            </a:r>
          </a:p>
          <a:p>
            <a:pPr marL="457200" indent="-457200">
              <a:buFont typeface="+mj-lt"/>
              <a:buAutoNum type="arabicPeriod"/>
            </a:pPr>
            <a:r>
              <a:rPr lang="fr-CA" dirty="0"/>
              <a:t>Reformuler</a:t>
            </a:r>
          </a:p>
          <a:p>
            <a:pPr marL="457200" indent="-457200">
              <a:buFont typeface="+mj-lt"/>
              <a:buAutoNum type="arabicPeriod"/>
            </a:pPr>
            <a:r>
              <a:rPr lang="fr-CA" dirty="0"/>
              <a:t>S’assurer que votre travail vous appartient</a:t>
            </a:r>
          </a:p>
          <a:p>
            <a:pPr marL="457200" indent="-457200">
              <a:buFont typeface="+mj-lt"/>
              <a:buAutoNum type="arabicPeriod"/>
            </a:pPr>
            <a:r>
              <a:rPr lang="fr-CA" dirty="0"/>
              <a:t>Mettre en forme la liste des références</a:t>
            </a:r>
          </a:p>
          <a:p>
            <a:pPr marL="457200" indent="-457200">
              <a:buFont typeface="+mj-lt"/>
              <a:buAutoNum type="arabicPeriod"/>
            </a:pPr>
            <a:r>
              <a:rPr lang="fr-CA" dirty="0"/>
              <a:t>Conclusion</a:t>
            </a:r>
          </a:p>
        </p:txBody>
      </p:sp>
      <p:pic>
        <p:nvPicPr>
          <p:cNvPr id="4" name="Image 3">
            <a:extLst>
              <a:ext uri="{FF2B5EF4-FFF2-40B4-BE49-F238E27FC236}">
                <a16:creationId xmlns:a16="http://schemas.microsoft.com/office/drawing/2014/main" id="{CF5B76A4-E2DB-4D76-6892-03746313FDD6}"/>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D207FCA2-E4C4-B50B-4813-7B114CDAEA51}"/>
              </a:ext>
            </a:extLst>
          </p:cNvPr>
          <p:cNvSpPr>
            <a:spLocks noGrp="1"/>
          </p:cNvSpPr>
          <p:nvPr>
            <p:ph type="sldNum" sz="quarter" idx="12"/>
          </p:nvPr>
        </p:nvSpPr>
        <p:spPr/>
        <p:txBody>
          <a:bodyPr/>
          <a:lstStyle/>
          <a:p>
            <a:fld id="{DF28FB93-0A08-4E7D-8E63-9EFA29F1E093}" type="slidenum">
              <a:rPr lang="fr-CA" smtClean="0"/>
              <a:pPr/>
              <a:t>6</a:t>
            </a:fld>
            <a:endParaRPr lang="fr-CA"/>
          </a:p>
        </p:txBody>
      </p:sp>
    </p:spTree>
    <p:extLst>
      <p:ext uri="{BB962C8B-B14F-4D97-AF65-F5344CB8AC3E}">
        <p14:creationId xmlns:p14="http://schemas.microsoft.com/office/powerpoint/2010/main" val="228787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Un exemple</a:t>
            </a:r>
          </a:p>
        </p:txBody>
      </p:sp>
      <p:sp>
        <p:nvSpPr>
          <p:cNvPr id="3" name="Espace réservé du contenu 2"/>
          <p:cNvSpPr>
            <a:spLocks noGrp="1"/>
          </p:cNvSpPr>
          <p:nvPr>
            <p:ph idx="1"/>
            <p:custDataLst>
              <p:tags r:id="rId2"/>
            </p:custDataLst>
          </p:nvPr>
        </p:nvSpPr>
        <p:spPr/>
        <p:txBody>
          <a:bodyPr>
            <a:normAutofit/>
          </a:bodyPr>
          <a:lstStyle/>
          <a:p>
            <a:pPr marL="0" indent="0">
              <a:lnSpc>
                <a:spcPct val="100000"/>
              </a:lnSpc>
              <a:buNone/>
            </a:pPr>
            <a:r>
              <a:rPr lang="fr-CA" sz="2200" dirty="0"/>
              <a:t>Imaginez qu’une étudiante écrit un texte sur le rôle de la nutrition dans le maintien de la santé physique et psychologique d’enfants atteints du VIH. L’étudiante trouve des articles contenant les informations suivantes :</a:t>
            </a:r>
          </a:p>
          <a:p>
            <a:pPr>
              <a:lnSpc>
                <a:spcPct val="100000"/>
              </a:lnSpc>
            </a:pPr>
            <a:endParaRPr lang="fr-CA" sz="2200" dirty="0"/>
          </a:p>
        </p:txBody>
      </p:sp>
      <p:sp>
        <p:nvSpPr>
          <p:cNvPr id="6" name="Espace réservé du numéro de diapositive 5">
            <a:extLst>
              <a:ext uri="{FF2B5EF4-FFF2-40B4-BE49-F238E27FC236}">
                <a16:creationId xmlns:a16="http://schemas.microsoft.com/office/drawing/2014/main" id="{26248770-2AFC-B120-92C1-54D27995431C}"/>
              </a:ext>
            </a:extLst>
          </p:cNvPr>
          <p:cNvSpPr>
            <a:spLocks noGrp="1"/>
          </p:cNvSpPr>
          <p:nvPr>
            <p:ph type="sldNum" sz="quarter" idx="12"/>
          </p:nvPr>
        </p:nvSpPr>
        <p:spPr/>
        <p:txBody>
          <a:bodyPr/>
          <a:lstStyle/>
          <a:p>
            <a:fld id="{DF28FB93-0A08-4E7D-8E63-9EFA29F1E093}" type="slidenum">
              <a:rPr lang="fr-CA" smtClean="0"/>
              <a:pPr/>
              <a:t>60</a:t>
            </a:fld>
            <a:endParaRPr lang="fr-CA"/>
          </a:p>
        </p:txBody>
      </p:sp>
      <p:sp>
        <p:nvSpPr>
          <p:cNvPr id="4" name="Rectangle à coins arrondis 3"/>
          <p:cNvSpPr/>
          <p:nvPr>
            <p:custDataLst>
              <p:tags r:id="rId3"/>
            </p:custDataLst>
          </p:nvPr>
        </p:nvSpPr>
        <p:spPr bwMode="auto">
          <a:xfrm>
            <a:off x="1125860" y="3176290"/>
            <a:ext cx="10225136" cy="1188814"/>
          </a:xfrm>
          <a:prstGeom prst="roundRect">
            <a:avLst/>
          </a:prstGeom>
          <a:solidFill>
            <a:schemeClr val="bg1">
              <a:lumMod val="95000"/>
            </a:schemeClr>
          </a:solidFill>
          <a:ln>
            <a:solidFill>
              <a:schemeClr val="tx1"/>
            </a:solidFill>
            <a:headEnd type="none" w="med" len="med"/>
            <a:tailEnd type="none" w="med" len="med"/>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lang="fr-CA" sz="2000" b="1" dirty="0">
                <a:solidFill>
                  <a:schemeClr val="tx1"/>
                </a:solidFill>
                <a:latin typeface="+mj-lt"/>
              </a:rPr>
              <a:t>Original* </a:t>
            </a:r>
            <a:r>
              <a:rPr lang="fr-CA" sz="2000" dirty="0">
                <a:solidFill>
                  <a:schemeClr val="tx1"/>
                </a:solidFill>
                <a:latin typeface="+mj-lt"/>
              </a:rPr>
              <a:t>: « Les professionnels de la santé travaillant auprès d’enfants atteints de VIH ont besoin de formation continue afin de demeurer à jour sur les dernières découvertes concernant la nutrition chez une clientèle atteinte du VIH » (Rothpletz-Puglia, 2007, p. 289).</a:t>
            </a:r>
          </a:p>
          <a:p>
            <a:pPr>
              <a:defRPr/>
            </a:pPr>
            <a:r>
              <a:rPr lang="fr-CA" sz="1400" i="1" dirty="0">
                <a:solidFill>
                  <a:schemeClr val="tx1"/>
                </a:solidFill>
              </a:rPr>
              <a:t>*Note : l’extrait utilisé ici a été traduit de l’anglais vers le français.</a:t>
            </a:r>
          </a:p>
        </p:txBody>
      </p:sp>
      <p:sp>
        <p:nvSpPr>
          <p:cNvPr id="5" name="Rectangle à coins arrondis 4"/>
          <p:cNvSpPr/>
          <p:nvPr>
            <p:custDataLst>
              <p:tags r:id="rId4"/>
            </p:custDataLst>
          </p:nvPr>
        </p:nvSpPr>
        <p:spPr>
          <a:xfrm>
            <a:off x="1125860" y="4564955"/>
            <a:ext cx="10225136" cy="1600438"/>
          </a:xfrm>
          <a:prstGeom prst="roundRect">
            <a:avLst/>
          </a:prstGeom>
          <a:solidFill>
            <a:schemeClr val="bg1">
              <a:lumMod val="95000"/>
            </a:schemeClr>
          </a:solidFill>
          <a:ln>
            <a:solidFill>
              <a:schemeClr val="tx1"/>
            </a:solidFill>
          </a:ln>
        </p:spPr>
        <p:style>
          <a:lnRef idx="2">
            <a:schemeClr val="accent3">
              <a:shade val="15000"/>
            </a:schemeClr>
          </a:lnRef>
          <a:fillRef idx="1">
            <a:schemeClr val="accent3"/>
          </a:fillRef>
          <a:effectRef idx="0">
            <a:schemeClr val="accent3"/>
          </a:effectRef>
          <a:fontRef idx="minor">
            <a:schemeClr val="lt1"/>
          </a:fontRef>
        </p:style>
        <p:txBody>
          <a:bodyPr wrap="square" lIns="90000" tIns="0" rIns="90000" bIns="0" anchor="ctr" anchorCtr="0">
            <a:spAutoFit/>
          </a:bodyPr>
          <a:lstStyle/>
          <a:p>
            <a:r>
              <a:rPr lang="fr-CA" sz="2000" b="1" dirty="0">
                <a:solidFill>
                  <a:schemeClr val="tx1"/>
                </a:solidFill>
                <a:latin typeface="+mj-lt"/>
                <a:cs typeface="Times New Roman" pitchFamily="18" charset="0"/>
              </a:rPr>
              <a:t>Original*</a:t>
            </a:r>
            <a:r>
              <a:rPr lang="fr-CA" sz="2000" dirty="0">
                <a:solidFill>
                  <a:schemeClr val="tx1"/>
                </a:solidFill>
                <a:latin typeface="+mj-lt"/>
                <a:cs typeface="Times New Roman" pitchFamily="18" charset="0"/>
              </a:rPr>
              <a:t> : « Le </a:t>
            </a:r>
            <a:r>
              <a:rPr lang="fr-CA" sz="2000" i="1" dirty="0">
                <a:solidFill>
                  <a:schemeClr val="tx1"/>
                </a:solidFill>
                <a:latin typeface="+mj-lt"/>
                <a:cs typeface="Times New Roman" pitchFamily="18" charset="0"/>
              </a:rPr>
              <a:t>Nutrition Assessment </a:t>
            </a:r>
            <a:r>
              <a:rPr lang="fr-CA" sz="2000" dirty="0">
                <a:solidFill>
                  <a:schemeClr val="tx1"/>
                </a:solidFill>
                <a:latin typeface="+mj-lt"/>
                <a:cs typeface="Times New Roman" pitchFamily="18" charset="0"/>
              </a:rPr>
              <a:t>est la première étape du </a:t>
            </a:r>
            <a:r>
              <a:rPr lang="fr-CA" sz="2000" i="1" dirty="0">
                <a:solidFill>
                  <a:schemeClr val="tx1"/>
                </a:solidFill>
                <a:latin typeface="+mj-lt"/>
                <a:cs typeface="Times New Roman" pitchFamily="18" charset="0"/>
              </a:rPr>
              <a:t>Nutrition Care Process</a:t>
            </a:r>
            <a:r>
              <a:rPr lang="fr-CA" sz="2000" dirty="0">
                <a:solidFill>
                  <a:schemeClr val="tx1"/>
                </a:solidFill>
                <a:latin typeface="+mj-lt"/>
                <a:cs typeface="Times New Roman" pitchFamily="18" charset="0"/>
              </a:rPr>
              <a:t>. Son but consiste à obtenir l’information nécessaire pour identifier les problèmes de nutrition. Il est administré à la suite d’une référence et/ou pour dépister des individus ou des groupes ayant des facteurs de risque nutritionnels » (Lacey &amp; Pritchett, 2003, p. 1064).</a:t>
            </a:r>
          </a:p>
          <a:p>
            <a:pPr>
              <a:defRPr/>
            </a:pPr>
            <a:r>
              <a:rPr lang="fr-CA" sz="1400" i="1" dirty="0">
                <a:solidFill>
                  <a:schemeClr val="tx1"/>
                </a:solidFill>
              </a:rPr>
              <a:t>*Note : l’extrait utilisé ici a été traduit de l’anglais vers le français.</a:t>
            </a:r>
          </a:p>
        </p:txBody>
      </p:sp>
      <p:pic>
        <p:nvPicPr>
          <p:cNvPr id="7" name="Image 6">
            <a:extLst>
              <a:ext uri="{FF2B5EF4-FFF2-40B4-BE49-F238E27FC236}">
                <a16:creationId xmlns:a16="http://schemas.microsoft.com/office/drawing/2014/main" id="{CE464649-86CF-8487-0567-E62D2A8EC6C5}"/>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1761580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Examiner le texte produit par cette étudiante :</a:t>
            </a:r>
          </a:p>
        </p:txBody>
      </p:sp>
      <p:sp>
        <p:nvSpPr>
          <p:cNvPr id="3" name="Espace réservé du contenu 2"/>
          <p:cNvSpPr>
            <a:spLocks noGrp="1"/>
          </p:cNvSpPr>
          <p:nvPr>
            <p:ph idx="1"/>
            <p:custDataLst>
              <p:tags r:id="rId2"/>
            </p:custDataLst>
          </p:nvPr>
        </p:nvSpPr>
        <p:spPr/>
        <p:txBody>
          <a:bodyPr>
            <a:normAutofit/>
          </a:bodyPr>
          <a:lstStyle/>
          <a:p>
            <a:pPr marL="0" indent="0">
              <a:lnSpc>
                <a:spcPct val="100000"/>
              </a:lnSpc>
              <a:buNone/>
            </a:pPr>
            <a:r>
              <a:rPr lang="fr-CA" sz="2200" dirty="0"/>
              <a:t>Sur la base de sa recension de la littérature, l’étudiante rédige le paragraphe suivant pour son travail. Ce paragraphe représente-t-il une forme de plagiat?</a:t>
            </a:r>
          </a:p>
          <a:p>
            <a:pPr marL="0" indent="0">
              <a:buNone/>
            </a:pPr>
            <a:endParaRPr lang="fr-CA" dirty="0"/>
          </a:p>
        </p:txBody>
      </p:sp>
      <p:sp>
        <p:nvSpPr>
          <p:cNvPr id="5" name="Espace réservé du numéro de diapositive 4">
            <a:extLst>
              <a:ext uri="{FF2B5EF4-FFF2-40B4-BE49-F238E27FC236}">
                <a16:creationId xmlns:a16="http://schemas.microsoft.com/office/drawing/2014/main" id="{66F6E7F9-9111-5A5D-70A8-4EF5DE859CC7}"/>
              </a:ext>
            </a:extLst>
          </p:cNvPr>
          <p:cNvSpPr>
            <a:spLocks noGrp="1"/>
          </p:cNvSpPr>
          <p:nvPr>
            <p:ph type="sldNum" sz="quarter" idx="12"/>
          </p:nvPr>
        </p:nvSpPr>
        <p:spPr/>
        <p:txBody>
          <a:bodyPr/>
          <a:lstStyle/>
          <a:p>
            <a:fld id="{DF28FB93-0A08-4E7D-8E63-9EFA29F1E093}" type="slidenum">
              <a:rPr lang="fr-CA" smtClean="0"/>
              <a:pPr/>
              <a:t>61</a:t>
            </a:fld>
            <a:endParaRPr lang="fr-CA"/>
          </a:p>
        </p:txBody>
      </p:sp>
      <p:sp>
        <p:nvSpPr>
          <p:cNvPr id="4" name="Rectangle 3"/>
          <p:cNvSpPr/>
          <p:nvPr>
            <p:custDataLst>
              <p:tags r:id="rId3"/>
            </p:custDataLst>
          </p:nvPr>
        </p:nvSpPr>
        <p:spPr>
          <a:xfrm>
            <a:off x="3070076" y="3212976"/>
            <a:ext cx="7920880" cy="2308324"/>
          </a:xfrm>
          <a:prstGeom prst="rect">
            <a:avLst/>
          </a:prstGeom>
        </p:spPr>
        <p:txBody>
          <a:bodyPr wrap="square">
            <a:spAutoFit/>
          </a:bodyPr>
          <a:lstStyle/>
          <a:p>
            <a:pPr lvl="0"/>
            <a:r>
              <a:rPr lang="fr-CA" dirty="0">
                <a:solidFill>
                  <a:prstClr val="black"/>
                </a:solidFill>
                <a:latin typeface="Optima" panose="02000503060000020004" pitchFamily="2" charset="0"/>
              </a:rPr>
              <a:t>Dans ce document, j’étudierai l’utilité des programmes de formation en nutrition pour les psychologues travaillant auprès d’enfants atteints du VIH. Ces types de programmes de formation peuvent être nécessaires pour aider les professionnels de la santé à se tenir au courant des nombreux problèmes nutritionnels associés au VIH. Plus particulièrement, je suis intéressée à savoir dans quelle mesure les psychologues évaluent la nutrition. L’évaluation de la nutrition peut être particulièrement utile pour identifier les individus qui sont à risque de présenter des déficits nutritionnels. </a:t>
            </a:r>
          </a:p>
        </p:txBody>
      </p:sp>
      <p:pic>
        <p:nvPicPr>
          <p:cNvPr id="6" name="Image 5">
            <a:extLst>
              <a:ext uri="{FF2B5EF4-FFF2-40B4-BE49-F238E27FC236}">
                <a16:creationId xmlns:a16="http://schemas.microsoft.com/office/drawing/2014/main" id="{E5183D04-B0CB-E51A-45A5-08BA5F3DD8F5}"/>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10414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C’est du plagiat!</a:t>
            </a:r>
          </a:p>
        </p:txBody>
      </p:sp>
      <p:sp>
        <p:nvSpPr>
          <p:cNvPr id="10" name="Espace réservé du contenu 9">
            <a:extLst>
              <a:ext uri="{FF2B5EF4-FFF2-40B4-BE49-F238E27FC236}">
                <a16:creationId xmlns:a16="http://schemas.microsoft.com/office/drawing/2014/main" id="{142853A1-5310-4509-0D1F-C3B692E68041}"/>
              </a:ext>
            </a:extLst>
          </p:cNvPr>
          <p:cNvSpPr>
            <a:spLocks noGrp="1"/>
          </p:cNvSpPr>
          <p:nvPr>
            <p:ph idx="1"/>
          </p:nvPr>
        </p:nvSpPr>
        <p:spPr>
          <a:xfrm>
            <a:off x="1522876" y="1905000"/>
            <a:ext cx="9143538" cy="1524000"/>
          </a:xfrm>
          <a:ln w="12700"/>
        </p:spPr>
        <p:style>
          <a:lnRef idx="2">
            <a:schemeClr val="dk1"/>
          </a:lnRef>
          <a:fillRef idx="1">
            <a:schemeClr val="lt1"/>
          </a:fillRef>
          <a:effectRef idx="0">
            <a:schemeClr val="dk1"/>
          </a:effectRef>
          <a:fontRef idx="minor">
            <a:schemeClr val="dk1"/>
          </a:fontRef>
        </p:style>
        <p:txBody>
          <a:bodyPr>
            <a:normAutofit/>
          </a:bodyPr>
          <a:lstStyle/>
          <a:p>
            <a:pPr marL="0" indent="0">
              <a:lnSpc>
                <a:spcPct val="100000"/>
              </a:lnSpc>
              <a:buNone/>
            </a:pPr>
            <a:r>
              <a:rPr lang="fr-CA" sz="2200" dirty="0">
                <a:latin typeface="+mj-lt"/>
                <a:cs typeface="Times New Roman" panose="02020603050405020304" pitchFamily="18" charset="0"/>
              </a:rPr>
              <a:t>La réponse de l’étudiante est un exemple typique de plagiat involontaire. L’étudiante a formulé ses propres idées, mais a aussi utilisé des idées et des termes provenant d’autres personnes. Parce qu’elle n’attribue pas le crédit de leurs idées à leurs auteurs, c’est un exemple de plagiat. </a:t>
            </a:r>
          </a:p>
          <a:p>
            <a:pPr marL="0" indent="0">
              <a:lnSpc>
                <a:spcPct val="100000"/>
              </a:lnSpc>
              <a:buNone/>
            </a:pPr>
            <a:endParaRPr lang="fr-CA" sz="2200" dirty="0"/>
          </a:p>
        </p:txBody>
      </p:sp>
      <p:sp>
        <p:nvSpPr>
          <p:cNvPr id="5" name="Espace réservé du numéro de diapositive 4">
            <a:extLst>
              <a:ext uri="{FF2B5EF4-FFF2-40B4-BE49-F238E27FC236}">
                <a16:creationId xmlns:a16="http://schemas.microsoft.com/office/drawing/2014/main" id="{9BC2135C-A1D0-D4D7-D0D5-F0C3B415A829}"/>
              </a:ext>
            </a:extLst>
          </p:cNvPr>
          <p:cNvSpPr>
            <a:spLocks noGrp="1"/>
          </p:cNvSpPr>
          <p:nvPr>
            <p:ph type="sldNum" sz="quarter" idx="12"/>
          </p:nvPr>
        </p:nvSpPr>
        <p:spPr/>
        <p:txBody>
          <a:bodyPr/>
          <a:lstStyle/>
          <a:p>
            <a:fld id="{DF28FB93-0A08-4E7D-8E63-9EFA29F1E093}" type="slidenum">
              <a:rPr lang="fr-CA" smtClean="0"/>
              <a:pPr/>
              <a:t>62</a:t>
            </a:fld>
            <a:endParaRPr lang="fr-CA"/>
          </a:p>
        </p:txBody>
      </p:sp>
      <p:pic>
        <p:nvPicPr>
          <p:cNvPr id="3" name="Image 2">
            <a:extLst>
              <a:ext uri="{FF2B5EF4-FFF2-40B4-BE49-F238E27FC236}">
                <a16:creationId xmlns:a16="http://schemas.microsoft.com/office/drawing/2014/main" id="{42FAC790-F3F4-98F4-A8E0-95FE6A10BE5C}"/>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pic>
        <p:nvPicPr>
          <p:cNvPr id="4" name="Image 3">
            <a:extLst>
              <a:ext uri="{FF2B5EF4-FFF2-40B4-BE49-F238E27FC236}">
                <a16:creationId xmlns:a16="http://schemas.microsoft.com/office/drawing/2014/main" id="{68A51EAF-7A0B-4A7D-6AE4-DD7848DD8D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48" y="404664"/>
            <a:ext cx="900607" cy="900607"/>
          </a:xfrm>
          <a:prstGeom prst="rect">
            <a:avLst/>
          </a:prstGeom>
        </p:spPr>
      </p:pic>
      <p:sp>
        <p:nvSpPr>
          <p:cNvPr id="11" name="Rectangle 10">
            <a:extLst>
              <a:ext uri="{FF2B5EF4-FFF2-40B4-BE49-F238E27FC236}">
                <a16:creationId xmlns:a16="http://schemas.microsoft.com/office/drawing/2014/main" id="{4BE38EC6-2594-5A53-5F6C-3974BEB64CB8}"/>
              </a:ext>
            </a:extLst>
          </p:cNvPr>
          <p:cNvSpPr/>
          <p:nvPr>
            <p:custDataLst>
              <p:tags r:id="rId2"/>
            </p:custDataLst>
          </p:nvPr>
        </p:nvSpPr>
        <p:spPr>
          <a:xfrm>
            <a:off x="3070076" y="3717032"/>
            <a:ext cx="7920880" cy="2308324"/>
          </a:xfrm>
          <a:prstGeom prst="rect">
            <a:avLst/>
          </a:prstGeom>
        </p:spPr>
        <p:txBody>
          <a:bodyPr wrap="square">
            <a:spAutoFit/>
          </a:bodyPr>
          <a:lstStyle/>
          <a:p>
            <a:pPr lvl="0"/>
            <a:r>
              <a:rPr lang="fr-CA" dirty="0">
                <a:solidFill>
                  <a:prstClr val="black"/>
                </a:solidFill>
                <a:latin typeface="Optima" panose="02000503060000020004" pitchFamily="2" charset="0"/>
              </a:rPr>
              <a:t>Dans ce document, j’étudierai l’utilité des programmes de formation en nutrition pour les psychologues travaillant auprès d’enfants atteints du VIH. Ces types de programmes de formation peuvent être nécessaires pour aider les professionnels de la santé à se tenir au courant des nombreux problèmes nutritionnels associés au VIH. Plus particulièrement, je suis intéressée à savoir dans quelle mesure les psychologues évaluent la nutrition. </a:t>
            </a:r>
            <a:r>
              <a:rPr lang="fr-CA" dirty="0">
                <a:solidFill>
                  <a:schemeClr val="accent1"/>
                </a:solidFill>
                <a:latin typeface="Optima" panose="02000503060000020004" pitchFamily="2" charset="0"/>
              </a:rPr>
              <a:t>L’évaluation de la nutrition peut être particulièrement utile pour identifier les individus qui sont à risque de présenter des déficits nutritionnels. </a:t>
            </a:r>
          </a:p>
        </p:txBody>
      </p:sp>
    </p:spTree>
    <p:extLst>
      <p:ext uri="{BB962C8B-B14F-4D97-AF65-F5344CB8AC3E}">
        <p14:creationId xmlns:p14="http://schemas.microsoft.com/office/powerpoint/2010/main" val="101046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Comment intégrer des sources multiples</a:t>
            </a:r>
          </a:p>
        </p:txBody>
      </p:sp>
      <p:sp>
        <p:nvSpPr>
          <p:cNvPr id="3" name="Espace réservé du contenu 2"/>
          <p:cNvSpPr>
            <a:spLocks noGrp="1"/>
          </p:cNvSpPr>
          <p:nvPr>
            <p:ph idx="1"/>
            <p:custDataLst>
              <p:tags r:id="rId2"/>
            </p:custDataLst>
          </p:nvPr>
        </p:nvSpPr>
        <p:spPr>
          <a:xfrm>
            <a:off x="1522876" y="1905000"/>
            <a:ext cx="9684104" cy="4476328"/>
          </a:xfrm>
        </p:spPr>
        <p:txBody>
          <a:bodyPr>
            <a:normAutofit/>
          </a:bodyPr>
          <a:lstStyle/>
          <a:p>
            <a:pPr>
              <a:lnSpc>
                <a:spcPct val="100000"/>
              </a:lnSpc>
            </a:pPr>
            <a:r>
              <a:rPr lang="fr-CA" sz="2200" dirty="0"/>
              <a:t>Les personnes étudiantes plagient parfois de façon involontaire lorsqu’ils utilisent des informations provenant de plusieurs sources pour développer leurs propres idées, mais oublient de citer les sources originales.</a:t>
            </a:r>
          </a:p>
          <a:p>
            <a:pPr>
              <a:lnSpc>
                <a:spcPct val="100000"/>
              </a:lnSpc>
            </a:pPr>
            <a:r>
              <a:rPr lang="fr-CA" sz="2200" dirty="0"/>
              <a:t>Éviter ce type de plagiat peut être particulièrement difficile : vous vous souvenez d’une information, mais pas de sa source, alors vous assumez que ce terme ou cette information fait partie du savoir commun ou vous assumez que c’était votre propre terme ou votre propre idée. </a:t>
            </a:r>
          </a:p>
          <a:p>
            <a:pPr>
              <a:lnSpc>
                <a:spcPct val="100000"/>
              </a:lnSpc>
            </a:pPr>
            <a:r>
              <a:rPr lang="fr-CA" sz="2200" dirty="0"/>
              <a:t>Pour éviter la confusion et pour vous protéger du plagiat, </a:t>
            </a:r>
            <a:r>
              <a:rPr lang="fr-CA" sz="2200" b="1" dirty="0"/>
              <a:t>notez toujours soigneusement les informations nécessaires à la citation </a:t>
            </a:r>
            <a:r>
              <a:rPr lang="fr-CA" sz="2200" dirty="0"/>
              <a:t>et citez chaque fois que vous utilisez les idées d’autres personnes. </a:t>
            </a:r>
            <a:r>
              <a:rPr lang="fr-CA" sz="2200" b="1" dirty="0"/>
              <a:t>En cas de doute, revérifiez et citez!</a:t>
            </a:r>
          </a:p>
        </p:txBody>
      </p:sp>
      <p:pic>
        <p:nvPicPr>
          <p:cNvPr id="5" name="Image 4">
            <a:extLst>
              <a:ext uri="{FF2B5EF4-FFF2-40B4-BE49-F238E27FC236}">
                <a16:creationId xmlns:a16="http://schemas.microsoft.com/office/drawing/2014/main" id="{E1629BF6-6546-8140-5E75-22E67E8FE1D7}"/>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59D04E00-6461-092A-DD2C-AC288C350C53}"/>
              </a:ext>
            </a:extLst>
          </p:cNvPr>
          <p:cNvSpPr>
            <a:spLocks noGrp="1"/>
          </p:cNvSpPr>
          <p:nvPr>
            <p:ph type="sldNum" sz="quarter" idx="12"/>
          </p:nvPr>
        </p:nvSpPr>
        <p:spPr/>
        <p:txBody>
          <a:bodyPr/>
          <a:lstStyle/>
          <a:p>
            <a:fld id="{DF28FB93-0A08-4E7D-8E63-9EFA29F1E093}" type="slidenum">
              <a:rPr lang="fr-CA" smtClean="0"/>
              <a:pPr/>
              <a:t>63</a:t>
            </a:fld>
            <a:endParaRPr lang="fr-CA"/>
          </a:p>
        </p:txBody>
      </p:sp>
    </p:spTree>
    <p:extLst>
      <p:ext uri="{BB962C8B-B14F-4D97-AF65-F5344CB8AC3E}">
        <p14:creationId xmlns:p14="http://schemas.microsoft.com/office/powerpoint/2010/main" val="2533275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Et maintenant, est-ce correctement cité?</a:t>
            </a:r>
          </a:p>
        </p:txBody>
      </p:sp>
      <p:sp>
        <p:nvSpPr>
          <p:cNvPr id="4" name="Espace réservé du contenu 3">
            <a:extLst>
              <a:ext uri="{FF2B5EF4-FFF2-40B4-BE49-F238E27FC236}">
                <a16:creationId xmlns:a16="http://schemas.microsoft.com/office/drawing/2014/main" id="{7CF8DA86-C823-B065-4F3E-E5D758A158ED}"/>
              </a:ext>
            </a:extLst>
          </p:cNvPr>
          <p:cNvSpPr>
            <a:spLocks noGrp="1"/>
          </p:cNvSpPr>
          <p:nvPr>
            <p:ph idx="1"/>
          </p:nvPr>
        </p:nvSpPr>
        <p:spPr/>
        <p:txBody>
          <a:bodyPr>
            <a:normAutofit/>
          </a:bodyPr>
          <a:lstStyle/>
          <a:p>
            <a:pPr marL="0" indent="0">
              <a:lnSpc>
                <a:spcPct val="100000"/>
              </a:lnSpc>
              <a:buNone/>
            </a:pPr>
            <a:r>
              <a:rPr lang="fr-CA" sz="1800" dirty="0">
                <a:solidFill>
                  <a:prstClr val="black"/>
                </a:solidFill>
                <a:latin typeface="Optima" panose="02000503060000020004" pitchFamily="2" charset="0"/>
              </a:rPr>
              <a:t>Dans ce document, j’étudierai l’utilité des programmes de formation en nutrition pour les psychologues travaillant auprès d’enfants atteints du VIH. Ces types de programmes de formation peuvent être nécessaires pour aider les professionnels de la santé à se tenir au courant des nombreux problèmes nutritionnels associés au VIH. Plus particulièrement, je suis intéressée à savoir dans quelle mesure les psychologues évaluent la nutrition. L’évaluation de la nutrition peut être particulièrement utile pour identifier les individus qui sont à risque de présenter des déficits nutritionnels </a:t>
            </a:r>
            <a:r>
              <a:rPr lang="en-US" sz="1800" dirty="0">
                <a:latin typeface="Optima" panose="02000503060000020004" pitchFamily="2" charset="0"/>
              </a:rPr>
              <a:t>(Lacey &amp; Pritchett, 2003; </a:t>
            </a:r>
            <a:r>
              <a:rPr lang="en-US" sz="1800" dirty="0" err="1">
                <a:latin typeface="Optima" panose="02000503060000020004" pitchFamily="2" charset="0"/>
              </a:rPr>
              <a:t>Rothpletz</a:t>
            </a:r>
            <a:r>
              <a:rPr lang="en-US" sz="1800" dirty="0">
                <a:latin typeface="Optima" panose="02000503060000020004" pitchFamily="2" charset="0"/>
              </a:rPr>
              <a:t>-Puglia, 2007)</a:t>
            </a:r>
            <a:r>
              <a:rPr lang="fr-CA" sz="1800" dirty="0">
                <a:solidFill>
                  <a:prstClr val="black"/>
                </a:solidFill>
                <a:latin typeface="Optima" panose="02000503060000020004" pitchFamily="2" charset="0"/>
              </a:rPr>
              <a:t>. </a:t>
            </a:r>
          </a:p>
        </p:txBody>
      </p:sp>
      <p:sp>
        <p:nvSpPr>
          <p:cNvPr id="5" name="Espace réservé du numéro de diapositive 4">
            <a:extLst>
              <a:ext uri="{FF2B5EF4-FFF2-40B4-BE49-F238E27FC236}">
                <a16:creationId xmlns:a16="http://schemas.microsoft.com/office/drawing/2014/main" id="{5AB0CF61-42E7-7D33-389F-85FFAA2D8B03}"/>
              </a:ext>
            </a:extLst>
          </p:cNvPr>
          <p:cNvSpPr>
            <a:spLocks noGrp="1"/>
          </p:cNvSpPr>
          <p:nvPr>
            <p:ph type="sldNum" sz="quarter" idx="12"/>
          </p:nvPr>
        </p:nvSpPr>
        <p:spPr/>
        <p:txBody>
          <a:bodyPr/>
          <a:lstStyle/>
          <a:p>
            <a:fld id="{DF28FB93-0A08-4E7D-8E63-9EFA29F1E093}" type="slidenum">
              <a:rPr lang="fr-CA" smtClean="0"/>
              <a:pPr/>
              <a:t>64</a:t>
            </a:fld>
            <a:endParaRPr lang="fr-CA"/>
          </a:p>
        </p:txBody>
      </p:sp>
      <p:pic>
        <p:nvPicPr>
          <p:cNvPr id="3" name="Image 2">
            <a:extLst>
              <a:ext uri="{FF2B5EF4-FFF2-40B4-BE49-F238E27FC236}">
                <a16:creationId xmlns:a16="http://schemas.microsoft.com/office/drawing/2014/main" id="{D4A5968D-9A50-B8CA-B42C-1302F7E82ADF}"/>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33587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C’est toujours du plagiat!</a:t>
            </a:r>
          </a:p>
        </p:txBody>
      </p:sp>
      <p:sp>
        <p:nvSpPr>
          <p:cNvPr id="9" name="Espace réservé du contenu 8">
            <a:extLst>
              <a:ext uri="{FF2B5EF4-FFF2-40B4-BE49-F238E27FC236}">
                <a16:creationId xmlns:a16="http://schemas.microsoft.com/office/drawing/2014/main" id="{AE6AE627-09B5-9C2C-0FDC-197D55B8E6DE}"/>
              </a:ext>
            </a:extLst>
          </p:cNvPr>
          <p:cNvSpPr>
            <a:spLocks noGrp="1"/>
          </p:cNvSpPr>
          <p:nvPr>
            <p:ph idx="1"/>
          </p:nvPr>
        </p:nvSpPr>
        <p:spPr>
          <a:xfrm>
            <a:off x="1522876" y="1905000"/>
            <a:ext cx="9143538" cy="1163960"/>
          </a:xfrm>
          <a:ln w="12700"/>
        </p:spPr>
        <p:style>
          <a:lnRef idx="2">
            <a:schemeClr val="dk1"/>
          </a:lnRef>
          <a:fillRef idx="1">
            <a:schemeClr val="lt1"/>
          </a:fillRef>
          <a:effectRef idx="0">
            <a:schemeClr val="dk1"/>
          </a:effectRef>
          <a:fontRef idx="minor">
            <a:schemeClr val="dk1"/>
          </a:fontRef>
        </p:style>
        <p:txBody>
          <a:bodyPr>
            <a:normAutofit/>
          </a:bodyPr>
          <a:lstStyle/>
          <a:p>
            <a:pPr marL="0" indent="0">
              <a:lnSpc>
                <a:spcPct val="100000"/>
              </a:lnSpc>
              <a:buNone/>
            </a:pPr>
            <a:r>
              <a:rPr lang="fr-CA" sz="2200" dirty="0">
                <a:latin typeface="+mj-lt"/>
                <a:cs typeface="Times New Roman" panose="02020603050405020304" pitchFamily="18" charset="0"/>
              </a:rPr>
              <a:t>L’étudiante </a:t>
            </a:r>
            <a:r>
              <a:rPr lang="fr-CA" sz="2200" dirty="0">
                <a:solidFill>
                  <a:schemeClr val="accent1"/>
                </a:solidFill>
                <a:latin typeface="+mj-lt"/>
                <a:cs typeface="Times New Roman" panose="02020603050405020304" pitchFamily="18" charset="0"/>
              </a:rPr>
              <a:t>cite ses sources</a:t>
            </a:r>
            <a:r>
              <a:rPr lang="fr-CA" sz="2200" dirty="0">
                <a:latin typeface="+mj-lt"/>
                <a:cs typeface="Times New Roman" panose="02020603050405020304" pitchFamily="18" charset="0"/>
              </a:rPr>
              <a:t>, mais il n’est toujours pas possible de distinguer quelles idées lui appartiennent et quelles idées proviennent de sources extérieures. C’est donc toujours un exemple de plagiat. </a:t>
            </a:r>
          </a:p>
        </p:txBody>
      </p:sp>
      <p:pic>
        <p:nvPicPr>
          <p:cNvPr id="3" name="Image 2">
            <a:extLst>
              <a:ext uri="{FF2B5EF4-FFF2-40B4-BE49-F238E27FC236}">
                <a16:creationId xmlns:a16="http://schemas.microsoft.com/office/drawing/2014/main" id="{3EF3504D-A90D-0129-A3F2-F99099C8F655}"/>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pic>
        <p:nvPicPr>
          <p:cNvPr id="5" name="Image 4">
            <a:extLst>
              <a:ext uri="{FF2B5EF4-FFF2-40B4-BE49-F238E27FC236}">
                <a16:creationId xmlns:a16="http://schemas.microsoft.com/office/drawing/2014/main" id="{C4A29B18-EB19-9077-9F81-9F83E901F9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748" y="404664"/>
            <a:ext cx="900607" cy="900607"/>
          </a:xfrm>
          <a:prstGeom prst="rect">
            <a:avLst/>
          </a:prstGeom>
        </p:spPr>
      </p:pic>
      <p:sp>
        <p:nvSpPr>
          <p:cNvPr id="12" name="ZoneTexte 11">
            <a:extLst>
              <a:ext uri="{FF2B5EF4-FFF2-40B4-BE49-F238E27FC236}">
                <a16:creationId xmlns:a16="http://schemas.microsoft.com/office/drawing/2014/main" id="{3C3E1D31-23E6-C384-F021-DC847376F047}"/>
              </a:ext>
            </a:extLst>
          </p:cNvPr>
          <p:cNvSpPr txBox="1"/>
          <p:nvPr/>
        </p:nvSpPr>
        <p:spPr>
          <a:xfrm>
            <a:off x="3052360" y="3275789"/>
            <a:ext cx="7616959" cy="2585323"/>
          </a:xfrm>
          <a:prstGeom prst="rect">
            <a:avLst/>
          </a:prstGeom>
          <a:noFill/>
        </p:spPr>
        <p:txBody>
          <a:bodyPr wrap="square">
            <a:spAutoFit/>
          </a:bodyPr>
          <a:lstStyle/>
          <a:p>
            <a:pPr marL="0" indent="0">
              <a:lnSpc>
                <a:spcPct val="100000"/>
              </a:lnSpc>
              <a:buNone/>
            </a:pPr>
            <a:r>
              <a:rPr lang="fr-CA" sz="1800" dirty="0">
                <a:solidFill>
                  <a:prstClr val="black"/>
                </a:solidFill>
                <a:latin typeface="Optima" panose="02000503060000020004" pitchFamily="2" charset="0"/>
              </a:rPr>
              <a:t>Dans ce document, j’étudierai l’utilité des programmes de formation en nutrition pour les psychologues travaillant auprès d’enfants atteints du VIH. Ces types de programmes de formation peuvent être nécessaires pour aider les professionnels de la santé à se tenir au courant des nombreux problèmes nutritionnels associés au VIH. Plus particulièrement, je suis intéressée à savoir dans quelle mesure les psychologues évaluent la nutrition. L’évaluation de la nutrition peut être particulièrement utile pour identifier les individus qui sont à risque de présenter des déficits nutritionnels </a:t>
            </a:r>
            <a:r>
              <a:rPr lang="en-US" sz="1800" dirty="0">
                <a:solidFill>
                  <a:schemeClr val="accent1"/>
                </a:solidFill>
                <a:latin typeface="Optima" panose="02000503060000020004" pitchFamily="2" charset="0"/>
              </a:rPr>
              <a:t>(Lacey &amp; Pritchett, 2003; </a:t>
            </a:r>
            <a:r>
              <a:rPr lang="en-US" sz="1800" dirty="0" err="1">
                <a:solidFill>
                  <a:schemeClr val="accent1"/>
                </a:solidFill>
                <a:latin typeface="Optima" panose="02000503060000020004" pitchFamily="2" charset="0"/>
              </a:rPr>
              <a:t>Rothpletz</a:t>
            </a:r>
            <a:r>
              <a:rPr lang="en-US" sz="1800" dirty="0">
                <a:solidFill>
                  <a:schemeClr val="accent1"/>
                </a:solidFill>
                <a:latin typeface="Optima" panose="02000503060000020004" pitchFamily="2" charset="0"/>
              </a:rPr>
              <a:t>-Puglia, 2007)</a:t>
            </a:r>
            <a:r>
              <a:rPr lang="fr-CA" sz="1800" dirty="0">
                <a:solidFill>
                  <a:prstClr val="black"/>
                </a:solidFill>
                <a:latin typeface="Optima" panose="02000503060000020004" pitchFamily="2" charset="0"/>
              </a:rPr>
              <a:t>. </a:t>
            </a:r>
          </a:p>
        </p:txBody>
      </p:sp>
      <p:sp>
        <p:nvSpPr>
          <p:cNvPr id="4" name="Espace réservé du numéro de diapositive 3">
            <a:extLst>
              <a:ext uri="{FF2B5EF4-FFF2-40B4-BE49-F238E27FC236}">
                <a16:creationId xmlns:a16="http://schemas.microsoft.com/office/drawing/2014/main" id="{9F5E1D52-ED34-73CD-23BC-97D9FBA19B8A}"/>
              </a:ext>
            </a:extLst>
          </p:cNvPr>
          <p:cNvSpPr>
            <a:spLocks noGrp="1"/>
          </p:cNvSpPr>
          <p:nvPr>
            <p:ph type="sldNum" sz="quarter" idx="12"/>
          </p:nvPr>
        </p:nvSpPr>
        <p:spPr/>
        <p:txBody>
          <a:bodyPr/>
          <a:lstStyle/>
          <a:p>
            <a:fld id="{DF28FB93-0A08-4E7D-8E63-9EFA29F1E093}" type="slidenum">
              <a:rPr lang="fr-CA" smtClean="0"/>
              <a:pPr/>
              <a:t>65</a:t>
            </a:fld>
            <a:endParaRPr lang="fr-CA"/>
          </a:p>
        </p:txBody>
      </p:sp>
    </p:spTree>
    <p:extLst>
      <p:ext uri="{BB962C8B-B14F-4D97-AF65-F5344CB8AC3E}">
        <p14:creationId xmlns:p14="http://schemas.microsoft.com/office/powerpoint/2010/main" val="251761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solidFill>
                  <a:srgbClr val="0F6FC6"/>
                </a:solidFill>
              </a:rPr>
              <a:t>Et maintenant, est-ce mieux?</a:t>
            </a:r>
            <a:endParaRPr lang="fr-CA" b="1" dirty="0"/>
          </a:p>
        </p:txBody>
      </p:sp>
      <p:sp>
        <p:nvSpPr>
          <p:cNvPr id="4" name="Espace réservé du contenu 3">
            <a:extLst>
              <a:ext uri="{FF2B5EF4-FFF2-40B4-BE49-F238E27FC236}">
                <a16:creationId xmlns:a16="http://schemas.microsoft.com/office/drawing/2014/main" id="{E003D161-CE1D-2F27-6E33-D8916426652D}"/>
              </a:ext>
            </a:extLst>
          </p:cNvPr>
          <p:cNvSpPr>
            <a:spLocks noGrp="1"/>
          </p:cNvSpPr>
          <p:nvPr>
            <p:ph idx="1"/>
          </p:nvPr>
        </p:nvSpPr>
        <p:spPr/>
        <p:txBody>
          <a:bodyPr>
            <a:normAutofit/>
          </a:bodyPr>
          <a:lstStyle/>
          <a:p>
            <a:pPr marL="0" indent="0">
              <a:lnSpc>
                <a:spcPct val="100000"/>
              </a:lnSpc>
              <a:buNone/>
            </a:pPr>
            <a:r>
              <a:rPr lang="fr-CA" sz="1800" dirty="0">
                <a:solidFill>
                  <a:prstClr val="black"/>
                </a:solidFill>
                <a:latin typeface="Optima" panose="02000503060000020004" pitchFamily="2" charset="0"/>
              </a:rPr>
              <a:t>Dans ce document, j’étudierai l’utilité des programmes de formation en nutrition pour les psychologues travaillant auprès d’enfants atteints du VIH. Selon </a:t>
            </a:r>
            <a:r>
              <a:rPr lang="en-US" sz="1800" kern="0" dirty="0" err="1">
                <a:solidFill>
                  <a:srgbClr val="000000"/>
                </a:solidFill>
                <a:latin typeface="Optima" panose="02000503060000020004" pitchFamily="2" charset="0"/>
                <a:cs typeface="Times New Roman" panose="02020603050405020304" pitchFamily="18" charset="0"/>
              </a:rPr>
              <a:t>Rothpletz</a:t>
            </a:r>
            <a:r>
              <a:rPr lang="en-US" sz="1800" kern="0" dirty="0">
                <a:solidFill>
                  <a:srgbClr val="000000"/>
                </a:solidFill>
                <a:latin typeface="Optima" panose="02000503060000020004" pitchFamily="2" charset="0"/>
                <a:cs typeface="Times New Roman" panose="02020603050405020304" pitchFamily="18" charset="0"/>
              </a:rPr>
              <a:t>-Puglia (2007), </a:t>
            </a:r>
            <a:r>
              <a:rPr lang="en-US" sz="1800" kern="0" dirty="0" err="1">
                <a:solidFill>
                  <a:srgbClr val="000000"/>
                </a:solidFill>
                <a:latin typeface="Optima" panose="02000503060000020004" pitchFamily="2" charset="0"/>
                <a:cs typeface="Times New Roman" panose="02020603050405020304" pitchFamily="18" charset="0"/>
              </a:rPr>
              <a:t>ces</a:t>
            </a:r>
            <a:r>
              <a:rPr lang="en-US" sz="1800" kern="0" dirty="0">
                <a:solidFill>
                  <a:srgbClr val="000000"/>
                </a:solidFill>
                <a:latin typeface="Optima" panose="02000503060000020004" pitchFamily="2" charset="0"/>
                <a:cs typeface="Times New Roman" panose="02020603050405020304" pitchFamily="18" charset="0"/>
              </a:rPr>
              <a:t> </a:t>
            </a:r>
            <a:r>
              <a:rPr lang="fr-CA" sz="1800" dirty="0">
                <a:solidFill>
                  <a:prstClr val="black"/>
                </a:solidFill>
                <a:latin typeface="Optima" panose="02000503060000020004" pitchFamily="2" charset="0"/>
              </a:rPr>
              <a:t>types de programmes de formation peuvent être nécessaires pour aider les professionnels de la santé à se tenir au courant des nombreux problèmes nutritionnels associés au VIH. Plus particulièrement, je suis intéressée à savoir dans quelle mesure les psychologues évaluent la nutrition. </a:t>
            </a:r>
            <a:r>
              <a:rPr lang="fr-CA" sz="1800" dirty="0" err="1">
                <a:solidFill>
                  <a:prstClr val="black"/>
                </a:solidFill>
                <a:latin typeface="Optima" panose="02000503060000020004" pitchFamily="2" charset="0"/>
              </a:rPr>
              <a:t>Lacey</a:t>
            </a:r>
            <a:r>
              <a:rPr lang="fr-CA" sz="1800" dirty="0">
                <a:solidFill>
                  <a:prstClr val="black"/>
                </a:solidFill>
                <a:latin typeface="Optima" panose="02000503060000020004" pitchFamily="2" charset="0"/>
              </a:rPr>
              <a:t> et </a:t>
            </a:r>
            <a:r>
              <a:rPr lang="fr-CA" sz="1800" dirty="0" err="1">
                <a:solidFill>
                  <a:prstClr val="black"/>
                </a:solidFill>
                <a:latin typeface="Optima" panose="02000503060000020004" pitchFamily="2" charset="0"/>
              </a:rPr>
              <a:t>Pritchett</a:t>
            </a:r>
            <a:r>
              <a:rPr lang="fr-CA" sz="1800" dirty="0">
                <a:solidFill>
                  <a:prstClr val="black"/>
                </a:solidFill>
                <a:latin typeface="Optima" panose="02000503060000020004" pitchFamily="2" charset="0"/>
              </a:rPr>
              <a:t> (2003) affirment que l’évaluation de la nutrition peut être particulièrement utile pour identifier les individus qui sont à risque de présenter des déficits nutritionnels. </a:t>
            </a:r>
          </a:p>
        </p:txBody>
      </p:sp>
      <p:pic>
        <p:nvPicPr>
          <p:cNvPr id="3" name="Image 2">
            <a:extLst>
              <a:ext uri="{FF2B5EF4-FFF2-40B4-BE49-F238E27FC236}">
                <a16:creationId xmlns:a16="http://schemas.microsoft.com/office/drawing/2014/main" id="{DA850FBE-5525-5344-B10F-ED781F602FD8}"/>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654D0C55-ADBA-D27A-2B0C-A5D93F774BA4}"/>
              </a:ext>
            </a:extLst>
          </p:cNvPr>
          <p:cNvSpPr>
            <a:spLocks noGrp="1"/>
          </p:cNvSpPr>
          <p:nvPr>
            <p:ph type="sldNum" sz="quarter" idx="12"/>
          </p:nvPr>
        </p:nvSpPr>
        <p:spPr/>
        <p:txBody>
          <a:bodyPr/>
          <a:lstStyle/>
          <a:p>
            <a:fld id="{DF28FB93-0A08-4E7D-8E63-9EFA29F1E093}" type="slidenum">
              <a:rPr lang="fr-CA" smtClean="0"/>
              <a:pPr/>
              <a:t>66</a:t>
            </a:fld>
            <a:endParaRPr lang="fr-CA"/>
          </a:p>
        </p:txBody>
      </p:sp>
    </p:spTree>
    <p:extLst>
      <p:ext uri="{BB962C8B-B14F-4D97-AF65-F5344CB8AC3E}">
        <p14:creationId xmlns:p14="http://schemas.microsoft.com/office/powerpoint/2010/main" val="3669514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solidFill>
                  <a:srgbClr val="0F6FC6"/>
                </a:solidFill>
              </a:rPr>
              <a:t>Oui! Maintenant c’est mieux!</a:t>
            </a:r>
            <a:endParaRPr lang="fr-CA" b="1" dirty="0"/>
          </a:p>
        </p:txBody>
      </p:sp>
      <p:sp>
        <p:nvSpPr>
          <p:cNvPr id="8" name="Espace réservé du contenu 7">
            <a:extLst>
              <a:ext uri="{FF2B5EF4-FFF2-40B4-BE49-F238E27FC236}">
                <a16:creationId xmlns:a16="http://schemas.microsoft.com/office/drawing/2014/main" id="{3EFF5999-6E29-FAB3-906B-C5B598C35660}"/>
              </a:ext>
            </a:extLst>
          </p:cNvPr>
          <p:cNvSpPr>
            <a:spLocks noGrp="1"/>
          </p:cNvSpPr>
          <p:nvPr>
            <p:ph idx="1"/>
          </p:nvPr>
        </p:nvSpPr>
        <p:spPr/>
        <p:txBody>
          <a:bodyPr>
            <a:normAutofit/>
          </a:bodyPr>
          <a:lstStyle/>
          <a:p>
            <a:pPr marL="0" indent="0">
              <a:lnSpc>
                <a:spcPct val="100000"/>
              </a:lnSpc>
              <a:buNone/>
            </a:pPr>
            <a:r>
              <a:rPr lang="fr-CA" sz="2200" dirty="0">
                <a:latin typeface="+mj-lt"/>
                <a:cs typeface="Times New Roman" panose="02020603050405020304" pitchFamily="18" charset="0"/>
              </a:rPr>
              <a:t>L’étudiante a fait un bon travail en </a:t>
            </a:r>
            <a:r>
              <a:rPr lang="fr-CA" sz="2200" u="sng" dirty="0">
                <a:latin typeface="+mj-lt"/>
                <a:cs typeface="Times New Roman" panose="02020603050405020304" pitchFamily="18" charset="0"/>
              </a:rPr>
              <a:t>identifiant clairement la source de chaque idée</a:t>
            </a:r>
            <a:r>
              <a:rPr lang="fr-CA" sz="2200" dirty="0">
                <a:latin typeface="+mj-lt"/>
                <a:cs typeface="Times New Roman" panose="02020603050405020304" pitchFamily="18" charset="0"/>
              </a:rPr>
              <a:t>. L’étudiante </a:t>
            </a:r>
            <a:r>
              <a:rPr lang="fr-CA" sz="2200" dirty="0">
                <a:solidFill>
                  <a:schemeClr val="accent1"/>
                </a:solidFill>
                <a:latin typeface="+mj-lt"/>
                <a:cs typeface="Times New Roman" panose="02020603050405020304" pitchFamily="18" charset="0"/>
              </a:rPr>
              <a:t>a cité le travail d’autres personnes</a:t>
            </a:r>
            <a:r>
              <a:rPr lang="fr-CA" sz="2200" dirty="0">
                <a:latin typeface="+mj-lt"/>
                <a:cs typeface="Times New Roman" panose="02020603050405020304" pitchFamily="18" charset="0"/>
              </a:rPr>
              <a:t>, tout en présentant </a:t>
            </a:r>
            <a:r>
              <a:rPr lang="fr-CA" sz="2200" dirty="0">
                <a:solidFill>
                  <a:schemeClr val="accent4"/>
                </a:solidFill>
                <a:latin typeface="+mj-lt"/>
                <a:cs typeface="Times New Roman" panose="02020603050405020304" pitchFamily="18" charset="0"/>
              </a:rPr>
              <a:t>ses propres idées et réflexions</a:t>
            </a:r>
            <a:r>
              <a:rPr lang="fr-CA" sz="2200" dirty="0">
                <a:latin typeface="+mj-lt"/>
                <a:cs typeface="Times New Roman" panose="02020603050405020304" pitchFamily="18" charset="0"/>
              </a:rPr>
              <a:t>, faisant ainsi de ce travail « son travail ». </a:t>
            </a:r>
          </a:p>
        </p:txBody>
      </p:sp>
      <p:sp>
        <p:nvSpPr>
          <p:cNvPr id="10" name="Rectangle 9"/>
          <p:cNvSpPr/>
          <p:nvPr>
            <p:custDataLst>
              <p:tags r:id="rId2"/>
            </p:custDataLst>
          </p:nvPr>
        </p:nvSpPr>
        <p:spPr>
          <a:xfrm>
            <a:off x="1539994" y="3440158"/>
            <a:ext cx="9433048" cy="2308324"/>
          </a:xfrm>
          <a:prstGeom prst="rect">
            <a:avLst/>
          </a:prstGeom>
        </p:spPr>
        <p:txBody>
          <a:bodyPr wrap="square">
            <a:spAutoFit/>
          </a:bodyPr>
          <a:lstStyle/>
          <a:p>
            <a:pPr lvl="0"/>
            <a:r>
              <a:rPr lang="fr-CA" dirty="0">
                <a:solidFill>
                  <a:prstClr val="black"/>
                </a:solidFill>
                <a:latin typeface="Optima" panose="02000503060000020004" pitchFamily="2" charset="0"/>
              </a:rPr>
              <a:t>Dans ce document, </a:t>
            </a:r>
            <a:r>
              <a:rPr lang="fr-CA" b="1" u="sng" dirty="0">
                <a:solidFill>
                  <a:schemeClr val="accent4"/>
                </a:solidFill>
                <a:latin typeface="Optima" panose="02000503060000020004" pitchFamily="2" charset="0"/>
              </a:rPr>
              <a:t>j’</a:t>
            </a:r>
            <a:r>
              <a:rPr lang="fr-CA" dirty="0">
                <a:solidFill>
                  <a:schemeClr val="accent4"/>
                </a:solidFill>
                <a:latin typeface="Optima" panose="02000503060000020004" pitchFamily="2" charset="0"/>
              </a:rPr>
              <a:t>étudierai l’utilité des programmes de formation en nutrition pour les psychologues travaillant auprès d’enfants atteints du VIH. </a:t>
            </a:r>
            <a:r>
              <a:rPr lang="fr-CA" dirty="0">
                <a:solidFill>
                  <a:schemeClr val="accent2"/>
                </a:solidFill>
                <a:latin typeface="Optima" panose="02000503060000020004" pitchFamily="2" charset="0"/>
              </a:rPr>
              <a:t>Selon </a:t>
            </a:r>
            <a:r>
              <a:rPr lang="en-US" u="sng" kern="0" dirty="0">
                <a:solidFill>
                  <a:schemeClr val="accent2"/>
                </a:solidFill>
                <a:latin typeface="Optima" panose="02000503060000020004" pitchFamily="2" charset="0"/>
                <a:cs typeface="Times New Roman" panose="02020603050405020304" pitchFamily="18" charset="0"/>
              </a:rPr>
              <a:t>Rothpletz-Puglia (2007)</a:t>
            </a:r>
            <a:r>
              <a:rPr lang="en-US" kern="0" dirty="0">
                <a:solidFill>
                  <a:schemeClr val="accent2"/>
                </a:solidFill>
                <a:latin typeface="Optima" panose="02000503060000020004" pitchFamily="2" charset="0"/>
                <a:cs typeface="Times New Roman" panose="02020603050405020304" pitchFamily="18" charset="0"/>
              </a:rPr>
              <a:t>, </a:t>
            </a:r>
            <a:r>
              <a:rPr lang="en-US" kern="0" dirty="0" err="1">
                <a:solidFill>
                  <a:schemeClr val="accent2"/>
                </a:solidFill>
                <a:latin typeface="Optima" panose="02000503060000020004" pitchFamily="2" charset="0"/>
                <a:cs typeface="Times New Roman" panose="02020603050405020304" pitchFamily="18" charset="0"/>
              </a:rPr>
              <a:t>ces</a:t>
            </a:r>
            <a:r>
              <a:rPr lang="en-US" kern="0" dirty="0">
                <a:solidFill>
                  <a:schemeClr val="accent2"/>
                </a:solidFill>
                <a:latin typeface="Optima" panose="02000503060000020004" pitchFamily="2" charset="0"/>
                <a:cs typeface="Times New Roman" panose="02020603050405020304" pitchFamily="18" charset="0"/>
              </a:rPr>
              <a:t> </a:t>
            </a:r>
            <a:r>
              <a:rPr lang="fr-CA" dirty="0">
                <a:solidFill>
                  <a:schemeClr val="accent2"/>
                </a:solidFill>
                <a:latin typeface="Optima" panose="02000503060000020004" pitchFamily="2" charset="0"/>
              </a:rPr>
              <a:t>types de programmes de formation peuvent être nécessaires pour aider les professionnels de la santé à se tenir au courant des nombreux problèmes nutritionnels associés au VIH. </a:t>
            </a:r>
            <a:r>
              <a:rPr lang="fr-CA" dirty="0">
                <a:solidFill>
                  <a:schemeClr val="accent4"/>
                </a:solidFill>
                <a:latin typeface="Optima" panose="02000503060000020004" pitchFamily="2" charset="0"/>
              </a:rPr>
              <a:t>Plus particulièrement, </a:t>
            </a:r>
            <a:r>
              <a:rPr lang="fr-CA" b="1" u="sng" dirty="0">
                <a:solidFill>
                  <a:schemeClr val="accent4"/>
                </a:solidFill>
                <a:latin typeface="Optima" panose="02000503060000020004" pitchFamily="2" charset="0"/>
              </a:rPr>
              <a:t>je</a:t>
            </a:r>
            <a:r>
              <a:rPr lang="fr-CA" dirty="0">
                <a:solidFill>
                  <a:schemeClr val="accent4"/>
                </a:solidFill>
                <a:latin typeface="Optima" panose="02000503060000020004" pitchFamily="2" charset="0"/>
              </a:rPr>
              <a:t> suis intéressée à savoir dans quelle mesure les psychologues évaluent la nutrition. </a:t>
            </a:r>
            <a:r>
              <a:rPr lang="fr-CA" u="sng" dirty="0">
                <a:solidFill>
                  <a:schemeClr val="accent2"/>
                </a:solidFill>
                <a:latin typeface="Optima" panose="02000503060000020004" pitchFamily="2" charset="0"/>
              </a:rPr>
              <a:t>Lacey et Pritchett (2003)</a:t>
            </a:r>
            <a:r>
              <a:rPr lang="fr-CA" dirty="0">
                <a:solidFill>
                  <a:schemeClr val="accent2"/>
                </a:solidFill>
                <a:latin typeface="Optima" panose="02000503060000020004" pitchFamily="2" charset="0"/>
              </a:rPr>
              <a:t> affirment que l’évaluation de la nutrition peut être particulièrement utile pour identifier les individus qui sont à risque de présenter des déficits nutritionnels. </a:t>
            </a:r>
          </a:p>
        </p:txBody>
      </p:sp>
      <p:pic>
        <p:nvPicPr>
          <p:cNvPr id="3" name="Image 2">
            <a:extLst>
              <a:ext uri="{FF2B5EF4-FFF2-40B4-BE49-F238E27FC236}">
                <a16:creationId xmlns:a16="http://schemas.microsoft.com/office/drawing/2014/main" id="{CFB53EF3-E1C7-DE92-D1C8-70746156EA59}"/>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pic>
        <p:nvPicPr>
          <p:cNvPr id="5" name="Image 4">
            <a:extLst>
              <a:ext uri="{FF2B5EF4-FFF2-40B4-BE49-F238E27FC236}">
                <a16:creationId xmlns:a16="http://schemas.microsoft.com/office/drawing/2014/main" id="{A576D4DA-E86D-253D-04A4-74E88FF787D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12" y="388292"/>
            <a:ext cx="900000" cy="900000"/>
          </a:xfrm>
          <a:prstGeom prst="rect">
            <a:avLst/>
          </a:prstGeom>
        </p:spPr>
      </p:pic>
      <p:sp>
        <p:nvSpPr>
          <p:cNvPr id="4" name="Espace réservé du numéro de diapositive 3">
            <a:extLst>
              <a:ext uri="{FF2B5EF4-FFF2-40B4-BE49-F238E27FC236}">
                <a16:creationId xmlns:a16="http://schemas.microsoft.com/office/drawing/2014/main" id="{F9DFEF89-1830-D32A-A9CD-F15C7CE4DE93}"/>
              </a:ext>
            </a:extLst>
          </p:cNvPr>
          <p:cNvSpPr>
            <a:spLocks noGrp="1"/>
          </p:cNvSpPr>
          <p:nvPr>
            <p:ph type="sldNum" sz="quarter" idx="12"/>
          </p:nvPr>
        </p:nvSpPr>
        <p:spPr/>
        <p:txBody>
          <a:bodyPr/>
          <a:lstStyle/>
          <a:p>
            <a:fld id="{DF28FB93-0A08-4E7D-8E63-9EFA29F1E093}" type="slidenum">
              <a:rPr lang="fr-CA" smtClean="0"/>
              <a:pPr/>
              <a:t>67</a:t>
            </a:fld>
            <a:endParaRPr lang="fr-CA"/>
          </a:p>
        </p:txBody>
      </p:sp>
    </p:spTree>
    <p:extLst>
      <p:ext uri="{BB962C8B-B14F-4D97-AF65-F5344CB8AC3E}">
        <p14:creationId xmlns:p14="http://schemas.microsoft.com/office/powerpoint/2010/main" val="146549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Souvenez-vous : faites en sorte que votre travail vous appartienne!</a:t>
            </a:r>
          </a:p>
        </p:txBody>
      </p:sp>
      <p:sp>
        <p:nvSpPr>
          <p:cNvPr id="3" name="Espace réservé du contenu 2"/>
          <p:cNvSpPr>
            <a:spLocks noGrp="1"/>
          </p:cNvSpPr>
          <p:nvPr>
            <p:ph idx="1"/>
            <p:custDataLst>
              <p:tags r:id="rId2"/>
            </p:custDataLst>
          </p:nvPr>
        </p:nvSpPr>
        <p:spPr/>
        <p:txBody>
          <a:bodyPr/>
          <a:lstStyle/>
          <a:p>
            <a:pPr marL="457200" indent="-457200">
              <a:buSzPct val="100000"/>
              <a:buFont typeface="+mj-lt"/>
              <a:buAutoNum type="arabicPeriod"/>
            </a:pPr>
            <a:r>
              <a:rPr lang="fr-CA" dirty="0"/>
              <a:t>Si c’est un travail individuel, ne vous appuyez pas sur les autres pour faire </a:t>
            </a:r>
            <a:r>
              <a:rPr lang="fr-CA" i="1" u="sng" dirty="0"/>
              <a:t>votre</a:t>
            </a:r>
            <a:r>
              <a:rPr lang="fr-CA" dirty="0"/>
              <a:t> travail.</a:t>
            </a:r>
          </a:p>
          <a:p>
            <a:pPr marL="457200" indent="-457200">
              <a:buSzPct val="100000"/>
              <a:buFont typeface="+mj-lt"/>
              <a:buAutoNum type="arabicPeriod"/>
            </a:pPr>
            <a:r>
              <a:rPr lang="fr-CA" dirty="0"/>
              <a:t>Sélectionnez judicieusement vos sources d’information.</a:t>
            </a:r>
          </a:p>
          <a:p>
            <a:pPr marL="457200" indent="-457200">
              <a:buSzPct val="100000"/>
              <a:buFont typeface="+mj-lt"/>
              <a:buAutoNum type="arabicPeriod"/>
            </a:pPr>
            <a:r>
              <a:rPr lang="fr-CA" dirty="0"/>
              <a:t>Prenez le temps d’organiser votre texte.</a:t>
            </a:r>
          </a:p>
          <a:p>
            <a:pPr marL="457200" indent="-457200">
              <a:buSzPct val="100000"/>
              <a:buFont typeface="+mj-lt"/>
              <a:buAutoNum type="arabicPeriod"/>
            </a:pPr>
            <a:r>
              <a:rPr lang="fr-CA" sz="2200" dirty="0">
                <a:solidFill>
                  <a:prstClr val="black"/>
                </a:solidFill>
              </a:rPr>
              <a:t>Faites des liens, évaluez de façon critique et discutez</a:t>
            </a:r>
            <a:r>
              <a:rPr lang="fr-CA" dirty="0"/>
              <a:t>.</a:t>
            </a:r>
          </a:p>
          <a:p>
            <a:pPr marL="457200" indent="-457200">
              <a:buSzPct val="100000"/>
              <a:buFont typeface="+mj-lt"/>
              <a:buAutoNum type="arabicPeriod"/>
            </a:pPr>
            <a:r>
              <a:rPr lang="fr-CA" sz="2200" b="1" dirty="0">
                <a:solidFill>
                  <a:prstClr val="black"/>
                </a:solidFill>
              </a:rPr>
              <a:t>Soyez toujours </a:t>
            </a:r>
            <a:r>
              <a:rPr lang="fr-CA" sz="2200" b="1" u="sng" dirty="0">
                <a:solidFill>
                  <a:prstClr val="black"/>
                </a:solidFill>
              </a:rPr>
              <a:t>très, très</a:t>
            </a:r>
            <a:r>
              <a:rPr lang="fr-CA" sz="2200" b="1" dirty="0">
                <a:solidFill>
                  <a:prstClr val="black"/>
                </a:solidFill>
              </a:rPr>
              <a:t> clairs sur l’origine de chacune des idées que vous présentez</a:t>
            </a:r>
            <a:r>
              <a:rPr lang="fr-CA" b="1" dirty="0"/>
              <a:t>.</a:t>
            </a:r>
            <a:endParaRPr lang="fr-CA" dirty="0"/>
          </a:p>
          <a:p>
            <a:pPr marL="457200" indent="-457200">
              <a:buFont typeface="+mj-lt"/>
              <a:buAutoNum type="arabicPeriod"/>
            </a:pPr>
            <a:endParaRPr lang="fr-CA" dirty="0"/>
          </a:p>
        </p:txBody>
      </p:sp>
      <p:sp>
        <p:nvSpPr>
          <p:cNvPr id="4" name="Espace réservé du numéro de diapositive 3">
            <a:extLst>
              <a:ext uri="{FF2B5EF4-FFF2-40B4-BE49-F238E27FC236}">
                <a16:creationId xmlns:a16="http://schemas.microsoft.com/office/drawing/2014/main" id="{68188DE7-9757-3093-8FFB-C9100138D204}"/>
              </a:ext>
            </a:extLst>
          </p:cNvPr>
          <p:cNvSpPr>
            <a:spLocks noGrp="1"/>
          </p:cNvSpPr>
          <p:nvPr>
            <p:ph type="sldNum" sz="quarter" idx="12"/>
          </p:nvPr>
        </p:nvSpPr>
        <p:spPr/>
        <p:txBody>
          <a:bodyPr/>
          <a:lstStyle/>
          <a:p>
            <a:fld id="{DF28FB93-0A08-4E7D-8E63-9EFA29F1E093}" type="slidenum">
              <a:rPr lang="fr-CA" smtClean="0"/>
              <a:pPr/>
              <a:t>68</a:t>
            </a:fld>
            <a:endParaRPr lang="fr-CA"/>
          </a:p>
        </p:txBody>
      </p:sp>
      <p:pic>
        <p:nvPicPr>
          <p:cNvPr id="5" name="Image 4">
            <a:extLst>
              <a:ext uri="{FF2B5EF4-FFF2-40B4-BE49-F238E27FC236}">
                <a16:creationId xmlns:a16="http://schemas.microsoft.com/office/drawing/2014/main" id="{42410A48-1EBE-FC7D-F946-795D1AE58657}"/>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57422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Que feriez-vous?</a:t>
            </a:r>
          </a:p>
        </p:txBody>
      </p:sp>
      <p:sp>
        <p:nvSpPr>
          <p:cNvPr id="3" name="Espace réservé du contenu 2"/>
          <p:cNvSpPr>
            <a:spLocks noGrp="1"/>
          </p:cNvSpPr>
          <p:nvPr>
            <p:ph idx="1"/>
            <p:custDataLst>
              <p:tags r:id="rId2"/>
            </p:custDataLst>
          </p:nvPr>
        </p:nvSpPr>
        <p:spPr/>
        <p:txBody>
          <a:bodyPr>
            <a:normAutofit/>
          </a:bodyPr>
          <a:lstStyle/>
          <a:p>
            <a:pPr marL="0" indent="0">
              <a:lnSpc>
                <a:spcPct val="100000"/>
              </a:lnSpc>
              <a:buNone/>
            </a:pPr>
            <a:r>
              <a:rPr lang="fr-CA" sz="2200" dirty="0"/>
              <a:t>Une étudiante a rédigé un travail de session pour son cours de méthodes de recherche. Elle est maintenant inscrite à un autre cours en psychologie et on lui demande de rédiger un autre travail sur le même sujet (ou sur un sujet similaire). Selon vous, peut-elle remettre le même travail dans le cadre de deux cours différents?</a:t>
            </a:r>
          </a:p>
          <a:p>
            <a:pPr>
              <a:lnSpc>
                <a:spcPct val="100000"/>
              </a:lnSpc>
            </a:pPr>
            <a:endParaRPr lang="fr-CA" sz="2200" dirty="0"/>
          </a:p>
        </p:txBody>
      </p:sp>
      <p:sp>
        <p:nvSpPr>
          <p:cNvPr id="9" name="ZoneTexte 8"/>
          <p:cNvSpPr txBox="1"/>
          <p:nvPr>
            <p:custDataLst>
              <p:tags r:id="rId3"/>
            </p:custDataLst>
          </p:nvPr>
        </p:nvSpPr>
        <p:spPr>
          <a:xfrm>
            <a:off x="5410336" y="4365104"/>
            <a:ext cx="612068" cy="646331"/>
          </a:xfrm>
          <a:prstGeom prst="rect">
            <a:avLst/>
          </a:prstGeom>
          <a:noFill/>
        </p:spPr>
        <p:txBody>
          <a:bodyPr wrap="square" rtlCol="0">
            <a:spAutoFit/>
          </a:bodyPr>
          <a:lstStyle/>
          <a:p>
            <a:pPr>
              <a:lnSpc>
                <a:spcPct val="90000"/>
              </a:lnSpc>
            </a:pPr>
            <a:r>
              <a:rPr lang="fr-CA" sz="4000" dirty="0">
                <a:latin typeface="Cambria"/>
              </a:rPr>
              <a:t>→</a:t>
            </a:r>
            <a:endParaRPr lang="fr-CA" sz="4000" dirty="0"/>
          </a:p>
        </p:txBody>
      </p:sp>
      <p:pic>
        <p:nvPicPr>
          <p:cNvPr id="5" name="Image 4">
            <a:extLst>
              <a:ext uri="{FF2B5EF4-FFF2-40B4-BE49-F238E27FC236}">
                <a16:creationId xmlns:a16="http://schemas.microsoft.com/office/drawing/2014/main" id="{1FE65620-BF44-C79B-2CB1-975E2D2734E4}"/>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pic>
        <p:nvPicPr>
          <p:cNvPr id="12" name="Image 11">
            <a:extLst>
              <a:ext uri="{FF2B5EF4-FFF2-40B4-BE49-F238E27FC236}">
                <a16:creationId xmlns:a16="http://schemas.microsoft.com/office/drawing/2014/main" id="{B536FA49-5ABF-97ED-789D-1A1E2CB25AFC}"/>
              </a:ext>
            </a:extLst>
          </p:cNvPr>
          <p:cNvPicPr>
            <a:picLocks noChangeAspect="1"/>
          </p:cNvPicPr>
          <p:nvPr/>
        </p:nvPicPr>
        <p:blipFill>
          <a:blip r:embed="rId7">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tretch>
            <a:fillRect/>
          </a:stretch>
        </p:blipFill>
        <p:spPr>
          <a:xfrm>
            <a:off x="3718148" y="3967535"/>
            <a:ext cx="1260000" cy="1260000"/>
          </a:xfrm>
          <a:prstGeom prst="rect">
            <a:avLst/>
          </a:prstGeom>
        </p:spPr>
      </p:pic>
      <p:pic>
        <p:nvPicPr>
          <p:cNvPr id="13" name="Image 12">
            <a:extLst>
              <a:ext uri="{FF2B5EF4-FFF2-40B4-BE49-F238E27FC236}">
                <a16:creationId xmlns:a16="http://schemas.microsoft.com/office/drawing/2014/main" id="{8198357B-EDFA-7472-C6B0-90B65AD61754}"/>
              </a:ext>
            </a:extLst>
          </p:cNvPr>
          <p:cNvPicPr>
            <a:picLocks noChangeAspect="1"/>
          </p:cNvPicPr>
          <p:nvPr/>
        </p:nvPicPr>
        <p:blipFill>
          <a:blip r:embed="rId7">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tretch>
            <a:fillRect/>
          </a:stretch>
        </p:blipFill>
        <p:spPr>
          <a:xfrm>
            <a:off x="6454409" y="3967535"/>
            <a:ext cx="1260000" cy="1260000"/>
          </a:xfrm>
          <a:prstGeom prst="rect">
            <a:avLst/>
          </a:prstGeom>
        </p:spPr>
      </p:pic>
      <p:sp>
        <p:nvSpPr>
          <p:cNvPr id="4" name="Espace réservé du numéro de diapositive 3">
            <a:extLst>
              <a:ext uri="{FF2B5EF4-FFF2-40B4-BE49-F238E27FC236}">
                <a16:creationId xmlns:a16="http://schemas.microsoft.com/office/drawing/2014/main" id="{41E08C95-AB40-2A77-CDF1-2BC9DA0EF730}"/>
              </a:ext>
            </a:extLst>
          </p:cNvPr>
          <p:cNvSpPr>
            <a:spLocks noGrp="1"/>
          </p:cNvSpPr>
          <p:nvPr>
            <p:ph type="sldNum" sz="quarter" idx="12"/>
          </p:nvPr>
        </p:nvSpPr>
        <p:spPr/>
        <p:txBody>
          <a:bodyPr/>
          <a:lstStyle/>
          <a:p>
            <a:fld id="{DF28FB93-0A08-4E7D-8E63-9EFA29F1E093}" type="slidenum">
              <a:rPr lang="fr-CA" smtClean="0"/>
              <a:pPr/>
              <a:t>69</a:t>
            </a:fld>
            <a:endParaRPr lang="fr-CA"/>
          </a:p>
        </p:txBody>
      </p:sp>
    </p:spTree>
    <p:extLst>
      <p:ext uri="{BB962C8B-B14F-4D97-AF65-F5344CB8AC3E}">
        <p14:creationId xmlns:p14="http://schemas.microsoft.com/office/powerpoint/2010/main" val="143350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a:t>1.</a:t>
            </a:r>
            <a:br>
              <a:rPr lang="fr-CA" sz="5500" b="1" dirty="0"/>
            </a:br>
            <a:r>
              <a:rPr lang="fr-CA" sz="5500" b="1" dirty="0"/>
              <a:t>Qu’est-ce que le plagiat?</a:t>
            </a:r>
          </a:p>
        </p:txBody>
      </p:sp>
      <p:sp>
        <p:nvSpPr>
          <p:cNvPr id="4" name="Espace réservé du texte 3"/>
          <p:cNvSpPr>
            <a:spLocks noGrp="1"/>
          </p:cNvSpPr>
          <p:nvPr>
            <p:ph type="body" idx="1"/>
            <p:custDataLst>
              <p:tags r:id="rId2"/>
            </p:custDataLst>
          </p:nvPr>
        </p:nvSpPr>
        <p:spPr>
          <a:xfrm>
            <a:off x="1522412" y="4876800"/>
            <a:ext cx="9143999" cy="1143000"/>
          </a:xfrm>
        </p:spPr>
        <p:txBody>
          <a:bodyPr>
            <a:normAutofit/>
          </a:bodyPr>
          <a:lstStyle/>
          <a:p>
            <a:pPr>
              <a:lnSpc>
                <a:spcPct val="100000"/>
              </a:lnSpc>
            </a:pPr>
            <a:r>
              <a:rPr lang="fr-CA" sz="2000" b="1" dirty="0"/>
              <a:t>Vue d’ensemble </a:t>
            </a:r>
            <a:r>
              <a:rPr lang="fr-CA" sz="2000" dirty="0"/>
              <a:t>: Cette section du tutoriel définit le plagiat et identifie les erreurs communes qui peuvent y mener.</a:t>
            </a:r>
          </a:p>
        </p:txBody>
      </p:sp>
      <p:pic>
        <p:nvPicPr>
          <p:cNvPr id="6" name="Image 5">
            <a:extLst>
              <a:ext uri="{FF2B5EF4-FFF2-40B4-BE49-F238E27FC236}">
                <a16:creationId xmlns:a16="http://schemas.microsoft.com/office/drawing/2014/main" id="{81BD718C-6FF7-81C5-0CBF-CFFED3EB9B25}"/>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622384" y="6292676"/>
            <a:ext cx="520700" cy="520700"/>
          </a:xfrm>
          <a:prstGeom prst="rect">
            <a:avLst/>
          </a:prstGeom>
        </p:spPr>
      </p:pic>
      <p:sp>
        <p:nvSpPr>
          <p:cNvPr id="3" name="Espace réservé du numéro de diapositive 2">
            <a:extLst>
              <a:ext uri="{FF2B5EF4-FFF2-40B4-BE49-F238E27FC236}">
                <a16:creationId xmlns:a16="http://schemas.microsoft.com/office/drawing/2014/main" id="{FD4827CE-2C8A-B994-3121-1830964EBBA1}"/>
              </a:ext>
            </a:extLst>
          </p:cNvPr>
          <p:cNvSpPr>
            <a:spLocks noGrp="1"/>
          </p:cNvSpPr>
          <p:nvPr>
            <p:ph type="sldNum" sz="quarter" idx="12"/>
          </p:nvPr>
        </p:nvSpPr>
        <p:spPr/>
        <p:txBody>
          <a:bodyPr/>
          <a:lstStyle/>
          <a:p>
            <a:fld id="{DF28FB93-0A08-4E7D-8E63-9EFA29F1E093}" type="slidenum">
              <a:rPr lang="fr-CA" smtClean="0"/>
              <a:pPr/>
              <a:t>7</a:t>
            </a:fld>
            <a:endParaRPr lang="fr-CA"/>
          </a:p>
        </p:txBody>
      </p:sp>
    </p:spTree>
    <p:extLst>
      <p:ext uri="{BB962C8B-B14F-4D97-AF65-F5344CB8AC3E}">
        <p14:creationId xmlns:p14="http://schemas.microsoft.com/office/powerpoint/2010/main" val="48435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a:t>
            </a:r>
            <a:r>
              <a:rPr lang="fr-CA" b="1" dirty="0" err="1"/>
              <a:t>autoplagiat</a:t>
            </a:r>
            <a:r>
              <a:rPr lang="fr-CA" b="1" dirty="0"/>
              <a:t> </a:t>
            </a:r>
          </a:p>
        </p:txBody>
      </p:sp>
      <p:sp>
        <p:nvSpPr>
          <p:cNvPr id="3" name="Espace réservé du contenu 2"/>
          <p:cNvSpPr>
            <a:spLocks noGrp="1"/>
          </p:cNvSpPr>
          <p:nvPr>
            <p:ph idx="1"/>
            <p:custDataLst>
              <p:tags r:id="rId2"/>
            </p:custDataLst>
          </p:nvPr>
        </p:nvSpPr>
        <p:spPr>
          <a:xfrm>
            <a:off x="1522876" y="1905000"/>
            <a:ext cx="9828120" cy="4114800"/>
          </a:xfrm>
        </p:spPr>
        <p:txBody>
          <a:bodyPr>
            <a:normAutofit fontScale="85000" lnSpcReduction="20000"/>
          </a:bodyPr>
          <a:lstStyle/>
          <a:p>
            <a:pPr>
              <a:lnSpc>
                <a:spcPct val="120000"/>
              </a:lnSpc>
              <a:spcBef>
                <a:spcPts val="1200"/>
              </a:spcBef>
            </a:pPr>
            <a:r>
              <a:rPr lang="fr-CA" b="1" dirty="0"/>
              <a:t>L’</a:t>
            </a:r>
            <a:r>
              <a:rPr lang="fr-CA" b="1" dirty="0" err="1"/>
              <a:t>autoplagiat</a:t>
            </a:r>
            <a:r>
              <a:rPr lang="fr-CA" dirty="0"/>
              <a:t> survient lorsqu’une personne présente l’un de ses propres travaux comme si c’était un nouveau travail. </a:t>
            </a:r>
          </a:p>
          <a:p>
            <a:pPr>
              <a:lnSpc>
                <a:spcPct val="120000"/>
              </a:lnSpc>
              <a:spcBef>
                <a:spcPts val="1200"/>
              </a:spcBef>
            </a:pPr>
            <a:r>
              <a:rPr lang="fr-CA" dirty="0"/>
              <a:t>Plusieurs étudiants sont surpris d’apprendre que l’autoplagiat peut être considéré comme de la malhonnêteté académique.</a:t>
            </a:r>
          </a:p>
          <a:p>
            <a:pPr>
              <a:lnSpc>
                <a:spcPct val="120000"/>
              </a:lnSpc>
              <a:spcBef>
                <a:spcPts val="1200"/>
              </a:spcBef>
            </a:pPr>
            <a:r>
              <a:rPr lang="fr-CA" dirty="0"/>
              <a:t>Si vous voulez écrire un travail de session sur un sujet que vous avez déjà exploré, vous devriez : (1) obtenir l’approbation de votre professeur de vous inspirer de votre précédent travail, (2) reconnaître l’existence de votre précédent travail à l’intérieur du nouveau, et (3) vous assurer que votre nouveau travail est suffisamment différent du précédent pour être considéré comme une nouvelle contribution.</a:t>
            </a:r>
          </a:p>
          <a:p>
            <a:pPr>
              <a:lnSpc>
                <a:spcPct val="120000"/>
              </a:lnSpc>
              <a:spcBef>
                <a:spcPts val="1200"/>
              </a:spcBef>
            </a:pPr>
            <a:r>
              <a:rPr lang="fr-CA" b="1" dirty="0"/>
              <a:t>Vérifiez toujours auprès de votre professeur que votre nouveau travail répond aux exigences du cours.</a:t>
            </a:r>
          </a:p>
        </p:txBody>
      </p:sp>
      <p:sp>
        <p:nvSpPr>
          <p:cNvPr id="4" name="Espace réservé du numéro de diapositive 3">
            <a:extLst>
              <a:ext uri="{FF2B5EF4-FFF2-40B4-BE49-F238E27FC236}">
                <a16:creationId xmlns:a16="http://schemas.microsoft.com/office/drawing/2014/main" id="{D7546ACF-0A14-914A-F51F-8620900A168E}"/>
              </a:ext>
            </a:extLst>
          </p:cNvPr>
          <p:cNvSpPr>
            <a:spLocks noGrp="1"/>
          </p:cNvSpPr>
          <p:nvPr>
            <p:ph type="sldNum" sz="quarter" idx="12"/>
          </p:nvPr>
        </p:nvSpPr>
        <p:spPr/>
        <p:txBody>
          <a:bodyPr/>
          <a:lstStyle/>
          <a:p>
            <a:fld id="{DF28FB93-0A08-4E7D-8E63-9EFA29F1E093}" type="slidenum">
              <a:rPr lang="fr-CA" smtClean="0"/>
              <a:pPr/>
              <a:t>70</a:t>
            </a:fld>
            <a:endParaRPr lang="fr-CA"/>
          </a:p>
        </p:txBody>
      </p:sp>
      <p:pic>
        <p:nvPicPr>
          <p:cNvPr id="5" name="Image 4">
            <a:extLst>
              <a:ext uri="{FF2B5EF4-FFF2-40B4-BE49-F238E27FC236}">
                <a16:creationId xmlns:a16="http://schemas.microsoft.com/office/drawing/2014/main" id="{F9EC25CB-42FD-04C3-E232-6AA646476D15}"/>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45456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N’oubliez pas la liste des références!</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Vous n’avez pas encore terminé! Une fois votre travail rédigé, vous devez faire la liste des références contenant toutes les sources utilisées. La prochaine section présente la façon de créer cette liste selon les normes de l’APA.</a:t>
            </a:r>
          </a:p>
          <a:p>
            <a:pPr marL="0" indent="0">
              <a:lnSpc>
                <a:spcPct val="100000"/>
              </a:lnSpc>
              <a:buNone/>
            </a:pPr>
            <a:endParaRPr lang="fr-CA" sz="2200" dirty="0"/>
          </a:p>
        </p:txBody>
      </p:sp>
      <p:sp>
        <p:nvSpPr>
          <p:cNvPr id="5" name="Espace réservé du numéro de diapositive 4">
            <a:extLst>
              <a:ext uri="{FF2B5EF4-FFF2-40B4-BE49-F238E27FC236}">
                <a16:creationId xmlns:a16="http://schemas.microsoft.com/office/drawing/2014/main" id="{07DFFB75-E883-69A6-11C2-4566FE254C67}"/>
              </a:ext>
            </a:extLst>
          </p:cNvPr>
          <p:cNvSpPr>
            <a:spLocks noGrp="1"/>
          </p:cNvSpPr>
          <p:nvPr>
            <p:ph type="sldNum" sz="quarter" idx="12"/>
          </p:nvPr>
        </p:nvSpPr>
        <p:spPr/>
        <p:txBody>
          <a:bodyPr/>
          <a:lstStyle/>
          <a:p>
            <a:fld id="{DF28FB93-0A08-4E7D-8E63-9EFA29F1E093}" type="slidenum">
              <a:rPr lang="fr-CA" smtClean="0"/>
              <a:pPr/>
              <a:t>71</a:t>
            </a:fld>
            <a:endParaRPr lang="fr-CA"/>
          </a:p>
        </p:txBody>
      </p:sp>
      <p:sp>
        <p:nvSpPr>
          <p:cNvPr id="4" name="TextBox 3"/>
          <p:cNvSpPr txBox="1">
            <a:spLocks noChangeArrowheads="1"/>
          </p:cNvSpPr>
          <p:nvPr>
            <p:custDataLst>
              <p:tags r:id="rId3"/>
            </p:custDataLst>
          </p:nvPr>
        </p:nvSpPr>
        <p:spPr bwMode="auto">
          <a:xfrm>
            <a:off x="1413892" y="3648948"/>
            <a:ext cx="9361040" cy="2339102"/>
          </a:xfrm>
          <a:prstGeom prst="rect">
            <a:avLst/>
          </a:prstGeom>
          <a:noFill/>
          <a:ln w="9525">
            <a:noFill/>
            <a:miter lim="800000"/>
            <a:headEnd/>
            <a:tailEnd/>
          </a:ln>
        </p:spPr>
        <p:txBody>
          <a:bodyPr wrap="square">
            <a:spAutoFit/>
          </a:bodyPr>
          <a:lstStyle/>
          <a:p>
            <a:pPr algn="ctr">
              <a:spcBef>
                <a:spcPts val="1200"/>
              </a:spcBef>
            </a:pPr>
            <a:r>
              <a:rPr lang="en-US" b="1" dirty="0">
                <a:latin typeface="+mj-lt"/>
                <a:cs typeface="Times New Roman" panose="02020603050405020304" pitchFamily="18" charset="0"/>
              </a:rPr>
              <a:t>Références</a:t>
            </a:r>
          </a:p>
          <a:p>
            <a:pPr marL="342900" lvl="1" indent="-342900" algn="just">
              <a:spcBef>
                <a:spcPts val="1200"/>
              </a:spcBef>
              <a:buClr>
                <a:schemeClr val="hlink"/>
              </a:buClr>
              <a:buSzPct val="80000"/>
            </a:pPr>
            <a:r>
              <a:rPr lang="en-US" dirty="0">
                <a:latin typeface="+mj-lt"/>
                <a:cs typeface="Times New Roman" panose="02020603050405020304" pitchFamily="18" charset="0"/>
              </a:rPr>
              <a:t>Lacey, K. et Pritchett, E. (2003). Nutrition Care Process and Model: ADA adopts road map to quality care and outcomes management. </a:t>
            </a:r>
            <a:r>
              <a:rPr lang="en-US" i="1" dirty="0">
                <a:latin typeface="+mj-lt"/>
                <a:cs typeface="Times New Roman" panose="02020603050405020304" pitchFamily="18" charset="0"/>
              </a:rPr>
              <a:t>Journal of the Academy of Nutrition and Dietetics</a:t>
            </a:r>
            <a:r>
              <a:rPr lang="en-US" dirty="0">
                <a:latin typeface="+mj-lt"/>
                <a:cs typeface="Times New Roman" panose="02020603050405020304" pitchFamily="18" charset="0"/>
              </a:rPr>
              <a:t>, </a:t>
            </a:r>
            <a:r>
              <a:rPr lang="en-US" i="1" dirty="0">
                <a:latin typeface="+mj-lt"/>
                <a:cs typeface="Times New Roman" panose="02020603050405020304" pitchFamily="18" charset="0"/>
              </a:rPr>
              <a:t>103</a:t>
            </a:r>
            <a:r>
              <a:rPr lang="en-US" dirty="0">
                <a:latin typeface="+mj-lt"/>
                <a:cs typeface="Times New Roman" panose="02020603050405020304" pitchFamily="18" charset="0"/>
              </a:rPr>
              <a:t>(8), 1061-1072. </a:t>
            </a:r>
            <a:r>
              <a:rPr lang="en-US" dirty="0">
                <a:latin typeface="+mj-lt"/>
                <a:cs typeface="Times New Roman" panose="02020603050405020304" pitchFamily="18" charset="0"/>
                <a:hlinkClick r:id="rId6"/>
              </a:rPr>
              <a:t>https://doi.org/10.1016/S0002-8223(03)00971-4</a:t>
            </a:r>
            <a:r>
              <a:rPr lang="en-US" dirty="0">
                <a:latin typeface="+mj-lt"/>
                <a:cs typeface="Times New Roman" panose="02020603050405020304" pitchFamily="18" charset="0"/>
              </a:rPr>
              <a:t> </a:t>
            </a:r>
          </a:p>
          <a:p>
            <a:pPr marL="342900" lvl="1" indent="-342900" algn="just">
              <a:spcBef>
                <a:spcPts val="1200"/>
              </a:spcBef>
              <a:buClr>
                <a:schemeClr val="hlink"/>
              </a:buClr>
              <a:buSzPct val="80000"/>
            </a:pPr>
            <a:r>
              <a:rPr lang="en-US" dirty="0">
                <a:latin typeface="+mj-lt"/>
                <a:cs typeface="Times New Roman" panose="02020603050405020304" pitchFamily="18" charset="0"/>
              </a:rPr>
              <a:t>Rothpletz-Puglia, P. (2007). Online electronic survey study: The Nutrition Care Process of front-line pediatric HIV providers. Dans L. L. Locke, W. W. </a:t>
            </a:r>
            <a:r>
              <a:rPr lang="en-US" dirty="0" err="1">
                <a:latin typeface="+mj-lt"/>
                <a:cs typeface="Times New Roman" panose="02020603050405020304" pitchFamily="18" charset="0"/>
              </a:rPr>
              <a:t>Spirduso</a:t>
            </a:r>
            <a:r>
              <a:rPr lang="en-US" dirty="0">
                <a:latin typeface="+mj-lt"/>
                <a:cs typeface="Times New Roman" panose="02020603050405020304" pitchFamily="18" charset="0"/>
              </a:rPr>
              <a:t> et S. J. Silverman (dir.), </a:t>
            </a:r>
            <a:r>
              <a:rPr lang="en-US" i="1" dirty="0">
                <a:latin typeface="+mj-lt"/>
                <a:cs typeface="Times New Roman" panose="02020603050405020304" pitchFamily="18" charset="0"/>
              </a:rPr>
              <a:t>Proposals that work, 5</a:t>
            </a:r>
            <a:r>
              <a:rPr lang="en-US" i="1" baseline="30000" dirty="0">
                <a:latin typeface="+mj-lt"/>
                <a:cs typeface="Times New Roman" panose="02020603050405020304" pitchFamily="18" charset="0"/>
              </a:rPr>
              <a:t>th</a:t>
            </a:r>
            <a:r>
              <a:rPr lang="en-US" i="1" dirty="0">
                <a:latin typeface="+mj-lt"/>
                <a:cs typeface="Times New Roman" panose="02020603050405020304" pitchFamily="18" charset="0"/>
              </a:rPr>
              <a:t> ed. </a:t>
            </a:r>
            <a:r>
              <a:rPr lang="en-US" dirty="0">
                <a:latin typeface="+mj-lt"/>
                <a:cs typeface="Times New Roman" panose="02020603050405020304" pitchFamily="18" charset="0"/>
              </a:rPr>
              <a:t>(p. 238-308). Thousands Oaks, CA: Sage.</a:t>
            </a:r>
          </a:p>
        </p:txBody>
      </p:sp>
      <p:pic>
        <p:nvPicPr>
          <p:cNvPr id="6" name="Image 5">
            <a:extLst>
              <a:ext uri="{FF2B5EF4-FFF2-40B4-BE49-F238E27FC236}">
                <a16:creationId xmlns:a16="http://schemas.microsoft.com/office/drawing/2014/main" id="{7CFEC24E-B669-E080-D533-125CA32ECAF0}"/>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305265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1522412" y="1905000"/>
            <a:ext cx="10404648" cy="2667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CA" sz="5500" b="1" dirty="0"/>
              <a:t>5.</a:t>
            </a:r>
            <a:br>
              <a:rPr lang="fr-CA" sz="5500" b="1" dirty="0"/>
            </a:br>
            <a:r>
              <a:rPr lang="fr-CA" sz="5500" b="1" dirty="0"/>
              <a:t>Mettre en forme la liste des références</a:t>
            </a:r>
          </a:p>
        </p:txBody>
      </p:sp>
      <p:sp>
        <p:nvSpPr>
          <p:cNvPr id="5" name="Espace réservé du texte 4"/>
          <p:cNvSpPr>
            <a:spLocks noGrp="1"/>
          </p:cNvSpPr>
          <p:nvPr>
            <p:ph type="body" idx="1"/>
            <p:custDataLst>
              <p:tags r:id="rId2"/>
            </p:custDataLst>
          </p:nvPr>
        </p:nvSpPr>
        <p:spPr/>
        <p:txBody>
          <a:bodyPr>
            <a:normAutofit/>
          </a:bodyPr>
          <a:lstStyle/>
          <a:p>
            <a:pPr>
              <a:lnSpc>
                <a:spcPct val="100000"/>
              </a:lnSpc>
            </a:pPr>
            <a:r>
              <a:rPr lang="fr-CA" sz="2000" b="1" dirty="0">
                <a:solidFill>
                  <a:prstClr val="black"/>
                </a:solidFill>
              </a:rPr>
              <a:t>Vue d’ensemble </a:t>
            </a:r>
            <a:r>
              <a:rPr lang="fr-CA" sz="2000" dirty="0">
                <a:solidFill>
                  <a:prstClr val="black"/>
                </a:solidFill>
              </a:rPr>
              <a:t>: </a:t>
            </a:r>
            <a:r>
              <a:rPr lang="fr-CA" sz="2000" dirty="0"/>
              <a:t>Cette section du tutoriel explique comment rédiger la liste des références.</a:t>
            </a:r>
          </a:p>
        </p:txBody>
      </p:sp>
      <p:pic>
        <p:nvPicPr>
          <p:cNvPr id="2" name="Image 1">
            <a:extLst>
              <a:ext uri="{FF2B5EF4-FFF2-40B4-BE49-F238E27FC236}">
                <a16:creationId xmlns:a16="http://schemas.microsoft.com/office/drawing/2014/main" id="{C2AEEA68-B9CE-E827-449B-77164BFE8E75}"/>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622384" y="6292676"/>
            <a:ext cx="520700" cy="520700"/>
          </a:xfrm>
          <a:prstGeom prst="rect">
            <a:avLst/>
          </a:prstGeom>
        </p:spPr>
      </p:pic>
      <p:sp>
        <p:nvSpPr>
          <p:cNvPr id="3" name="Espace réservé du numéro de diapositive 2">
            <a:extLst>
              <a:ext uri="{FF2B5EF4-FFF2-40B4-BE49-F238E27FC236}">
                <a16:creationId xmlns:a16="http://schemas.microsoft.com/office/drawing/2014/main" id="{D6EAC6D2-B387-3741-8E26-CC2972089EFC}"/>
              </a:ext>
            </a:extLst>
          </p:cNvPr>
          <p:cNvSpPr>
            <a:spLocks noGrp="1"/>
          </p:cNvSpPr>
          <p:nvPr>
            <p:ph type="sldNum" sz="quarter" idx="12"/>
          </p:nvPr>
        </p:nvSpPr>
        <p:spPr/>
        <p:txBody>
          <a:bodyPr/>
          <a:lstStyle/>
          <a:p>
            <a:fld id="{DF28FB93-0A08-4E7D-8E63-9EFA29F1E093}" type="slidenum">
              <a:rPr lang="fr-CA" smtClean="0"/>
              <a:pPr/>
              <a:t>72</a:t>
            </a:fld>
            <a:endParaRPr lang="fr-CA"/>
          </a:p>
        </p:txBody>
      </p:sp>
    </p:spTree>
    <p:extLst>
      <p:ext uri="{BB962C8B-B14F-4D97-AF65-F5344CB8AC3E}">
        <p14:creationId xmlns:p14="http://schemas.microsoft.com/office/powerpoint/2010/main" val="323367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EC3A49-083A-4666-913B-DBB33319ECE2}"/>
              </a:ext>
            </a:extLst>
          </p:cNvPr>
          <p:cNvSpPr>
            <a:spLocks noGrp="1"/>
          </p:cNvSpPr>
          <p:nvPr>
            <p:ph type="title"/>
          </p:nvPr>
        </p:nvSpPr>
        <p:spPr/>
        <p:txBody>
          <a:bodyPr/>
          <a:lstStyle/>
          <a:p>
            <a:r>
              <a:rPr lang="fr-CA" b="1" dirty="0"/>
              <a:t>Créer la liste des références</a:t>
            </a:r>
          </a:p>
        </p:txBody>
      </p:sp>
      <p:sp>
        <p:nvSpPr>
          <p:cNvPr id="3" name="Espace réservé du contenu 2">
            <a:extLst>
              <a:ext uri="{FF2B5EF4-FFF2-40B4-BE49-F238E27FC236}">
                <a16:creationId xmlns:a16="http://schemas.microsoft.com/office/drawing/2014/main" id="{A0CC4FB3-A65D-DF97-00CF-F72053031025}"/>
              </a:ext>
            </a:extLst>
          </p:cNvPr>
          <p:cNvSpPr>
            <a:spLocks noGrp="1"/>
          </p:cNvSpPr>
          <p:nvPr>
            <p:ph idx="1"/>
          </p:nvPr>
        </p:nvSpPr>
        <p:spPr>
          <a:xfrm>
            <a:off x="1522876" y="1905000"/>
            <a:ext cx="4567163" cy="4114800"/>
          </a:xfrm>
        </p:spPr>
        <p:txBody>
          <a:bodyPr>
            <a:normAutofit/>
          </a:bodyPr>
          <a:lstStyle/>
          <a:p>
            <a:pPr marL="0" indent="0">
              <a:buNone/>
            </a:pPr>
            <a:r>
              <a:rPr lang="fr-CA" sz="2000" b="1" dirty="0"/>
              <a:t>La liste des références</a:t>
            </a:r>
          </a:p>
          <a:p>
            <a:r>
              <a:rPr lang="fr-CA" sz="2000" dirty="0"/>
              <a:t>Toutes les sources citées dans le texte doivent apparaître dans la liste des références à la fin de votre travail.</a:t>
            </a:r>
          </a:p>
          <a:p>
            <a:r>
              <a:rPr lang="fr-CA" sz="2000" dirty="0"/>
              <a:t>Les références sont listées en ordre alphabétique du nom de l’auteur, de l’autrice ou de l’organisation qui agit comme tel.</a:t>
            </a:r>
          </a:p>
          <a:p>
            <a:r>
              <a:rPr lang="fr-CA" sz="2000" dirty="0"/>
              <a:t>La première ligne de chaque référence est alignée à gauche, les autres sont placées en retrait.</a:t>
            </a:r>
          </a:p>
        </p:txBody>
      </p:sp>
      <p:grpSp>
        <p:nvGrpSpPr>
          <p:cNvPr id="6" name="Group 11">
            <a:extLst>
              <a:ext uri="{FF2B5EF4-FFF2-40B4-BE49-F238E27FC236}">
                <a16:creationId xmlns:a16="http://schemas.microsoft.com/office/drawing/2014/main" id="{0D7B91DB-7410-AEB9-66CD-C979EF3FF23A}"/>
              </a:ext>
            </a:extLst>
          </p:cNvPr>
          <p:cNvGrpSpPr/>
          <p:nvPr/>
        </p:nvGrpSpPr>
        <p:grpSpPr>
          <a:xfrm>
            <a:off x="6238428" y="1772816"/>
            <a:ext cx="5638800" cy="3962802"/>
            <a:chOff x="838200" y="1546412"/>
            <a:chExt cx="5791200" cy="3962802"/>
          </a:xfrm>
        </p:grpSpPr>
        <p:sp>
          <p:nvSpPr>
            <p:cNvPr id="7" name="Rectangle 4">
              <a:extLst>
                <a:ext uri="{FF2B5EF4-FFF2-40B4-BE49-F238E27FC236}">
                  <a16:creationId xmlns:a16="http://schemas.microsoft.com/office/drawing/2014/main" id="{FA9937BF-DDC5-132A-0E49-775188F4959D}"/>
                </a:ext>
              </a:extLst>
            </p:cNvPr>
            <p:cNvSpPr>
              <a:spLocks noChangeArrowheads="1"/>
            </p:cNvSpPr>
            <p:nvPr/>
          </p:nvSpPr>
          <p:spPr bwMode="auto">
            <a:xfrm>
              <a:off x="838200" y="1546412"/>
              <a:ext cx="5791200" cy="3897767"/>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 name="Text Box 5">
              <a:extLst>
                <a:ext uri="{FF2B5EF4-FFF2-40B4-BE49-F238E27FC236}">
                  <a16:creationId xmlns:a16="http://schemas.microsoft.com/office/drawing/2014/main" id="{DD9527AC-F04E-B05E-F6DF-D2A39F11C0EB}"/>
                </a:ext>
              </a:extLst>
            </p:cNvPr>
            <p:cNvSpPr txBox="1">
              <a:spLocks noChangeArrowheads="1"/>
            </p:cNvSpPr>
            <p:nvPr/>
          </p:nvSpPr>
          <p:spPr bwMode="auto">
            <a:xfrm>
              <a:off x="914400" y="1698812"/>
              <a:ext cx="5486400" cy="3810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75000"/>
                </a:lnSpc>
              </a:pPr>
              <a:r>
                <a:rPr lang="fr-CA" altLang="en-US" sz="1200" dirty="0">
                  <a:latin typeface="Times New Roman" panose="02020603050405020304" pitchFamily="18" charset="0"/>
                </a:rPr>
                <a:t>Aide-mémoire     8</a:t>
              </a:r>
            </a:p>
            <a:p>
              <a:pPr algn="ctr" eaLnBrk="1" hangingPunct="1">
                <a:lnSpc>
                  <a:spcPct val="175000"/>
                </a:lnSpc>
              </a:pPr>
              <a:r>
                <a:rPr lang="fr-CA" altLang="en-US" sz="1400" b="1" dirty="0">
                  <a:latin typeface="Times New Roman" panose="02020603050405020304" pitchFamily="18" charset="0"/>
                </a:rPr>
                <a:t>Liste des références</a:t>
              </a:r>
            </a:p>
            <a:p>
              <a:pPr marL="363538" indent="-363538" eaLnBrk="1" hangingPunct="1">
                <a:lnSpc>
                  <a:spcPct val="175000"/>
                </a:lnSpc>
              </a:pPr>
              <a:r>
                <a:rPr lang="fr-CA" altLang="en-US" sz="1400" dirty="0">
                  <a:latin typeface="Times New Roman" panose="02020603050405020304" pitchFamily="18" charset="0"/>
                </a:rPr>
                <a:t>Auteur, A.A., Auteur, B.B. et Auteur, C.C. (Année).  Titre de l’article.  </a:t>
              </a:r>
              <a:r>
                <a:rPr lang="fr-CA" altLang="en-US" sz="1400" i="1" dirty="0">
                  <a:latin typeface="Times New Roman" panose="02020603050405020304" pitchFamily="18" charset="0"/>
                </a:rPr>
                <a:t>Titre de la revue, volume</a:t>
              </a:r>
              <a:r>
                <a:rPr lang="fr-CA" altLang="en-US" sz="1400" dirty="0">
                  <a:latin typeface="Times New Roman" panose="02020603050405020304" pitchFamily="18" charset="0"/>
                </a:rPr>
                <a:t>(numéro), page de début-page de fin. URL ou DOI</a:t>
              </a:r>
            </a:p>
            <a:p>
              <a:pPr marL="363538" indent="-363538" eaLnBrk="1" hangingPunct="1">
                <a:lnSpc>
                  <a:spcPct val="175000"/>
                </a:lnSpc>
              </a:pPr>
              <a:r>
                <a:rPr lang="fr-CA" altLang="en-US" sz="1400" dirty="0">
                  <a:latin typeface="Times New Roman" panose="02020603050405020304" pitchFamily="18" charset="0"/>
                </a:rPr>
                <a:t>Auteur, A.A. (Année). </a:t>
              </a:r>
              <a:r>
                <a:rPr lang="fr-CA" altLang="en-US" sz="1400" i="1" dirty="0">
                  <a:latin typeface="Times New Roman" panose="02020603050405020304" pitchFamily="18" charset="0"/>
                </a:rPr>
                <a:t>Titre du livre</a:t>
              </a:r>
              <a:r>
                <a:rPr lang="fr-CA" altLang="en-US" sz="1400" dirty="0">
                  <a:latin typeface="Times New Roman" panose="02020603050405020304" pitchFamily="18" charset="0"/>
                </a:rPr>
                <a:t>. Maison d’édition.</a:t>
              </a:r>
            </a:p>
            <a:p>
              <a:pPr marL="363538" indent="-363538" eaLnBrk="1" hangingPunct="1">
                <a:lnSpc>
                  <a:spcPct val="175000"/>
                </a:lnSpc>
              </a:pPr>
              <a:r>
                <a:rPr lang="fr-CA" altLang="en-US" sz="1400" dirty="0">
                  <a:latin typeface="Times New Roman" panose="02020603050405020304" pitchFamily="18" charset="0"/>
                </a:rPr>
                <a:t>Auteur, A.A. et Auteur, B.B. (Année). Titre du chapitre. Dans A. Directeur et B. Directeur (</a:t>
              </a:r>
              <a:r>
                <a:rPr lang="fr-CA" altLang="en-US" sz="1400" dirty="0" err="1">
                  <a:latin typeface="Times New Roman" panose="02020603050405020304" pitchFamily="18" charset="0"/>
                </a:rPr>
                <a:t>dir</a:t>
              </a:r>
              <a:r>
                <a:rPr lang="fr-CA" altLang="en-US" sz="1400" dirty="0">
                  <a:latin typeface="Times New Roman" panose="02020603050405020304" pitchFamily="18" charset="0"/>
                </a:rPr>
                <a:t>.), </a:t>
              </a:r>
              <a:r>
                <a:rPr lang="fr-CA" altLang="en-US" sz="1400" i="1" dirty="0">
                  <a:latin typeface="Times New Roman" panose="02020603050405020304" pitchFamily="18" charset="0"/>
                </a:rPr>
                <a:t>Titre du livre </a:t>
              </a:r>
              <a:r>
                <a:rPr lang="fr-CA" altLang="en-US" sz="1400" dirty="0">
                  <a:latin typeface="Times New Roman" panose="02020603050405020304" pitchFamily="18" charset="0"/>
                </a:rPr>
                <a:t>(p. xxx-xxx). Maison d’édition. URL ou DOI</a:t>
              </a:r>
            </a:p>
            <a:p>
              <a:pPr eaLnBrk="1" hangingPunct="1">
                <a:lnSpc>
                  <a:spcPct val="175000"/>
                </a:lnSpc>
              </a:pPr>
              <a:r>
                <a:rPr lang="fr-CA" altLang="en-US" sz="1400" dirty="0">
                  <a:latin typeface="Times New Roman" panose="02020603050405020304" pitchFamily="18" charset="0"/>
                </a:rPr>
                <a:t>     </a:t>
              </a:r>
            </a:p>
          </p:txBody>
        </p:sp>
      </p:grpSp>
      <p:sp>
        <p:nvSpPr>
          <p:cNvPr id="4" name="Espace réservé du numéro de diapositive 3">
            <a:extLst>
              <a:ext uri="{FF2B5EF4-FFF2-40B4-BE49-F238E27FC236}">
                <a16:creationId xmlns:a16="http://schemas.microsoft.com/office/drawing/2014/main" id="{F58A1C67-BB61-67A6-5786-AC0035AEBE09}"/>
              </a:ext>
            </a:extLst>
          </p:cNvPr>
          <p:cNvSpPr>
            <a:spLocks noGrp="1"/>
          </p:cNvSpPr>
          <p:nvPr>
            <p:ph type="sldNum" sz="quarter" idx="12"/>
          </p:nvPr>
        </p:nvSpPr>
        <p:spPr/>
        <p:txBody>
          <a:bodyPr/>
          <a:lstStyle/>
          <a:p>
            <a:fld id="{DF28FB93-0A08-4E7D-8E63-9EFA29F1E093}" type="slidenum">
              <a:rPr lang="fr-CA" smtClean="0"/>
              <a:pPr/>
              <a:t>73</a:t>
            </a:fld>
            <a:endParaRPr lang="fr-CA"/>
          </a:p>
        </p:txBody>
      </p:sp>
      <p:pic>
        <p:nvPicPr>
          <p:cNvPr id="9" name="Image 8">
            <a:extLst>
              <a:ext uri="{FF2B5EF4-FFF2-40B4-BE49-F238E27FC236}">
                <a16:creationId xmlns:a16="http://schemas.microsoft.com/office/drawing/2014/main" id="{E16E2BD3-F76C-97FB-D144-5777FBF078E7}"/>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33256"/>
            <a:ext cx="520700" cy="520700"/>
          </a:xfrm>
          <a:prstGeom prst="rect">
            <a:avLst/>
          </a:prstGeom>
        </p:spPr>
      </p:pic>
    </p:spTree>
    <p:extLst>
      <p:ext uri="{BB962C8B-B14F-4D97-AF65-F5344CB8AC3E}">
        <p14:creationId xmlns:p14="http://schemas.microsoft.com/office/powerpoint/2010/main" val="2064525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Le format général des références selon l’APA</a:t>
            </a:r>
          </a:p>
        </p:txBody>
      </p:sp>
      <p:sp>
        <p:nvSpPr>
          <p:cNvPr id="5" name="Espace réservé du contenu 4"/>
          <p:cNvSpPr>
            <a:spLocks noGrp="1"/>
          </p:cNvSpPr>
          <p:nvPr>
            <p:ph idx="1"/>
            <p:custDataLst>
              <p:tags r:id="rId2"/>
            </p:custDataLst>
          </p:nvPr>
        </p:nvSpPr>
        <p:spPr/>
        <p:txBody>
          <a:bodyPr>
            <a:normAutofit/>
          </a:bodyPr>
          <a:lstStyle/>
          <a:p>
            <a:pPr marL="0" indent="0">
              <a:lnSpc>
                <a:spcPct val="100000"/>
              </a:lnSpc>
              <a:spcBef>
                <a:spcPts val="0"/>
              </a:spcBef>
              <a:buNone/>
            </a:pPr>
            <a:r>
              <a:rPr lang="fr-CA" sz="2200" dirty="0"/>
              <a:t>Une référence selon les normes de l’APA fournit des informations sur la source, incluant les auteurs, l’année de publication, le titre de l’ouvrage, et les informations de publication. Le format général est le suivant :</a:t>
            </a:r>
          </a:p>
          <a:p>
            <a:pPr marL="0" indent="0">
              <a:lnSpc>
                <a:spcPct val="100000"/>
              </a:lnSpc>
              <a:spcBef>
                <a:spcPts val="0"/>
              </a:spcBef>
              <a:buNone/>
            </a:pPr>
            <a:endParaRPr lang="fr-CA" sz="2000" dirty="0"/>
          </a:p>
          <a:p>
            <a:pPr marL="363538" lvl="1" indent="-363538">
              <a:lnSpc>
                <a:spcPct val="100000"/>
              </a:lnSpc>
              <a:spcBef>
                <a:spcPts val="600"/>
              </a:spcBef>
              <a:spcAft>
                <a:spcPts val="600"/>
              </a:spcAft>
              <a:buClr>
                <a:prstClr val="black"/>
              </a:buClr>
              <a:buSzPct val="100000"/>
              <a:buNone/>
            </a:pPr>
            <a:r>
              <a:rPr lang="fr-CA" sz="2400" dirty="0">
                <a:solidFill>
                  <a:schemeClr val="accent1"/>
                </a:solidFill>
              </a:rPr>
              <a:t>Auteur1, A. B., Auteur2, A. B. et Auteur3, A. B. </a:t>
            </a:r>
            <a:r>
              <a:rPr lang="fr-CA" sz="2400" dirty="0">
                <a:solidFill>
                  <a:schemeClr val="accent2"/>
                </a:solidFill>
              </a:rPr>
              <a:t>(Année).</a:t>
            </a:r>
            <a:r>
              <a:rPr lang="fr-CA" sz="2400" dirty="0">
                <a:solidFill>
                  <a:prstClr val="black"/>
                </a:solidFill>
              </a:rPr>
              <a:t> </a:t>
            </a:r>
            <a:r>
              <a:rPr lang="fr-CA" sz="2400" dirty="0">
                <a:solidFill>
                  <a:schemeClr val="accent3"/>
                </a:solidFill>
              </a:rPr>
              <a:t>Titre de l’ouvrage.</a:t>
            </a:r>
            <a:r>
              <a:rPr lang="fr-CA" sz="2400" dirty="0">
                <a:solidFill>
                  <a:prstClr val="black"/>
                </a:solidFill>
              </a:rPr>
              <a:t> </a:t>
            </a:r>
            <a:r>
              <a:rPr lang="fr-CA" sz="2400" dirty="0">
                <a:solidFill>
                  <a:schemeClr val="accent4"/>
                </a:solidFill>
              </a:rPr>
              <a:t>Informations de publication.</a:t>
            </a:r>
            <a:r>
              <a:rPr lang="fr-CA" sz="2400" i="1" dirty="0">
                <a:solidFill>
                  <a:schemeClr val="accent4"/>
                </a:solidFill>
              </a:rPr>
              <a:t> </a:t>
            </a:r>
          </a:p>
          <a:p>
            <a:pPr marL="0" lvl="1" indent="0">
              <a:lnSpc>
                <a:spcPct val="100000"/>
              </a:lnSpc>
              <a:spcBef>
                <a:spcPts val="0"/>
              </a:spcBef>
              <a:buClr>
                <a:prstClr val="black"/>
              </a:buClr>
              <a:buSzPct val="100000"/>
              <a:buNone/>
            </a:pPr>
            <a:r>
              <a:rPr lang="fr-CA" sz="1400" i="1" dirty="0">
                <a:solidFill>
                  <a:prstClr val="black"/>
                </a:solidFill>
              </a:rPr>
              <a:t>Note : Auteur = Nom de famille de l’auteur; A. B. =  Initiales de l’auteur.</a:t>
            </a:r>
          </a:p>
          <a:p>
            <a:pPr marL="0" indent="0">
              <a:lnSpc>
                <a:spcPct val="100000"/>
              </a:lnSpc>
              <a:spcBef>
                <a:spcPts val="0"/>
              </a:spcBef>
              <a:buNone/>
            </a:pPr>
            <a:endParaRPr lang="fr-CA" sz="2000" dirty="0"/>
          </a:p>
        </p:txBody>
      </p:sp>
      <p:sp>
        <p:nvSpPr>
          <p:cNvPr id="6" name="Espace réservé du numéro de diapositive 5">
            <a:extLst>
              <a:ext uri="{FF2B5EF4-FFF2-40B4-BE49-F238E27FC236}">
                <a16:creationId xmlns:a16="http://schemas.microsoft.com/office/drawing/2014/main" id="{7282C485-2F72-7D00-35B0-E196F0F970B5}"/>
              </a:ext>
            </a:extLst>
          </p:cNvPr>
          <p:cNvSpPr>
            <a:spLocks noGrp="1"/>
          </p:cNvSpPr>
          <p:nvPr>
            <p:ph type="sldNum" sz="quarter" idx="12"/>
          </p:nvPr>
        </p:nvSpPr>
        <p:spPr/>
        <p:txBody>
          <a:bodyPr/>
          <a:lstStyle/>
          <a:p>
            <a:fld id="{DF28FB93-0A08-4E7D-8E63-9EFA29F1E093}" type="slidenum">
              <a:rPr lang="fr-CA" smtClean="0"/>
              <a:pPr/>
              <a:t>74</a:t>
            </a:fld>
            <a:endParaRPr lang="fr-CA"/>
          </a:p>
        </p:txBody>
      </p:sp>
      <p:sp>
        <p:nvSpPr>
          <p:cNvPr id="2" name="Rectangle 1"/>
          <p:cNvSpPr/>
          <p:nvPr>
            <p:custDataLst>
              <p:tags r:id="rId3"/>
            </p:custDataLst>
          </p:nvPr>
        </p:nvSpPr>
        <p:spPr>
          <a:xfrm>
            <a:off x="1413892" y="5043514"/>
            <a:ext cx="9361040" cy="923330"/>
          </a:xfrm>
          <a:prstGeom prst="rect">
            <a:avLst/>
          </a:prstGeom>
          <a:ln w="12700"/>
        </p:spPr>
        <p:style>
          <a:lnRef idx="2">
            <a:schemeClr val="dk1"/>
          </a:lnRef>
          <a:fillRef idx="1">
            <a:schemeClr val="lt1"/>
          </a:fillRef>
          <a:effectRef idx="0">
            <a:schemeClr val="dk1"/>
          </a:effectRef>
          <a:fontRef idx="minor">
            <a:schemeClr val="dk1"/>
          </a:fontRef>
        </p:style>
        <p:txBody>
          <a:bodyPr wrap="square">
            <a:spAutoFit/>
          </a:bodyPr>
          <a:lstStyle/>
          <a:p>
            <a:pPr marL="0" lvl="1">
              <a:lnSpc>
                <a:spcPct val="90000"/>
              </a:lnSpc>
              <a:buClr>
                <a:prstClr val="black"/>
              </a:buClr>
              <a:buSzPct val="100000"/>
            </a:pPr>
            <a:r>
              <a:rPr lang="fr-CA" sz="2000" b="1" dirty="0">
                <a:solidFill>
                  <a:prstClr val="black"/>
                </a:solidFill>
              </a:rPr>
              <a:t>À propos du format </a:t>
            </a:r>
            <a:r>
              <a:rPr lang="fr-CA" sz="2000" dirty="0">
                <a:solidFill>
                  <a:prstClr val="black"/>
                </a:solidFill>
              </a:rPr>
              <a:t>: Selon les normes de l’APA, les références sont présentées en utilisant un </a:t>
            </a:r>
            <a:r>
              <a:rPr lang="fr-CA" sz="2000" b="1" dirty="0">
                <a:solidFill>
                  <a:prstClr val="black"/>
                </a:solidFill>
              </a:rPr>
              <a:t>retrait</a:t>
            </a:r>
            <a:r>
              <a:rPr lang="fr-CA" sz="2000" dirty="0">
                <a:solidFill>
                  <a:prstClr val="black"/>
                </a:solidFill>
              </a:rPr>
              <a:t>, un format où la première ligne est alignée à gauche de la page, et les autres lignes sont placées en retrait de 1 cm (ou l’équivalent d’une tabulation).</a:t>
            </a:r>
            <a:endParaRPr lang="fr-CA" sz="2000" i="1" dirty="0">
              <a:solidFill>
                <a:prstClr val="black"/>
              </a:solidFill>
            </a:endParaRPr>
          </a:p>
        </p:txBody>
      </p:sp>
      <p:pic>
        <p:nvPicPr>
          <p:cNvPr id="3" name="Image 2">
            <a:extLst>
              <a:ext uri="{FF2B5EF4-FFF2-40B4-BE49-F238E27FC236}">
                <a16:creationId xmlns:a16="http://schemas.microsoft.com/office/drawing/2014/main" id="{AF501DD7-1D87-8C6D-2358-BDF676BDE89B}"/>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375801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35425A-52F2-3F58-1547-EEF3AD43DA0C}"/>
              </a:ext>
            </a:extLst>
          </p:cNvPr>
          <p:cNvSpPr>
            <a:spLocks noGrp="1"/>
          </p:cNvSpPr>
          <p:nvPr>
            <p:ph type="title"/>
          </p:nvPr>
        </p:nvSpPr>
        <p:spPr/>
        <p:txBody>
          <a:bodyPr/>
          <a:lstStyle/>
          <a:p>
            <a:r>
              <a:rPr lang="fr-CA" b="1" dirty="0"/>
              <a:t>Trouver les informations pour la référence</a:t>
            </a:r>
          </a:p>
        </p:txBody>
      </p:sp>
      <p:sp>
        <p:nvSpPr>
          <p:cNvPr id="3" name="Espace réservé du contenu 2">
            <a:extLst>
              <a:ext uri="{FF2B5EF4-FFF2-40B4-BE49-F238E27FC236}">
                <a16:creationId xmlns:a16="http://schemas.microsoft.com/office/drawing/2014/main" id="{35EBD096-A86F-AB44-23F0-0CB09913981C}"/>
              </a:ext>
            </a:extLst>
          </p:cNvPr>
          <p:cNvSpPr>
            <a:spLocks noGrp="1"/>
          </p:cNvSpPr>
          <p:nvPr>
            <p:ph idx="1"/>
          </p:nvPr>
        </p:nvSpPr>
        <p:spPr/>
        <p:txBody>
          <a:bodyPr>
            <a:normAutofit/>
          </a:bodyPr>
          <a:lstStyle/>
          <a:p>
            <a:pPr marL="0" indent="0">
              <a:lnSpc>
                <a:spcPct val="100000"/>
              </a:lnSpc>
              <a:buNone/>
            </a:pPr>
            <a:r>
              <a:rPr lang="fr-CA" sz="2200" dirty="0"/>
              <a:t>Voici un exemple de ce à quoi peut ressembler la première page d’un article scientifique. Sur la diapositive suivante, vous utiliserez cet exemple pour créer une référence.</a:t>
            </a:r>
          </a:p>
        </p:txBody>
      </p:sp>
      <p:grpSp>
        <p:nvGrpSpPr>
          <p:cNvPr id="11" name="Groupe 10">
            <a:extLst>
              <a:ext uri="{FF2B5EF4-FFF2-40B4-BE49-F238E27FC236}">
                <a16:creationId xmlns:a16="http://schemas.microsoft.com/office/drawing/2014/main" id="{C8897DB6-249F-EFAF-AE3D-F47ABEAE3C18}"/>
              </a:ext>
            </a:extLst>
          </p:cNvPr>
          <p:cNvGrpSpPr/>
          <p:nvPr/>
        </p:nvGrpSpPr>
        <p:grpSpPr>
          <a:xfrm>
            <a:off x="1522411" y="3212976"/>
            <a:ext cx="9143537" cy="2336024"/>
            <a:chOff x="1629916" y="3212976"/>
            <a:chExt cx="9217024" cy="2336024"/>
          </a:xfrm>
        </p:grpSpPr>
        <p:grpSp>
          <p:nvGrpSpPr>
            <p:cNvPr id="9" name="Groupe 8">
              <a:extLst>
                <a:ext uri="{FF2B5EF4-FFF2-40B4-BE49-F238E27FC236}">
                  <a16:creationId xmlns:a16="http://schemas.microsoft.com/office/drawing/2014/main" id="{6C38D0DD-2436-3A85-38DE-9E8F4EBFD93E}"/>
                </a:ext>
              </a:extLst>
            </p:cNvPr>
            <p:cNvGrpSpPr/>
            <p:nvPr/>
          </p:nvGrpSpPr>
          <p:grpSpPr>
            <a:xfrm>
              <a:off x="1629916" y="3212976"/>
              <a:ext cx="9217024" cy="2336024"/>
              <a:chOff x="1629916" y="3212976"/>
              <a:chExt cx="9217024" cy="2336024"/>
            </a:xfrm>
          </p:grpSpPr>
          <p:sp>
            <p:nvSpPr>
              <p:cNvPr id="4" name="ZoneTexte 3">
                <a:extLst>
                  <a:ext uri="{FF2B5EF4-FFF2-40B4-BE49-F238E27FC236}">
                    <a16:creationId xmlns:a16="http://schemas.microsoft.com/office/drawing/2014/main" id="{CC8F9D10-52BB-CBF8-8B72-75140B8F3660}"/>
                  </a:ext>
                </a:extLst>
              </p:cNvPr>
              <p:cNvSpPr txBox="1"/>
              <p:nvPr/>
            </p:nvSpPr>
            <p:spPr>
              <a:xfrm>
                <a:off x="1629916" y="3212976"/>
                <a:ext cx="9217024" cy="2336024"/>
              </a:xfrm>
              <a:prstGeom prst="rect">
                <a:avLst/>
              </a:prstGeom>
              <a:solidFill>
                <a:schemeClr val="bg1">
                  <a:lumMod val="95000"/>
                </a:schemeClr>
              </a:solidFill>
              <a:ln w="12700">
                <a:solidFill>
                  <a:schemeClr val="accent1">
                    <a:lumMod val="50000"/>
                  </a:schemeClr>
                </a:solidFill>
              </a:ln>
            </p:spPr>
            <p:txBody>
              <a:bodyPr wrap="square" rtlCol="0">
                <a:spAutoFit/>
              </a:bodyPr>
              <a:lstStyle/>
              <a:p>
                <a:pPr>
                  <a:lnSpc>
                    <a:spcPct val="90000"/>
                  </a:lnSpc>
                </a:pPr>
                <a:r>
                  <a:rPr lang="fr-CA" sz="1600" dirty="0">
                    <a:latin typeface="Open Sans" panose="020B0606030504020204" pitchFamily="34" charset="0"/>
                    <a:ea typeface="Open Sans" panose="020B0606030504020204" pitchFamily="34" charset="0"/>
                    <a:cs typeface="Open Sans" panose="020B0606030504020204" pitchFamily="34" charset="0"/>
                  </a:rPr>
                  <a:t>		Titre de la Revue, Volume, Numéro, Mois et Année, https://</a:t>
                </a:r>
                <a:r>
                  <a:rPr lang="fr-CA" sz="1600" dirty="0" err="1">
                    <a:latin typeface="Open Sans" panose="020B0606030504020204" pitchFamily="34" charset="0"/>
                    <a:ea typeface="Open Sans" panose="020B0606030504020204" pitchFamily="34" charset="0"/>
                    <a:cs typeface="Open Sans" panose="020B0606030504020204" pitchFamily="34" charset="0"/>
                  </a:rPr>
                  <a:t>doi.org</a:t>
                </a:r>
                <a:r>
                  <a:rPr lang="fr-CA" sz="1600" dirty="0">
                    <a:latin typeface="Open Sans" panose="020B0606030504020204" pitchFamily="34" charset="0"/>
                    <a:ea typeface="Open Sans" panose="020B0606030504020204" pitchFamily="34" charset="0"/>
                    <a:cs typeface="Open Sans" panose="020B0606030504020204" pitchFamily="34" charset="0"/>
                  </a:rPr>
                  <a:t>/xxx</a:t>
                </a:r>
              </a:p>
              <a:p>
                <a:pPr>
                  <a:lnSpc>
                    <a:spcPct val="90000"/>
                  </a:lnSpc>
                </a:pPr>
                <a:endParaRPr lang="fr-CA" sz="2400" dirty="0">
                  <a:latin typeface="Open Sans" panose="020B0606030504020204" pitchFamily="34" charset="0"/>
                  <a:ea typeface="Open Sans" panose="020B0606030504020204" pitchFamily="34" charset="0"/>
                  <a:cs typeface="Open Sans" panose="020B0606030504020204" pitchFamily="34" charset="0"/>
                </a:endParaRPr>
              </a:p>
              <a:p>
                <a:pPr>
                  <a:lnSpc>
                    <a:spcPct val="90000"/>
                  </a:lnSpc>
                </a:pPr>
                <a:r>
                  <a:rPr lang="fr-CA" sz="2800" b="1" dirty="0">
                    <a:latin typeface="Open Sans" panose="020B0606030504020204" pitchFamily="34" charset="0"/>
                    <a:ea typeface="Open Sans" panose="020B0606030504020204" pitchFamily="34" charset="0"/>
                    <a:cs typeface="Open Sans" panose="020B0606030504020204" pitchFamily="34" charset="0"/>
                  </a:rPr>
                  <a:t>Titre de l’Article</a:t>
                </a:r>
              </a:p>
              <a:p>
                <a:pPr>
                  <a:lnSpc>
                    <a:spcPct val="90000"/>
                  </a:lnSpc>
                </a:pPr>
                <a:r>
                  <a:rPr lang="fr-CA" sz="2200" i="1" dirty="0">
                    <a:latin typeface="Open Sans" panose="020B0606030504020204" pitchFamily="34" charset="0"/>
                    <a:ea typeface="Open Sans" panose="020B0606030504020204" pitchFamily="34" charset="0"/>
                    <a:cs typeface="Open Sans" panose="020B0606030504020204" pitchFamily="34" charset="0"/>
                  </a:rPr>
                  <a:t>A. B. Auteur1, A. B. Auteur2, A. B. Auteur3</a:t>
                </a:r>
              </a:p>
              <a:p>
                <a:pPr>
                  <a:lnSpc>
                    <a:spcPct val="90000"/>
                  </a:lnSpc>
                </a:pPr>
                <a:endParaRPr lang="fr-CA" sz="2400" dirty="0">
                  <a:latin typeface="Open Sans" panose="020B0606030504020204" pitchFamily="34" charset="0"/>
                  <a:ea typeface="Open Sans" panose="020B0606030504020204" pitchFamily="34" charset="0"/>
                  <a:cs typeface="Open Sans" panose="020B0606030504020204" pitchFamily="34" charset="0"/>
                </a:endParaRPr>
              </a:p>
              <a:p>
                <a:pPr>
                  <a:lnSpc>
                    <a:spcPct val="90000"/>
                  </a:lnSpc>
                </a:pPr>
                <a:r>
                  <a:rPr lang="fr-CA" sz="2200" b="1" dirty="0">
                    <a:latin typeface="Open Sans" panose="020B0606030504020204" pitchFamily="34" charset="0"/>
                    <a:ea typeface="Open Sans" panose="020B0606030504020204" pitchFamily="34" charset="0"/>
                    <a:cs typeface="Open Sans" panose="020B0606030504020204" pitchFamily="34" charset="0"/>
                  </a:rPr>
                  <a:t>Résumé					Mots-clés</a:t>
                </a:r>
              </a:p>
              <a:p>
                <a:pPr>
                  <a:lnSpc>
                    <a:spcPct val="90000"/>
                  </a:lnSpc>
                </a:pPr>
                <a:endParaRPr lang="fr-CA" sz="2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Rounded Rectangle 14">
                <a:extLst>
                  <a:ext uri="{FF2B5EF4-FFF2-40B4-BE49-F238E27FC236}">
                    <a16:creationId xmlns:a16="http://schemas.microsoft.com/office/drawing/2014/main" id="{2DC05DAB-6A05-3924-A093-C7B2C642513C}"/>
                  </a:ext>
                </a:extLst>
              </p:cNvPr>
              <p:cNvSpPr/>
              <p:nvPr/>
            </p:nvSpPr>
            <p:spPr>
              <a:xfrm>
                <a:off x="7246540" y="5262084"/>
                <a:ext cx="2223173" cy="45719"/>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14">
                <a:extLst>
                  <a:ext uri="{FF2B5EF4-FFF2-40B4-BE49-F238E27FC236}">
                    <a16:creationId xmlns:a16="http://schemas.microsoft.com/office/drawing/2014/main" id="{7056AE1C-3981-3918-9529-F11ED16D1222}"/>
                  </a:ext>
                </a:extLst>
              </p:cNvPr>
              <p:cNvSpPr/>
              <p:nvPr/>
            </p:nvSpPr>
            <p:spPr>
              <a:xfrm>
                <a:off x="7246540" y="5425203"/>
                <a:ext cx="2223173" cy="45719"/>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11">
                <a:extLst>
                  <a:ext uri="{FF2B5EF4-FFF2-40B4-BE49-F238E27FC236}">
                    <a16:creationId xmlns:a16="http://schemas.microsoft.com/office/drawing/2014/main" id="{B39C64C3-26F2-B9AE-0FD0-57181747860F}"/>
                  </a:ext>
                </a:extLst>
              </p:cNvPr>
              <p:cNvSpPr/>
              <p:nvPr/>
            </p:nvSpPr>
            <p:spPr>
              <a:xfrm>
                <a:off x="1701924" y="5255489"/>
                <a:ext cx="4644000" cy="45719"/>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11">
                <a:extLst>
                  <a:ext uri="{FF2B5EF4-FFF2-40B4-BE49-F238E27FC236}">
                    <a16:creationId xmlns:a16="http://schemas.microsoft.com/office/drawing/2014/main" id="{4F17B9EA-0319-8F95-305B-7DEB9C416793}"/>
                  </a:ext>
                </a:extLst>
              </p:cNvPr>
              <p:cNvSpPr/>
              <p:nvPr/>
            </p:nvSpPr>
            <p:spPr>
              <a:xfrm>
                <a:off x="1701924" y="5425203"/>
                <a:ext cx="4644000" cy="45719"/>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16">
              <a:extLst>
                <a:ext uri="{FF2B5EF4-FFF2-40B4-BE49-F238E27FC236}">
                  <a16:creationId xmlns:a16="http://schemas.microsoft.com/office/drawing/2014/main" id="{99E6C8FD-0809-3ABA-EE3A-1785E3B96872}"/>
                </a:ext>
              </a:extLst>
            </p:cNvPr>
            <p:cNvSpPr txBox="1"/>
            <p:nvPr/>
          </p:nvSpPr>
          <p:spPr>
            <a:xfrm>
              <a:off x="10388781" y="3213787"/>
              <a:ext cx="458159" cy="369332"/>
            </a:xfrm>
            <a:prstGeom prst="rect">
              <a:avLst/>
            </a:prstGeom>
            <a:noFill/>
          </p:spPr>
          <p:txBody>
            <a:bodyPr wrap="square" rtlCol="0">
              <a:spAutoFit/>
            </a:bodyPr>
            <a:lstStyle/>
            <a:p>
              <a:r>
                <a:rPr lang="en-US"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12</a:t>
              </a:r>
            </a:p>
          </p:txBody>
        </p:sp>
      </p:grpSp>
      <p:sp>
        <p:nvSpPr>
          <p:cNvPr id="12" name="Espace réservé du numéro de diapositive 11">
            <a:extLst>
              <a:ext uri="{FF2B5EF4-FFF2-40B4-BE49-F238E27FC236}">
                <a16:creationId xmlns:a16="http://schemas.microsoft.com/office/drawing/2014/main" id="{A2B6BE03-3C39-9FAC-AAEA-BED37FC24152}"/>
              </a:ext>
            </a:extLst>
          </p:cNvPr>
          <p:cNvSpPr>
            <a:spLocks noGrp="1"/>
          </p:cNvSpPr>
          <p:nvPr>
            <p:ph type="sldNum" sz="quarter" idx="12"/>
          </p:nvPr>
        </p:nvSpPr>
        <p:spPr/>
        <p:txBody>
          <a:bodyPr/>
          <a:lstStyle/>
          <a:p>
            <a:fld id="{DF28FB93-0A08-4E7D-8E63-9EFA29F1E093}" type="slidenum">
              <a:rPr lang="fr-CA" smtClean="0"/>
              <a:pPr/>
              <a:t>75</a:t>
            </a:fld>
            <a:endParaRPr lang="fr-CA"/>
          </a:p>
        </p:txBody>
      </p:sp>
      <p:pic>
        <p:nvPicPr>
          <p:cNvPr id="14" name="Image 13">
            <a:extLst>
              <a:ext uri="{FF2B5EF4-FFF2-40B4-BE49-F238E27FC236}">
                <a16:creationId xmlns:a16="http://schemas.microsoft.com/office/drawing/2014/main" id="{EE6320FF-0D7F-0693-9C84-95249137F2D3}"/>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264749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La référence d’un article</a:t>
            </a:r>
          </a:p>
        </p:txBody>
      </p:sp>
      <p:sp>
        <p:nvSpPr>
          <p:cNvPr id="3" name="Espace réservé du contenu 2"/>
          <p:cNvSpPr>
            <a:spLocks noGrp="1"/>
          </p:cNvSpPr>
          <p:nvPr>
            <p:ph idx="1"/>
            <p:custDataLst>
              <p:tags r:id="rId2"/>
            </p:custDataLst>
          </p:nvPr>
        </p:nvSpPr>
        <p:spPr/>
        <p:txBody>
          <a:bodyPr>
            <a:noAutofit/>
          </a:bodyPr>
          <a:lstStyle/>
          <a:p>
            <a:pPr marL="0" indent="0">
              <a:lnSpc>
                <a:spcPct val="100000"/>
              </a:lnSpc>
              <a:spcBef>
                <a:spcPts val="0"/>
              </a:spcBef>
              <a:buNone/>
            </a:pPr>
            <a:r>
              <a:rPr lang="fr-CA" sz="2200" b="1" dirty="0">
                <a:latin typeface="+mj-lt"/>
              </a:rPr>
              <a:t>Pouvez-vous identifier l’information nécessaire pour créer une référence?</a:t>
            </a:r>
          </a:p>
          <a:p>
            <a:pPr marL="0" indent="0">
              <a:lnSpc>
                <a:spcPct val="100000"/>
              </a:lnSpc>
              <a:spcBef>
                <a:spcPts val="0"/>
              </a:spcBef>
              <a:buNone/>
            </a:pPr>
            <a:endParaRPr lang="fr-CA" dirty="0">
              <a:latin typeface="+mj-lt"/>
            </a:endParaRPr>
          </a:p>
          <a:p>
            <a:pPr marL="0" indent="0">
              <a:lnSpc>
                <a:spcPct val="100000"/>
              </a:lnSpc>
              <a:spcBef>
                <a:spcPts val="0"/>
              </a:spcBef>
              <a:buNone/>
            </a:pPr>
            <a:endParaRPr lang="fr-CA" dirty="0">
              <a:latin typeface="+mj-lt"/>
            </a:endParaRPr>
          </a:p>
          <a:p>
            <a:pPr marL="0" indent="0">
              <a:lnSpc>
                <a:spcPct val="100000"/>
              </a:lnSpc>
              <a:spcBef>
                <a:spcPts val="0"/>
              </a:spcBef>
              <a:buNone/>
            </a:pPr>
            <a:endParaRPr lang="fr-CA" dirty="0">
              <a:latin typeface="+mj-lt"/>
            </a:endParaRPr>
          </a:p>
          <a:p>
            <a:pPr marL="0" indent="0">
              <a:lnSpc>
                <a:spcPct val="100000"/>
              </a:lnSpc>
              <a:spcBef>
                <a:spcPts val="0"/>
              </a:spcBef>
              <a:buNone/>
            </a:pPr>
            <a:endParaRPr lang="fr-CA" dirty="0">
              <a:latin typeface="+mj-lt"/>
            </a:endParaRPr>
          </a:p>
          <a:p>
            <a:pPr marL="0" indent="0">
              <a:lnSpc>
                <a:spcPct val="100000"/>
              </a:lnSpc>
              <a:spcBef>
                <a:spcPts val="0"/>
              </a:spcBef>
              <a:buNone/>
            </a:pPr>
            <a:endParaRPr lang="fr-CA" dirty="0">
              <a:latin typeface="+mj-lt"/>
            </a:endParaRPr>
          </a:p>
          <a:p>
            <a:pPr marL="363538" indent="-363538">
              <a:lnSpc>
                <a:spcPct val="150000"/>
              </a:lnSpc>
              <a:spcBef>
                <a:spcPts val="0"/>
              </a:spcBef>
              <a:buNone/>
            </a:pPr>
            <a:r>
              <a:rPr lang="fr-CA" dirty="0">
                <a:solidFill>
                  <a:schemeClr val="accent1"/>
                </a:solidFill>
                <a:latin typeface="+mj-lt"/>
              </a:rPr>
              <a:t>Auteur1, A. B., Auteur 2, A. B. et Auteur3, A. B. </a:t>
            </a:r>
            <a:r>
              <a:rPr lang="fr-CA" dirty="0">
                <a:solidFill>
                  <a:schemeClr val="accent2"/>
                </a:solidFill>
                <a:latin typeface="+mj-lt"/>
              </a:rPr>
              <a:t>(Année). </a:t>
            </a:r>
            <a:r>
              <a:rPr lang="fr-CA" dirty="0">
                <a:solidFill>
                  <a:schemeClr val="accent3"/>
                </a:solidFill>
                <a:latin typeface="+mj-lt"/>
              </a:rPr>
              <a:t>Titre de l’article.</a:t>
            </a:r>
            <a:r>
              <a:rPr lang="fr-CA" dirty="0">
                <a:latin typeface="+mj-lt"/>
              </a:rPr>
              <a:t> </a:t>
            </a:r>
            <a:r>
              <a:rPr lang="fr-CA" i="1" dirty="0">
                <a:solidFill>
                  <a:schemeClr val="accent4"/>
                </a:solidFill>
                <a:latin typeface="+mj-lt"/>
              </a:rPr>
              <a:t>Titre de la revue</a:t>
            </a:r>
            <a:r>
              <a:rPr lang="fr-CA" dirty="0">
                <a:solidFill>
                  <a:schemeClr val="accent4"/>
                </a:solidFill>
                <a:latin typeface="+mj-lt"/>
              </a:rPr>
              <a:t>, </a:t>
            </a:r>
            <a:r>
              <a:rPr lang="fr-CA" dirty="0">
                <a:solidFill>
                  <a:schemeClr val="accent5"/>
                </a:solidFill>
                <a:latin typeface="+mj-lt"/>
              </a:rPr>
              <a:t>Information de publication</a:t>
            </a:r>
            <a:r>
              <a:rPr lang="fr-CA" dirty="0">
                <a:latin typeface="+mj-lt"/>
              </a:rPr>
              <a:t>.</a:t>
            </a:r>
            <a:r>
              <a:rPr lang="fr-CA" dirty="0">
                <a:solidFill>
                  <a:schemeClr val="accent5"/>
                </a:solidFill>
                <a:latin typeface="+mj-lt"/>
              </a:rPr>
              <a:t> </a:t>
            </a:r>
            <a:r>
              <a:rPr lang="fr-CA" dirty="0">
                <a:solidFill>
                  <a:schemeClr val="accent6"/>
                </a:solidFill>
                <a:latin typeface="+mj-lt"/>
              </a:rPr>
              <a:t>DOI</a:t>
            </a:r>
          </a:p>
        </p:txBody>
      </p:sp>
      <p:sp>
        <p:nvSpPr>
          <p:cNvPr id="5" name="Espace réservé du numéro de diapositive 4">
            <a:extLst>
              <a:ext uri="{FF2B5EF4-FFF2-40B4-BE49-F238E27FC236}">
                <a16:creationId xmlns:a16="http://schemas.microsoft.com/office/drawing/2014/main" id="{D81EAD1D-0A04-DD09-3537-D44192AB74A1}"/>
              </a:ext>
            </a:extLst>
          </p:cNvPr>
          <p:cNvSpPr>
            <a:spLocks noGrp="1"/>
          </p:cNvSpPr>
          <p:nvPr>
            <p:ph type="sldNum" sz="quarter" idx="12"/>
          </p:nvPr>
        </p:nvSpPr>
        <p:spPr/>
        <p:txBody>
          <a:bodyPr/>
          <a:lstStyle/>
          <a:p>
            <a:fld id="{DF28FB93-0A08-4E7D-8E63-9EFA29F1E093}" type="slidenum">
              <a:rPr lang="fr-CA" smtClean="0"/>
              <a:pPr/>
              <a:t>76</a:t>
            </a:fld>
            <a:endParaRPr lang="fr-CA"/>
          </a:p>
        </p:txBody>
      </p:sp>
      <p:pic>
        <p:nvPicPr>
          <p:cNvPr id="4" name="Image 3">
            <a:extLst>
              <a:ext uri="{FF2B5EF4-FFF2-40B4-BE49-F238E27FC236}">
                <a16:creationId xmlns:a16="http://schemas.microsoft.com/office/drawing/2014/main" id="{5D87FAD5-9413-011C-4544-CE4AAABE472C}"/>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grpSp>
        <p:nvGrpSpPr>
          <p:cNvPr id="6" name="Groupe 5">
            <a:extLst>
              <a:ext uri="{FF2B5EF4-FFF2-40B4-BE49-F238E27FC236}">
                <a16:creationId xmlns:a16="http://schemas.microsoft.com/office/drawing/2014/main" id="{F60AE8D4-B6A8-9436-523E-CA28D41B376F}"/>
              </a:ext>
            </a:extLst>
          </p:cNvPr>
          <p:cNvGrpSpPr/>
          <p:nvPr/>
        </p:nvGrpSpPr>
        <p:grpSpPr>
          <a:xfrm>
            <a:off x="1522411" y="2794388"/>
            <a:ext cx="9143537" cy="1415772"/>
            <a:chOff x="1629916" y="3212976"/>
            <a:chExt cx="9217024" cy="1415772"/>
          </a:xfrm>
        </p:grpSpPr>
        <p:sp>
          <p:nvSpPr>
            <p:cNvPr id="11" name="ZoneTexte 10">
              <a:extLst>
                <a:ext uri="{FF2B5EF4-FFF2-40B4-BE49-F238E27FC236}">
                  <a16:creationId xmlns:a16="http://schemas.microsoft.com/office/drawing/2014/main" id="{A85D22DF-EC0E-D840-7A90-92C01CC3185B}"/>
                </a:ext>
              </a:extLst>
            </p:cNvPr>
            <p:cNvSpPr txBox="1"/>
            <p:nvPr/>
          </p:nvSpPr>
          <p:spPr>
            <a:xfrm>
              <a:off x="1629916" y="3212976"/>
              <a:ext cx="9217024" cy="1415772"/>
            </a:xfrm>
            <a:prstGeom prst="rect">
              <a:avLst/>
            </a:prstGeom>
            <a:solidFill>
              <a:schemeClr val="bg1">
                <a:lumMod val="95000"/>
              </a:schemeClr>
            </a:solidFill>
            <a:ln w="12700">
              <a:solidFill>
                <a:schemeClr val="accent1">
                  <a:lumMod val="50000"/>
                </a:schemeClr>
              </a:solidFill>
            </a:ln>
          </p:spPr>
          <p:txBody>
            <a:bodyPr wrap="square" rtlCol="0">
              <a:spAutoFit/>
            </a:bodyPr>
            <a:lstStyle/>
            <a:p>
              <a:pPr>
                <a:spcBef>
                  <a:spcPts val="600"/>
                </a:spcBef>
                <a:spcAft>
                  <a:spcPts val="600"/>
                </a:spcAft>
              </a:pPr>
              <a:r>
                <a:rPr lang="fr-CA" sz="1600" dirty="0">
                  <a:latin typeface="Open Sans" panose="020B0606030504020204" pitchFamily="34" charset="0"/>
                  <a:ea typeface="Open Sans" panose="020B0606030504020204" pitchFamily="34" charset="0"/>
                  <a:cs typeface="Open Sans" panose="020B0606030504020204" pitchFamily="34" charset="0"/>
                </a:rPr>
                <a:t>		</a:t>
              </a:r>
              <a:r>
                <a:rPr lang="fr-CA" sz="16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Titre de la Revue</a:t>
              </a:r>
              <a:r>
                <a:rPr lang="fr-CA" sz="1600" dirty="0">
                  <a:latin typeface="Open Sans" panose="020B0606030504020204" pitchFamily="34" charset="0"/>
                  <a:ea typeface="Open Sans" panose="020B0606030504020204" pitchFamily="34" charset="0"/>
                  <a:cs typeface="Open Sans" panose="020B0606030504020204" pitchFamily="34" charset="0"/>
                </a:rPr>
                <a:t>, </a:t>
              </a:r>
              <a:r>
                <a:rPr lang="fr-CA" sz="1600" dirty="0">
                  <a:solidFill>
                    <a:schemeClr val="accent5"/>
                  </a:solidFill>
                  <a:latin typeface="Open Sans" panose="020B0606030504020204" pitchFamily="34" charset="0"/>
                  <a:ea typeface="Open Sans" panose="020B0606030504020204" pitchFamily="34" charset="0"/>
                  <a:cs typeface="Open Sans" panose="020B0606030504020204" pitchFamily="34" charset="0"/>
                </a:rPr>
                <a:t>Volume, Numéro</a:t>
              </a:r>
              <a:r>
                <a:rPr lang="fr-CA" sz="1600" dirty="0">
                  <a:latin typeface="Open Sans" panose="020B0606030504020204" pitchFamily="34" charset="0"/>
                  <a:ea typeface="Open Sans" panose="020B0606030504020204" pitchFamily="34" charset="0"/>
                  <a:cs typeface="Open Sans" panose="020B0606030504020204" pitchFamily="34" charset="0"/>
                </a:rPr>
                <a:t>, Mois et </a:t>
              </a:r>
              <a:r>
                <a:rPr lang="fr-CA" sz="1600" dirty="0">
                  <a:solidFill>
                    <a:schemeClr val="accent2"/>
                  </a:solidFill>
                  <a:latin typeface="Open Sans" panose="020B0606030504020204" pitchFamily="34" charset="0"/>
                  <a:ea typeface="Open Sans" panose="020B0606030504020204" pitchFamily="34" charset="0"/>
                  <a:cs typeface="Open Sans" panose="020B0606030504020204" pitchFamily="34" charset="0"/>
                </a:rPr>
                <a:t>Année</a:t>
              </a:r>
              <a:r>
                <a:rPr lang="fr-CA" sz="1600" dirty="0">
                  <a:latin typeface="Open Sans" panose="020B0606030504020204" pitchFamily="34" charset="0"/>
                  <a:ea typeface="Open Sans" panose="020B0606030504020204" pitchFamily="34" charset="0"/>
                  <a:cs typeface="Open Sans" panose="020B0606030504020204" pitchFamily="34" charset="0"/>
                </a:rPr>
                <a:t>, </a:t>
              </a:r>
              <a:r>
                <a:rPr lang="fr-CA" sz="16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https://</a:t>
              </a:r>
              <a:r>
                <a:rPr lang="fr-CA" sz="160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doi.org</a:t>
              </a:r>
              <a:r>
                <a:rPr lang="fr-CA" sz="16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/xxx</a:t>
              </a:r>
              <a:endParaRPr lang="fr-CA" sz="2400" dirty="0">
                <a:solidFill>
                  <a:schemeClr val="accent6"/>
                </a:solidFill>
                <a:latin typeface="Open Sans" panose="020B0606030504020204" pitchFamily="34" charset="0"/>
                <a:ea typeface="Open Sans" panose="020B0606030504020204" pitchFamily="34" charset="0"/>
                <a:cs typeface="Open Sans" panose="020B0606030504020204" pitchFamily="34" charset="0"/>
              </a:endParaRPr>
            </a:p>
            <a:p>
              <a:pPr>
                <a:spcBef>
                  <a:spcPts val="600"/>
                </a:spcBef>
                <a:spcAft>
                  <a:spcPts val="600"/>
                </a:spcAft>
              </a:pPr>
              <a:r>
                <a:rPr lang="fr-CA" sz="2800"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Titre de l’Article</a:t>
              </a:r>
            </a:p>
            <a:p>
              <a:pPr>
                <a:spcBef>
                  <a:spcPts val="600"/>
                </a:spcBef>
                <a:spcAft>
                  <a:spcPts val="600"/>
                </a:spcAft>
              </a:pPr>
              <a:r>
                <a:rPr lang="fr-CA" sz="2200" i="1" dirty="0">
                  <a:solidFill>
                    <a:schemeClr val="accent1"/>
                  </a:solidFill>
                  <a:latin typeface="Open Sans" panose="020B0606030504020204" pitchFamily="34" charset="0"/>
                  <a:ea typeface="Open Sans" panose="020B0606030504020204" pitchFamily="34" charset="0"/>
                  <a:cs typeface="Open Sans" panose="020B0606030504020204" pitchFamily="34" charset="0"/>
                </a:rPr>
                <a:t>A. B. Auteur1, A. B. Auteur2, A. B. Auteur3</a:t>
              </a:r>
            </a:p>
          </p:txBody>
        </p:sp>
        <p:sp>
          <p:nvSpPr>
            <p:cNvPr id="10" name="TextBox 16">
              <a:extLst>
                <a:ext uri="{FF2B5EF4-FFF2-40B4-BE49-F238E27FC236}">
                  <a16:creationId xmlns:a16="http://schemas.microsoft.com/office/drawing/2014/main" id="{D8AC2306-9521-68EE-C476-76D0A823B0BA}"/>
                </a:ext>
              </a:extLst>
            </p:cNvPr>
            <p:cNvSpPr txBox="1"/>
            <p:nvPr/>
          </p:nvSpPr>
          <p:spPr>
            <a:xfrm>
              <a:off x="10388781" y="3213787"/>
              <a:ext cx="458159" cy="369332"/>
            </a:xfrm>
            <a:prstGeom prst="rect">
              <a:avLst/>
            </a:prstGeom>
            <a:noFill/>
          </p:spPr>
          <p:txBody>
            <a:bodyPr wrap="square" rtlCol="0">
              <a:spAutoFit/>
            </a:bodyPr>
            <a:lstStyle/>
            <a:p>
              <a:pPr>
                <a:spcBef>
                  <a:spcPts val="600"/>
                </a:spcBef>
                <a:spcAft>
                  <a:spcPts val="600"/>
                </a:spcAft>
              </a:pPr>
              <a:r>
                <a:rPr lang="en-US"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12</a:t>
              </a:r>
            </a:p>
          </p:txBody>
        </p:sp>
      </p:grpSp>
    </p:spTree>
    <p:extLst>
      <p:ext uri="{BB962C8B-B14F-4D97-AF65-F5344CB8AC3E}">
        <p14:creationId xmlns:p14="http://schemas.microsoft.com/office/powerpoint/2010/main" val="165087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06FA00-7B8A-3D67-D4E0-81ABF6F440FA}"/>
              </a:ext>
            </a:extLst>
          </p:cNvPr>
          <p:cNvSpPr>
            <a:spLocks noGrp="1"/>
          </p:cNvSpPr>
          <p:nvPr>
            <p:ph type="title"/>
          </p:nvPr>
        </p:nvSpPr>
        <p:spPr/>
        <p:txBody>
          <a:bodyPr/>
          <a:lstStyle/>
          <a:p>
            <a:r>
              <a:rPr lang="fr-CA" b="1" dirty="0"/>
              <a:t>Les auteurs (et autrices)</a:t>
            </a:r>
          </a:p>
        </p:txBody>
      </p:sp>
      <p:sp>
        <p:nvSpPr>
          <p:cNvPr id="3" name="Espace réservé du contenu 2">
            <a:extLst>
              <a:ext uri="{FF2B5EF4-FFF2-40B4-BE49-F238E27FC236}">
                <a16:creationId xmlns:a16="http://schemas.microsoft.com/office/drawing/2014/main" id="{114FD7C9-9B2F-4228-FC79-E9447BD5C6AF}"/>
              </a:ext>
            </a:extLst>
          </p:cNvPr>
          <p:cNvSpPr>
            <a:spLocks noGrp="1"/>
          </p:cNvSpPr>
          <p:nvPr>
            <p:ph idx="1"/>
          </p:nvPr>
        </p:nvSpPr>
        <p:spPr/>
        <p:txBody>
          <a:bodyPr>
            <a:noAutofit/>
          </a:bodyPr>
          <a:lstStyle/>
          <a:p>
            <a:pPr marL="0" indent="0">
              <a:lnSpc>
                <a:spcPct val="100000"/>
              </a:lnSpc>
              <a:buNone/>
            </a:pPr>
            <a:r>
              <a:rPr lang="fr-CA" sz="2200" dirty="0">
                <a:solidFill>
                  <a:schemeClr val="accent1"/>
                </a:solidFill>
              </a:rPr>
              <a:t>Auteur 1, A. B., Auteur2, A. B. et Auteur3, A. B.</a:t>
            </a:r>
          </a:p>
          <a:p>
            <a:pPr>
              <a:lnSpc>
                <a:spcPct val="100000"/>
              </a:lnSpc>
            </a:pPr>
            <a:r>
              <a:rPr lang="fr-CA" sz="2200" dirty="0"/>
              <a:t>Dans une référence, l’</a:t>
            </a:r>
            <a:r>
              <a:rPr lang="fr-CA" sz="2200" i="1" dirty="0"/>
              <a:t>auteur</a:t>
            </a:r>
            <a:r>
              <a:rPr lang="fr-CA" sz="2200" dirty="0"/>
              <a:t> renvoie de façon générale à la personne, aux personnes ou à l’organisation responsable du travail (American </a:t>
            </a:r>
            <a:r>
              <a:rPr lang="fr-CA" sz="2200" dirty="0" err="1"/>
              <a:t>Psychological</a:t>
            </a:r>
            <a:r>
              <a:rPr lang="fr-CA" sz="2200" dirty="0"/>
              <a:t> Association, 2020, p. 285) :</a:t>
            </a:r>
          </a:p>
          <a:p>
            <a:pPr lvl="1">
              <a:lnSpc>
                <a:spcPct val="100000"/>
              </a:lnSpc>
            </a:pPr>
            <a:r>
              <a:rPr lang="fr-CA" sz="2200" dirty="0"/>
              <a:t>Indiquez le nom de famille et la ou les initiales de tous les auteurs et autrices. Portez une attention particulière aux noms comportant des traits d’union et aux noms de famille composés;</a:t>
            </a:r>
          </a:p>
          <a:p>
            <a:pPr lvl="1">
              <a:lnSpc>
                <a:spcPct val="100000"/>
              </a:lnSpc>
            </a:pPr>
            <a:r>
              <a:rPr lang="fr-CA" sz="2200" dirty="0"/>
              <a:t>Selon les normes de l’APA, l’ordre des auteurs et autrices est important. Listez les auteurs et autrices d’une source </a:t>
            </a:r>
            <a:r>
              <a:rPr lang="fr-CA" sz="2200" u="sng" dirty="0"/>
              <a:t>dans le même ordre que celui utilisé par cette source</a:t>
            </a:r>
            <a:r>
              <a:rPr lang="fr-CA" sz="2200" dirty="0"/>
              <a:t>.</a:t>
            </a:r>
          </a:p>
        </p:txBody>
      </p:sp>
      <p:sp>
        <p:nvSpPr>
          <p:cNvPr id="4" name="Espace réservé du numéro de diapositive 3">
            <a:extLst>
              <a:ext uri="{FF2B5EF4-FFF2-40B4-BE49-F238E27FC236}">
                <a16:creationId xmlns:a16="http://schemas.microsoft.com/office/drawing/2014/main" id="{C4A7CF2A-B5F7-6441-4378-DB84B6A7B1D9}"/>
              </a:ext>
            </a:extLst>
          </p:cNvPr>
          <p:cNvSpPr>
            <a:spLocks noGrp="1"/>
          </p:cNvSpPr>
          <p:nvPr>
            <p:ph type="sldNum" sz="quarter" idx="12"/>
          </p:nvPr>
        </p:nvSpPr>
        <p:spPr/>
        <p:txBody>
          <a:bodyPr/>
          <a:lstStyle/>
          <a:p>
            <a:fld id="{DF28FB93-0A08-4E7D-8E63-9EFA29F1E093}" type="slidenum">
              <a:rPr lang="fr-CA" smtClean="0"/>
              <a:pPr/>
              <a:t>77</a:t>
            </a:fld>
            <a:endParaRPr lang="fr-CA"/>
          </a:p>
        </p:txBody>
      </p:sp>
      <p:pic>
        <p:nvPicPr>
          <p:cNvPr id="6" name="Image 5">
            <a:extLst>
              <a:ext uri="{FF2B5EF4-FFF2-40B4-BE49-F238E27FC236}">
                <a16:creationId xmlns:a16="http://schemas.microsoft.com/office/drawing/2014/main" id="{330D47D9-F91C-15F3-CE06-C0E4FBD1618F}"/>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65153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2F41E7-A443-19AF-2B53-F8FF963F8F4C}"/>
              </a:ext>
            </a:extLst>
          </p:cNvPr>
          <p:cNvSpPr>
            <a:spLocks noGrp="1"/>
          </p:cNvSpPr>
          <p:nvPr>
            <p:ph type="title"/>
          </p:nvPr>
        </p:nvSpPr>
        <p:spPr/>
        <p:txBody>
          <a:bodyPr/>
          <a:lstStyle/>
          <a:p>
            <a:r>
              <a:rPr lang="fr-CA" b="1" dirty="0"/>
              <a:t>Le titre de l’article</a:t>
            </a:r>
          </a:p>
        </p:txBody>
      </p:sp>
      <p:sp>
        <p:nvSpPr>
          <p:cNvPr id="3" name="Espace réservé du contenu 2">
            <a:extLst>
              <a:ext uri="{FF2B5EF4-FFF2-40B4-BE49-F238E27FC236}">
                <a16:creationId xmlns:a16="http://schemas.microsoft.com/office/drawing/2014/main" id="{5987536A-2929-4A2A-2EDC-F9D089C7A3F0}"/>
              </a:ext>
            </a:extLst>
          </p:cNvPr>
          <p:cNvSpPr>
            <a:spLocks noGrp="1"/>
          </p:cNvSpPr>
          <p:nvPr>
            <p:ph idx="1"/>
          </p:nvPr>
        </p:nvSpPr>
        <p:spPr>
          <a:xfrm>
            <a:off x="1522876" y="1905000"/>
            <a:ext cx="9540088" cy="4114800"/>
          </a:xfrm>
        </p:spPr>
        <p:txBody>
          <a:bodyPr>
            <a:normAutofit/>
          </a:bodyPr>
          <a:lstStyle/>
          <a:p>
            <a:pPr marL="0" indent="0">
              <a:lnSpc>
                <a:spcPct val="100000"/>
              </a:lnSpc>
              <a:buNone/>
            </a:pPr>
            <a:r>
              <a:rPr lang="fr-CA" sz="2200" dirty="0"/>
              <a:t>Utilisez une lettre majuscule pour la première lettre du titre de l’article, même dans le cas où la première lettre de chaque mot significatif est en majuscule. </a:t>
            </a:r>
          </a:p>
          <a:p>
            <a:pPr marL="0" indent="0">
              <a:lnSpc>
                <a:spcPct val="100000"/>
              </a:lnSpc>
              <a:buNone/>
            </a:pPr>
            <a:endParaRPr lang="fr-CA" sz="2200" dirty="0"/>
          </a:p>
          <a:p>
            <a:pPr marL="363538" marR="0" lvl="0" indent="-363538" algn="l" defTabSz="914400" rtl="0" eaLnBrk="1" fontAlgn="auto" latinLnBrk="0" hangingPunct="1">
              <a:lnSpc>
                <a:spcPct val="150000"/>
              </a:lnSpc>
              <a:spcBef>
                <a:spcPts val="0"/>
              </a:spcBef>
              <a:spcAft>
                <a:spcPts val="0"/>
              </a:spcAft>
              <a:buClr>
                <a:prstClr val="black"/>
              </a:buClr>
              <a:buSzPct val="80000"/>
              <a:buFont typeface="Wingdings" pitchFamily="2" charset="2"/>
              <a:buNone/>
              <a:tabLst/>
              <a:defRPr/>
            </a:pPr>
            <a:r>
              <a:rPr kumimoji="0" lang="fr-CA" b="0" i="0" u="none" strike="noStrike" kern="1200" cap="none" spc="0" normalizeH="0" baseline="0" noProof="0" dirty="0">
                <a:ln>
                  <a:noFill/>
                </a:ln>
                <a:solidFill>
                  <a:srgbClr val="0F6FC6"/>
                </a:solidFill>
                <a:effectLst/>
                <a:uLnTx/>
                <a:uFillTx/>
                <a:latin typeface="Cambria"/>
                <a:ea typeface="+mn-ea"/>
                <a:cs typeface="+mn-cs"/>
              </a:rPr>
              <a:t>Auteur1, A. B., Auteur 2, A. B. et Auteur3, A. B. </a:t>
            </a:r>
            <a:r>
              <a:rPr kumimoji="0" lang="fr-CA" b="0" i="0" u="none" strike="noStrike" kern="1200" cap="none" spc="0" normalizeH="0" baseline="0" noProof="0" dirty="0">
                <a:ln>
                  <a:noFill/>
                </a:ln>
                <a:solidFill>
                  <a:srgbClr val="009DD9"/>
                </a:solidFill>
                <a:effectLst/>
                <a:uLnTx/>
                <a:uFillTx/>
                <a:latin typeface="Cambria"/>
                <a:ea typeface="+mn-ea"/>
                <a:cs typeface="+mn-cs"/>
              </a:rPr>
              <a:t>(Année). </a:t>
            </a:r>
            <a:r>
              <a:rPr kumimoji="0" lang="fr-CA" b="0" i="0" u="none" strike="noStrike" kern="1200" cap="none" spc="0" normalizeH="0" baseline="0" noProof="0" dirty="0">
                <a:ln>
                  <a:noFill/>
                </a:ln>
                <a:solidFill>
                  <a:srgbClr val="0BD0D9"/>
                </a:solidFill>
                <a:effectLst/>
                <a:uLnTx/>
                <a:uFillTx/>
                <a:latin typeface="Cambria"/>
                <a:ea typeface="+mn-ea"/>
                <a:cs typeface="+mn-cs"/>
              </a:rPr>
              <a:t>Titre de l’article.</a:t>
            </a:r>
            <a:r>
              <a:rPr kumimoji="0" lang="fr-CA" b="0" i="0" u="none" strike="noStrike" kern="1200" cap="none" spc="0" normalizeH="0" baseline="0" noProof="0" dirty="0">
                <a:ln>
                  <a:noFill/>
                </a:ln>
                <a:solidFill>
                  <a:prstClr val="black"/>
                </a:solidFill>
                <a:effectLst/>
                <a:uLnTx/>
                <a:uFillTx/>
                <a:latin typeface="Cambria"/>
                <a:ea typeface="+mn-ea"/>
                <a:cs typeface="+mn-cs"/>
              </a:rPr>
              <a:t> </a:t>
            </a:r>
            <a:r>
              <a:rPr kumimoji="0" lang="fr-CA" b="0" i="1" u="none" strike="noStrike" kern="1200" cap="none" spc="0" normalizeH="0" baseline="0" noProof="0" dirty="0">
                <a:ln>
                  <a:noFill/>
                </a:ln>
                <a:solidFill>
                  <a:srgbClr val="10CF9B"/>
                </a:solidFill>
                <a:effectLst/>
                <a:uLnTx/>
                <a:uFillTx/>
                <a:latin typeface="Cambria"/>
                <a:ea typeface="+mn-ea"/>
                <a:cs typeface="+mn-cs"/>
              </a:rPr>
              <a:t>Titre de la revue</a:t>
            </a:r>
            <a:r>
              <a:rPr kumimoji="0" lang="fr-CA" b="0" i="0" u="none" strike="noStrike" kern="1200" cap="none" spc="0" normalizeH="0" baseline="0" noProof="0" dirty="0">
                <a:ln>
                  <a:noFill/>
                </a:ln>
                <a:solidFill>
                  <a:srgbClr val="10CF9B"/>
                </a:solidFill>
                <a:effectLst/>
                <a:uLnTx/>
                <a:uFillTx/>
                <a:latin typeface="Cambria"/>
                <a:ea typeface="+mn-ea"/>
                <a:cs typeface="+mn-cs"/>
              </a:rPr>
              <a:t>, </a:t>
            </a:r>
            <a:r>
              <a:rPr kumimoji="0" lang="fr-CA" b="0" i="0" u="none" strike="noStrike" kern="1200" cap="none" spc="0" normalizeH="0" baseline="0" noProof="0" dirty="0">
                <a:ln>
                  <a:noFill/>
                </a:ln>
                <a:solidFill>
                  <a:srgbClr val="7CCA62"/>
                </a:solidFill>
                <a:effectLst/>
                <a:uLnTx/>
                <a:uFillTx/>
                <a:latin typeface="Cambria"/>
                <a:ea typeface="+mn-ea"/>
                <a:cs typeface="+mn-cs"/>
              </a:rPr>
              <a:t>Information de publication</a:t>
            </a:r>
            <a:r>
              <a:rPr kumimoji="0" lang="fr-CA" b="0" i="0" u="none" strike="noStrike" kern="1200" cap="none" spc="0" normalizeH="0" baseline="0" noProof="0" dirty="0">
                <a:ln>
                  <a:noFill/>
                </a:ln>
                <a:effectLst/>
                <a:uLnTx/>
                <a:uFillTx/>
                <a:latin typeface="Cambria"/>
                <a:ea typeface="+mn-ea"/>
                <a:cs typeface="+mn-cs"/>
              </a:rPr>
              <a:t>.</a:t>
            </a:r>
            <a:r>
              <a:rPr kumimoji="0" lang="fr-CA" b="0" i="0" u="none" strike="noStrike" kern="1200" cap="none" spc="0" normalizeH="0" baseline="0" noProof="0" dirty="0">
                <a:ln>
                  <a:noFill/>
                </a:ln>
                <a:solidFill>
                  <a:srgbClr val="7CCA62"/>
                </a:solidFill>
                <a:effectLst/>
                <a:uLnTx/>
                <a:uFillTx/>
                <a:latin typeface="Cambria"/>
                <a:ea typeface="+mn-ea"/>
                <a:cs typeface="+mn-cs"/>
              </a:rPr>
              <a:t> </a:t>
            </a:r>
            <a:r>
              <a:rPr kumimoji="0" lang="fr-CA" b="0" i="0" u="none" strike="noStrike" kern="1200" cap="none" spc="0" normalizeH="0" baseline="0" noProof="0" dirty="0">
                <a:ln>
                  <a:noFill/>
                </a:ln>
                <a:solidFill>
                  <a:srgbClr val="A5C249"/>
                </a:solidFill>
                <a:effectLst/>
                <a:uLnTx/>
                <a:uFillTx/>
                <a:latin typeface="Cambria"/>
                <a:ea typeface="+mn-ea"/>
                <a:cs typeface="+mn-cs"/>
              </a:rPr>
              <a:t>DOI</a:t>
            </a:r>
          </a:p>
          <a:p>
            <a:pPr marL="363538" marR="0" lvl="0" indent="-363538" algn="l" defTabSz="914400" rtl="0" eaLnBrk="1" fontAlgn="auto" latinLnBrk="0" hangingPunct="1">
              <a:lnSpc>
                <a:spcPct val="150000"/>
              </a:lnSpc>
              <a:spcBef>
                <a:spcPts val="0"/>
              </a:spcBef>
              <a:spcAft>
                <a:spcPts val="0"/>
              </a:spcAft>
              <a:buClr>
                <a:prstClr val="black"/>
              </a:buClr>
              <a:buSzPct val="80000"/>
              <a:buFont typeface="Wingdings" pitchFamily="2" charset="2"/>
              <a:buNone/>
              <a:tabLst/>
              <a:defRPr/>
            </a:pPr>
            <a:endParaRPr lang="fr-CA" dirty="0">
              <a:solidFill>
                <a:srgbClr val="A5C249"/>
              </a:solidFill>
              <a:latin typeface="Cambria"/>
            </a:endParaRPr>
          </a:p>
          <a:p>
            <a:pPr marL="363538" indent="-363538" algn="ctr">
              <a:lnSpc>
                <a:spcPct val="100000"/>
              </a:lnSpc>
              <a:spcBef>
                <a:spcPts val="0"/>
              </a:spcBef>
              <a:buClr>
                <a:prstClr val="black"/>
              </a:buClr>
              <a:buNone/>
              <a:defRPr/>
            </a:pPr>
            <a:r>
              <a:rPr lang="fr-CA" sz="2800"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Titre de l’Article</a:t>
            </a:r>
            <a:endParaRPr kumimoji="0" lang="fr-CA" sz="2800" b="0" i="0" u="none" strike="noStrike" kern="1200" cap="none" spc="0" normalizeH="0" baseline="0" noProof="0" dirty="0">
              <a:ln>
                <a:noFill/>
              </a:ln>
              <a:solidFill>
                <a:srgbClr val="A5C249"/>
              </a:solidFill>
              <a:effectLst/>
              <a:uLnTx/>
              <a:uFillTx/>
              <a:latin typeface="Cambria"/>
              <a:ea typeface="+mn-ea"/>
              <a:cs typeface="+mn-cs"/>
            </a:endParaRPr>
          </a:p>
          <a:p>
            <a:pPr marL="0" indent="0">
              <a:lnSpc>
                <a:spcPct val="100000"/>
              </a:lnSpc>
              <a:buNone/>
            </a:pPr>
            <a:endParaRPr lang="fr-CA" sz="2200" dirty="0"/>
          </a:p>
        </p:txBody>
      </p:sp>
      <p:sp>
        <p:nvSpPr>
          <p:cNvPr id="4" name="Espace réservé du numéro de diapositive 3">
            <a:extLst>
              <a:ext uri="{FF2B5EF4-FFF2-40B4-BE49-F238E27FC236}">
                <a16:creationId xmlns:a16="http://schemas.microsoft.com/office/drawing/2014/main" id="{FAA20E8A-CDF1-1BF6-0682-58D7DCBC3F70}"/>
              </a:ext>
            </a:extLst>
          </p:cNvPr>
          <p:cNvSpPr>
            <a:spLocks noGrp="1"/>
          </p:cNvSpPr>
          <p:nvPr>
            <p:ph type="sldNum" sz="quarter" idx="12"/>
          </p:nvPr>
        </p:nvSpPr>
        <p:spPr/>
        <p:txBody>
          <a:bodyPr/>
          <a:lstStyle/>
          <a:p>
            <a:fld id="{DF28FB93-0A08-4E7D-8E63-9EFA29F1E093}" type="slidenum">
              <a:rPr lang="fr-CA" smtClean="0"/>
              <a:pPr/>
              <a:t>78</a:t>
            </a:fld>
            <a:endParaRPr lang="fr-CA"/>
          </a:p>
        </p:txBody>
      </p:sp>
      <p:sp>
        <p:nvSpPr>
          <p:cNvPr id="8" name="Rectangle 7">
            <a:extLst>
              <a:ext uri="{FF2B5EF4-FFF2-40B4-BE49-F238E27FC236}">
                <a16:creationId xmlns:a16="http://schemas.microsoft.com/office/drawing/2014/main" id="{2F211CA5-0797-09C9-29D9-D1D66CD38793}"/>
              </a:ext>
            </a:extLst>
          </p:cNvPr>
          <p:cNvSpPr/>
          <p:nvPr/>
        </p:nvSpPr>
        <p:spPr>
          <a:xfrm>
            <a:off x="8722948" y="3212976"/>
            <a:ext cx="2196000" cy="504056"/>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lang="fr-CA"/>
          </a:p>
        </p:txBody>
      </p:sp>
      <p:pic>
        <p:nvPicPr>
          <p:cNvPr id="6" name="Image 5">
            <a:extLst>
              <a:ext uri="{FF2B5EF4-FFF2-40B4-BE49-F238E27FC236}">
                <a16:creationId xmlns:a16="http://schemas.microsoft.com/office/drawing/2014/main" id="{7A46DDB5-C857-3306-DE38-9B092E35B385}"/>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110471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7F8A96-2C93-3141-4C1E-A1A2ACC95D94}"/>
              </a:ext>
            </a:extLst>
          </p:cNvPr>
          <p:cNvSpPr>
            <a:spLocks noGrp="1"/>
          </p:cNvSpPr>
          <p:nvPr>
            <p:ph type="title"/>
          </p:nvPr>
        </p:nvSpPr>
        <p:spPr/>
        <p:txBody>
          <a:bodyPr/>
          <a:lstStyle/>
          <a:p>
            <a:r>
              <a:rPr lang="fr-CA" b="1" dirty="0"/>
              <a:t>L’année de publication</a:t>
            </a:r>
          </a:p>
        </p:txBody>
      </p:sp>
      <p:sp>
        <p:nvSpPr>
          <p:cNvPr id="15" name="Espace réservé du contenu 14">
            <a:extLst>
              <a:ext uri="{FF2B5EF4-FFF2-40B4-BE49-F238E27FC236}">
                <a16:creationId xmlns:a16="http://schemas.microsoft.com/office/drawing/2014/main" id="{8C6CCD87-570F-DE01-C219-659176B42AC0}"/>
              </a:ext>
            </a:extLst>
          </p:cNvPr>
          <p:cNvSpPr>
            <a:spLocks noGrp="1"/>
          </p:cNvSpPr>
          <p:nvPr>
            <p:ph idx="1"/>
          </p:nvPr>
        </p:nvSpPr>
        <p:spPr/>
        <p:txBody>
          <a:bodyPr/>
          <a:lstStyle/>
          <a:p>
            <a:pPr marL="363538" marR="0" lvl="0" indent="-363538" algn="l" defTabSz="914400" rtl="0" eaLnBrk="1" fontAlgn="auto" latinLnBrk="0" hangingPunct="1">
              <a:lnSpc>
                <a:spcPct val="150000"/>
              </a:lnSpc>
              <a:spcBef>
                <a:spcPts val="0"/>
              </a:spcBef>
              <a:spcAft>
                <a:spcPts val="0"/>
              </a:spcAft>
              <a:buClr>
                <a:prstClr val="black"/>
              </a:buClr>
              <a:buSzPct val="80000"/>
              <a:buFont typeface="Wingdings" pitchFamily="2" charset="2"/>
              <a:buNone/>
              <a:tabLst/>
              <a:defRPr/>
            </a:pPr>
            <a:r>
              <a:rPr kumimoji="0" lang="fr-CA" sz="2400" b="0" i="0" u="none" strike="noStrike" kern="1200" cap="none" spc="0" normalizeH="0" baseline="0" noProof="0" dirty="0">
                <a:ln>
                  <a:noFill/>
                </a:ln>
                <a:solidFill>
                  <a:srgbClr val="0F6FC6"/>
                </a:solidFill>
                <a:effectLst/>
                <a:uLnTx/>
                <a:uFillTx/>
                <a:latin typeface="Cambria"/>
                <a:ea typeface="+mn-ea"/>
                <a:cs typeface="+mn-cs"/>
              </a:rPr>
              <a:t>Auteur1, A. B., Auteur 2, A. B. et Auteur3, A. B. </a:t>
            </a:r>
            <a:r>
              <a:rPr kumimoji="0" lang="fr-CA" sz="2400" b="0" i="0" u="none" strike="noStrike" kern="1200" cap="none" spc="0" normalizeH="0" baseline="0" noProof="0" dirty="0">
                <a:ln>
                  <a:noFill/>
                </a:ln>
                <a:solidFill>
                  <a:srgbClr val="009DD9"/>
                </a:solidFill>
                <a:effectLst/>
                <a:uLnTx/>
                <a:uFillTx/>
                <a:latin typeface="Cambria"/>
                <a:ea typeface="+mn-ea"/>
                <a:cs typeface="+mn-cs"/>
              </a:rPr>
              <a:t>(Année). </a:t>
            </a:r>
            <a:r>
              <a:rPr kumimoji="0" lang="fr-CA" sz="2400" b="0" i="0" u="none" strike="noStrike" kern="1200" cap="none" spc="0" normalizeH="0" baseline="0" noProof="0" dirty="0">
                <a:ln>
                  <a:noFill/>
                </a:ln>
                <a:solidFill>
                  <a:srgbClr val="0BD0D9"/>
                </a:solidFill>
                <a:effectLst/>
                <a:uLnTx/>
                <a:uFillTx/>
                <a:latin typeface="Cambria"/>
                <a:ea typeface="+mn-ea"/>
                <a:cs typeface="+mn-cs"/>
              </a:rPr>
              <a:t>Titre de l’article.</a:t>
            </a:r>
            <a:r>
              <a:rPr kumimoji="0" lang="fr-CA" sz="2400" b="0" i="0" u="none" strike="noStrike" kern="1200" cap="none" spc="0" normalizeH="0" baseline="0" noProof="0" dirty="0">
                <a:ln>
                  <a:noFill/>
                </a:ln>
                <a:solidFill>
                  <a:prstClr val="black"/>
                </a:solidFill>
                <a:effectLst/>
                <a:uLnTx/>
                <a:uFillTx/>
                <a:latin typeface="Cambria"/>
                <a:ea typeface="+mn-ea"/>
                <a:cs typeface="+mn-cs"/>
              </a:rPr>
              <a:t> </a:t>
            </a:r>
            <a:r>
              <a:rPr kumimoji="0" lang="fr-CA" sz="2400" b="0" i="1" u="none" strike="noStrike" kern="1200" cap="none" spc="0" normalizeH="0" baseline="0" noProof="0" dirty="0">
                <a:ln>
                  <a:noFill/>
                </a:ln>
                <a:solidFill>
                  <a:srgbClr val="10CF9B"/>
                </a:solidFill>
                <a:effectLst/>
                <a:uLnTx/>
                <a:uFillTx/>
                <a:latin typeface="Cambria"/>
                <a:ea typeface="+mn-ea"/>
                <a:cs typeface="+mn-cs"/>
              </a:rPr>
              <a:t>Titre de la revue</a:t>
            </a:r>
            <a:r>
              <a:rPr kumimoji="0" lang="fr-CA" sz="2400" b="0" i="0" u="none" strike="noStrike" kern="1200" cap="none" spc="0" normalizeH="0" baseline="0" noProof="0" dirty="0">
                <a:ln>
                  <a:noFill/>
                </a:ln>
                <a:solidFill>
                  <a:srgbClr val="10CF9B"/>
                </a:solidFill>
                <a:effectLst/>
                <a:uLnTx/>
                <a:uFillTx/>
                <a:latin typeface="Cambria"/>
                <a:ea typeface="+mn-ea"/>
                <a:cs typeface="+mn-cs"/>
              </a:rPr>
              <a:t>, </a:t>
            </a:r>
            <a:r>
              <a:rPr kumimoji="0" lang="fr-CA" sz="2400" b="0" i="0" u="none" strike="noStrike" kern="1200" cap="none" spc="0" normalizeH="0" baseline="0" noProof="0" dirty="0">
                <a:ln>
                  <a:noFill/>
                </a:ln>
                <a:solidFill>
                  <a:srgbClr val="7CCA62"/>
                </a:solidFill>
                <a:effectLst/>
                <a:uLnTx/>
                <a:uFillTx/>
                <a:latin typeface="Cambria"/>
                <a:ea typeface="+mn-ea"/>
                <a:cs typeface="+mn-cs"/>
              </a:rPr>
              <a:t>Information de publication</a:t>
            </a:r>
            <a:r>
              <a:rPr kumimoji="0" lang="fr-CA" sz="2400" b="0" i="0" u="none" strike="noStrike" kern="1200" cap="none" spc="0" normalizeH="0" baseline="0" noProof="0" dirty="0">
                <a:ln>
                  <a:noFill/>
                </a:ln>
                <a:effectLst/>
                <a:uLnTx/>
                <a:uFillTx/>
                <a:latin typeface="Cambria"/>
                <a:ea typeface="+mn-ea"/>
                <a:cs typeface="+mn-cs"/>
              </a:rPr>
              <a:t>.</a:t>
            </a:r>
            <a:r>
              <a:rPr kumimoji="0" lang="fr-CA" sz="2400" b="0" i="0" u="none" strike="noStrike" kern="1200" cap="none" spc="0" normalizeH="0" baseline="0" noProof="0" dirty="0">
                <a:ln>
                  <a:noFill/>
                </a:ln>
                <a:solidFill>
                  <a:srgbClr val="7CCA62"/>
                </a:solidFill>
                <a:effectLst/>
                <a:uLnTx/>
                <a:uFillTx/>
                <a:latin typeface="Cambria"/>
                <a:ea typeface="+mn-ea"/>
                <a:cs typeface="+mn-cs"/>
              </a:rPr>
              <a:t> </a:t>
            </a:r>
            <a:r>
              <a:rPr kumimoji="0" lang="fr-CA" sz="2400" b="0" i="0" u="none" strike="noStrike" kern="1200" cap="none" spc="0" normalizeH="0" baseline="0" noProof="0" dirty="0">
                <a:ln>
                  <a:noFill/>
                </a:ln>
                <a:solidFill>
                  <a:srgbClr val="A5C249"/>
                </a:solidFill>
                <a:effectLst/>
                <a:uLnTx/>
                <a:uFillTx/>
                <a:latin typeface="Cambria"/>
                <a:ea typeface="+mn-ea"/>
                <a:cs typeface="+mn-cs"/>
              </a:rPr>
              <a:t>DOI</a:t>
            </a:r>
          </a:p>
          <a:p>
            <a:pPr marL="0" indent="0">
              <a:buNone/>
            </a:pPr>
            <a:endParaRPr lang="fr-CA" dirty="0"/>
          </a:p>
        </p:txBody>
      </p:sp>
      <p:sp>
        <p:nvSpPr>
          <p:cNvPr id="3" name="Espace réservé du numéro de diapositive 2">
            <a:extLst>
              <a:ext uri="{FF2B5EF4-FFF2-40B4-BE49-F238E27FC236}">
                <a16:creationId xmlns:a16="http://schemas.microsoft.com/office/drawing/2014/main" id="{E8761C61-8BF9-EC36-2A32-3FB4E2A70E4E}"/>
              </a:ext>
            </a:extLst>
          </p:cNvPr>
          <p:cNvSpPr>
            <a:spLocks noGrp="1"/>
          </p:cNvSpPr>
          <p:nvPr>
            <p:ph type="sldNum" sz="quarter" idx="12"/>
          </p:nvPr>
        </p:nvSpPr>
        <p:spPr/>
        <p:txBody>
          <a:bodyPr/>
          <a:lstStyle/>
          <a:p>
            <a:fld id="{DF28FB93-0A08-4E7D-8E63-9EFA29F1E093}" type="slidenum">
              <a:rPr lang="fr-CA" smtClean="0"/>
              <a:pPr/>
              <a:t>79</a:t>
            </a:fld>
            <a:endParaRPr lang="fr-CA"/>
          </a:p>
        </p:txBody>
      </p:sp>
      <p:grpSp>
        <p:nvGrpSpPr>
          <p:cNvPr id="12" name="Groupe 11">
            <a:extLst>
              <a:ext uri="{FF2B5EF4-FFF2-40B4-BE49-F238E27FC236}">
                <a16:creationId xmlns:a16="http://schemas.microsoft.com/office/drawing/2014/main" id="{A35F5631-8763-6694-13B4-4D765B2016DD}"/>
              </a:ext>
            </a:extLst>
          </p:cNvPr>
          <p:cNvGrpSpPr/>
          <p:nvPr/>
        </p:nvGrpSpPr>
        <p:grpSpPr>
          <a:xfrm>
            <a:off x="1269876" y="3425213"/>
            <a:ext cx="9217024" cy="1415772"/>
            <a:chOff x="1629916" y="3212976"/>
            <a:chExt cx="9217024" cy="1415772"/>
          </a:xfrm>
        </p:grpSpPr>
        <p:sp>
          <p:nvSpPr>
            <p:cNvPr id="13" name="ZoneTexte 12">
              <a:extLst>
                <a:ext uri="{FF2B5EF4-FFF2-40B4-BE49-F238E27FC236}">
                  <a16:creationId xmlns:a16="http://schemas.microsoft.com/office/drawing/2014/main" id="{E7CDBE45-3ED1-D02E-9451-9FD8CC30BBF0}"/>
                </a:ext>
              </a:extLst>
            </p:cNvPr>
            <p:cNvSpPr txBox="1"/>
            <p:nvPr/>
          </p:nvSpPr>
          <p:spPr>
            <a:xfrm>
              <a:off x="1629916" y="3212976"/>
              <a:ext cx="9217024" cy="1415772"/>
            </a:xfrm>
            <a:prstGeom prst="rect">
              <a:avLst/>
            </a:prstGeom>
            <a:solidFill>
              <a:schemeClr val="bg1">
                <a:lumMod val="95000"/>
              </a:schemeClr>
            </a:solidFill>
            <a:ln w="12700">
              <a:solidFill>
                <a:schemeClr val="accent1">
                  <a:lumMod val="50000"/>
                </a:schemeClr>
              </a:solidFill>
            </a:ln>
          </p:spPr>
          <p:txBody>
            <a:bodyPr wrap="square" rtlCol="0">
              <a:spAutoFit/>
            </a:bodyPr>
            <a:lstStyle/>
            <a:p>
              <a:pPr>
                <a:spcBef>
                  <a:spcPts val="600"/>
                </a:spcBef>
                <a:spcAft>
                  <a:spcPts val="600"/>
                </a:spcAft>
              </a:pPr>
              <a:r>
                <a:rPr lang="fr-CA" sz="1600" dirty="0">
                  <a:latin typeface="Open Sans" panose="020B0606030504020204" pitchFamily="34" charset="0"/>
                  <a:ea typeface="Open Sans" panose="020B0606030504020204" pitchFamily="34" charset="0"/>
                  <a:cs typeface="Open Sans" panose="020B0606030504020204" pitchFamily="34" charset="0"/>
                </a:rPr>
                <a:t>		</a:t>
              </a:r>
              <a:r>
                <a:rPr lang="fr-CA" sz="16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Titre de la Revue</a:t>
              </a:r>
              <a:r>
                <a:rPr lang="fr-CA" sz="1600" dirty="0">
                  <a:latin typeface="Open Sans" panose="020B0606030504020204" pitchFamily="34" charset="0"/>
                  <a:ea typeface="Open Sans" panose="020B0606030504020204" pitchFamily="34" charset="0"/>
                  <a:cs typeface="Open Sans" panose="020B0606030504020204" pitchFamily="34" charset="0"/>
                </a:rPr>
                <a:t>, </a:t>
              </a:r>
              <a:r>
                <a:rPr lang="fr-CA" sz="1600" dirty="0">
                  <a:solidFill>
                    <a:schemeClr val="accent5"/>
                  </a:solidFill>
                  <a:latin typeface="Open Sans" panose="020B0606030504020204" pitchFamily="34" charset="0"/>
                  <a:ea typeface="Open Sans" panose="020B0606030504020204" pitchFamily="34" charset="0"/>
                  <a:cs typeface="Open Sans" panose="020B0606030504020204" pitchFamily="34" charset="0"/>
                </a:rPr>
                <a:t>Volume, Numéro</a:t>
              </a:r>
              <a:r>
                <a:rPr lang="fr-CA" sz="1600" dirty="0">
                  <a:latin typeface="Open Sans" panose="020B0606030504020204" pitchFamily="34" charset="0"/>
                  <a:ea typeface="Open Sans" panose="020B0606030504020204" pitchFamily="34" charset="0"/>
                  <a:cs typeface="Open Sans" panose="020B0606030504020204" pitchFamily="34" charset="0"/>
                </a:rPr>
                <a:t>, Mois et </a:t>
              </a:r>
              <a:r>
                <a:rPr lang="fr-CA" sz="1600" dirty="0">
                  <a:solidFill>
                    <a:schemeClr val="accent2"/>
                  </a:solidFill>
                  <a:latin typeface="Open Sans" panose="020B0606030504020204" pitchFamily="34" charset="0"/>
                  <a:ea typeface="Open Sans" panose="020B0606030504020204" pitchFamily="34" charset="0"/>
                  <a:cs typeface="Open Sans" panose="020B0606030504020204" pitchFamily="34" charset="0"/>
                </a:rPr>
                <a:t>Année</a:t>
              </a:r>
              <a:r>
                <a:rPr lang="fr-CA" sz="1600" dirty="0">
                  <a:latin typeface="Open Sans" panose="020B0606030504020204" pitchFamily="34" charset="0"/>
                  <a:ea typeface="Open Sans" panose="020B0606030504020204" pitchFamily="34" charset="0"/>
                  <a:cs typeface="Open Sans" panose="020B0606030504020204" pitchFamily="34" charset="0"/>
                </a:rPr>
                <a:t>, </a:t>
              </a:r>
              <a:r>
                <a:rPr lang="fr-CA" sz="16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https://</a:t>
              </a:r>
              <a:r>
                <a:rPr lang="fr-CA" sz="160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doi.org</a:t>
              </a:r>
              <a:r>
                <a:rPr lang="fr-CA" sz="16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/xxx</a:t>
              </a:r>
              <a:endParaRPr lang="fr-CA" sz="2400" dirty="0">
                <a:solidFill>
                  <a:schemeClr val="accent6"/>
                </a:solidFill>
                <a:latin typeface="Open Sans" panose="020B0606030504020204" pitchFamily="34" charset="0"/>
                <a:ea typeface="Open Sans" panose="020B0606030504020204" pitchFamily="34" charset="0"/>
                <a:cs typeface="Open Sans" panose="020B0606030504020204" pitchFamily="34" charset="0"/>
              </a:endParaRPr>
            </a:p>
            <a:p>
              <a:pPr>
                <a:spcBef>
                  <a:spcPts val="600"/>
                </a:spcBef>
                <a:spcAft>
                  <a:spcPts val="600"/>
                </a:spcAft>
              </a:pPr>
              <a:r>
                <a:rPr lang="fr-CA" sz="2800" b="1" dirty="0">
                  <a:solidFill>
                    <a:schemeClr val="accent3"/>
                  </a:solidFill>
                  <a:latin typeface="Open Sans" panose="020B0606030504020204" pitchFamily="34" charset="0"/>
                  <a:ea typeface="Open Sans" panose="020B0606030504020204" pitchFamily="34" charset="0"/>
                  <a:cs typeface="Open Sans" panose="020B0606030504020204" pitchFamily="34" charset="0"/>
                </a:rPr>
                <a:t>Titre de l’Article</a:t>
              </a:r>
            </a:p>
            <a:p>
              <a:pPr>
                <a:spcBef>
                  <a:spcPts val="600"/>
                </a:spcBef>
                <a:spcAft>
                  <a:spcPts val="600"/>
                </a:spcAft>
              </a:pPr>
              <a:r>
                <a:rPr lang="fr-CA" sz="2200" i="1" dirty="0">
                  <a:solidFill>
                    <a:schemeClr val="accent1"/>
                  </a:solidFill>
                  <a:latin typeface="Open Sans" panose="020B0606030504020204" pitchFamily="34" charset="0"/>
                  <a:ea typeface="Open Sans" panose="020B0606030504020204" pitchFamily="34" charset="0"/>
                  <a:cs typeface="Open Sans" panose="020B0606030504020204" pitchFamily="34" charset="0"/>
                </a:rPr>
                <a:t>A. B. Auteur1, A. B. Auteur2, A. B. Auteur3</a:t>
              </a:r>
            </a:p>
          </p:txBody>
        </p:sp>
        <p:sp>
          <p:nvSpPr>
            <p:cNvPr id="14" name="TextBox 16">
              <a:extLst>
                <a:ext uri="{FF2B5EF4-FFF2-40B4-BE49-F238E27FC236}">
                  <a16:creationId xmlns:a16="http://schemas.microsoft.com/office/drawing/2014/main" id="{A6CCD6C0-C2DB-A8F0-AD8D-72A4D13EFA1C}"/>
                </a:ext>
              </a:extLst>
            </p:cNvPr>
            <p:cNvSpPr txBox="1"/>
            <p:nvPr/>
          </p:nvSpPr>
          <p:spPr>
            <a:xfrm>
              <a:off x="10388781" y="3213787"/>
              <a:ext cx="458159" cy="369332"/>
            </a:xfrm>
            <a:prstGeom prst="rect">
              <a:avLst/>
            </a:prstGeom>
            <a:noFill/>
          </p:spPr>
          <p:txBody>
            <a:bodyPr wrap="square" rtlCol="0">
              <a:spAutoFit/>
            </a:bodyPr>
            <a:lstStyle/>
            <a:p>
              <a:pPr>
                <a:spcBef>
                  <a:spcPts val="600"/>
                </a:spcBef>
                <a:spcAft>
                  <a:spcPts val="600"/>
                </a:spcAft>
              </a:pPr>
              <a:r>
                <a:rPr lang="en-US"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12</a:t>
              </a:r>
            </a:p>
          </p:txBody>
        </p:sp>
      </p:grpSp>
      <p:sp>
        <p:nvSpPr>
          <p:cNvPr id="16" name="Rectangle 15">
            <a:extLst>
              <a:ext uri="{FF2B5EF4-FFF2-40B4-BE49-F238E27FC236}">
                <a16:creationId xmlns:a16="http://schemas.microsoft.com/office/drawing/2014/main" id="{2C29EDC6-425D-5DDE-823B-97463BB2DD81}"/>
              </a:ext>
            </a:extLst>
          </p:cNvPr>
          <p:cNvSpPr/>
          <p:nvPr/>
        </p:nvSpPr>
        <p:spPr>
          <a:xfrm>
            <a:off x="7534572" y="2043867"/>
            <a:ext cx="1080120" cy="443880"/>
          </a:xfrm>
          <a:prstGeom prst="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CA"/>
          </a:p>
        </p:txBody>
      </p:sp>
      <p:sp>
        <p:nvSpPr>
          <p:cNvPr id="17" name="Rectangle 16">
            <a:extLst>
              <a:ext uri="{FF2B5EF4-FFF2-40B4-BE49-F238E27FC236}">
                <a16:creationId xmlns:a16="http://schemas.microsoft.com/office/drawing/2014/main" id="{C247528F-5D45-DF66-A767-61C12A3B54B3}"/>
              </a:ext>
            </a:extLst>
          </p:cNvPr>
          <p:cNvSpPr/>
          <p:nvPr/>
        </p:nvSpPr>
        <p:spPr>
          <a:xfrm>
            <a:off x="7246540" y="3425213"/>
            <a:ext cx="684000" cy="341398"/>
          </a:xfrm>
          <a:prstGeom prst="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CA"/>
          </a:p>
        </p:txBody>
      </p:sp>
      <p:pic>
        <p:nvPicPr>
          <p:cNvPr id="5" name="Image 4">
            <a:extLst>
              <a:ext uri="{FF2B5EF4-FFF2-40B4-BE49-F238E27FC236}">
                <a16:creationId xmlns:a16="http://schemas.microsoft.com/office/drawing/2014/main" id="{9654D8F9-72B2-B6E0-1F0C-0166724F70D6}"/>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819648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b="1" dirty="0"/>
              <a:t>Qu’est-ce que le plagiat?</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Lorsqu’on vous demande de rédiger un travail qui s’appuie sur les idées et les conclusions d’autres personnes, vous devez veiller à attribuer aux auteurs et autrices le crédit de leurs idées. Ce tutoriel est conçu pour vous apprendre comment le faire, et ce faisant, </a:t>
            </a:r>
            <a:r>
              <a:rPr lang="fr-CA" sz="2200" i="1" dirty="0"/>
              <a:t>comment</a:t>
            </a:r>
            <a:r>
              <a:rPr lang="fr-CA" sz="2200" dirty="0"/>
              <a:t> </a:t>
            </a:r>
            <a:r>
              <a:rPr lang="fr-CA" sz="2200" i="1" dirty="0"/>
              <a:t>éviter </a:t>
            </a:r>
            <a:r>
              <a:rPr lang="fr-CA" sz="2200" dirty="0"/>
              <a:t>le </a:t>
            </a:r>
            <a:r>
              <a:rPr lang="fr-CA" sz="2200" b="1" dirty="0"/>
              <a:t>plagiat</a:t>
            </a:r>
            <a:r>
              <a:rPr lang="fr-CA" sz="2200" dirty="0"/>
              <a:t>.</a:t>
            </a:r>
          </a:p>
          <a:p>
            <a:pPr>
              <a:lnSpc>
                <a:spcPct val="100000"/>
              </a:lnSpc>
            </a:pPr>
            <a:r>
              <a:rPr lang="fr-CA" sz="2200" dirty="0"/>
              <a:t>Le </a:t>
            </a:r>
            <a:r>
              <a:rPr lang="fr-CA" sz="2200" b="1" dirty="0"/>
              <a:t>plagiat</a:t>
            </a:r>
            <a:r>
              <a:rPr lang="fr-CA" sz="2200" dirty="0"/>
              <a:t> consiste à présenter une information, des idées ou les mots de quelqu’un d’autre de telle façon qu’une personne lisant votre travail pourrait penser que cette information, ces idées ou ces mots vous appartiennent.</a:t>
            </a:r>
            <a:endParaRPr lang="fr-CA" sz="2200" strike="sngStrike" dirty="0"/>
          </a:p>
        </p:txBody>
      </p:sp>
      <p:pic>
        <p:nvPicPr>
          <p:cNvPr id="5" name="Image 4">
            <a:extLst>
              <a:ext uri="{FF2B5EF4-FFF2-40B4-BE49-F238E27FC236}">
                <a16:creationId xmlns:a16="http://schemas.microsoft.com/office/drawing/2014/main" id="{8813B5CC-F02A-21C1-A2A6-8D9C7219CA3C}"/>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DD37DE52-27B1-877E-94A3-9D66A926E691}"/>
              </a:ext>
            </a:extLst>
          </p:cNvPr>
          <p:cNvSpPr>
            <a:spLocks noGrp="1"/>
          </p:cNvSpPr>
          <p:nvPr>
            <p:ph type="sldNum" sz="quarter" idx="12"/>
          </p:nvPr>
        </p:nvSpPr>
        <p:spPr/>
        <p:txBody>
          <a:bodyPr/>
          <a:lstStyle/>
          <a:p>
            <a:fld id="{DF28FB93-0A08-4E7D-8E63-9EFA29F1E093}" type="slidenum">
              <a:rPr lang="fr-CA" smtClean="0"/>
              <a:pPr/>
              <a:t>8</a:t>
            </a:fld>
            <a:endParaRPr lang="fr-CA"/>
          </a:p>
        </p:txBody>
      </p:sp>
    </p:spTree>
    <p:extLst>
      <p:ext uri="{BB962C8B-B14F-4D97-AF65-F5344CB8AC3E}">
        <p14:creationId xmlns:p14="http://schemas.microsoft.com/office/powerpoint/2010/main" val="318021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01DDB-17FF-41E9-073D-4C05DE87764B}"/>
              </a:ext>
            </a:extLst>
          </p:cNvPr>
          <p:cNvSpPr>
            <a:spLocks noGrp="1"/>
          </p:cNvSpPr>
          <p:nvPr>
            <p:ph type="title"/>
          </p:nvPr>
        </p:nvSpPr>
        <p:spPr/>
        <p:txBody>
          <a:bodyPr/>
          <a:lstStyle/>
          <a:p>
            <a:r>
              <a:rPr lang="fr-CA" b="1" dirty="0"/>
              <a:t>Le titre de la revue et les informations de publication</a:t>
            </a:r>
          </a:p>
        </p:txBody>
      </p:sp>
      <p:sp>
        <p:nvSpPr>
          <p:cNvPr id="3" name="Espace réservé du contenu 2">
            <a:extLst>
              <a:ext uri="{FF2B5EF4-FFF2-40B4-BE49-F238E27FC236}">
                <a16:creationId xmlns:a16="http://schemas.microsoft.com/office/drawing/2014/main" id="{55EFDCF0-9152-EA5F-93AF-F3FE6728C32A}"/>
              </a:ext>
            </a:extLst>
          </p:cNvPr>
          <p:cNvSpPr>
            <a:spLocks noGrp="1"/>
          </p:cNvSpPr>
          <p:nvPr>
            <p:ph idx="1"/>
          </p:nvPr>
        </p:nvSpPr>
        <p:spPr/>
        <p:txBody>
          <a:bodyPr/>
          <a:lstStyle/>
          <a:p>
            <a:pPr marL="0" indent="0">
              <a:buNone/>
            </a:pPr>
            <a:r>
              <a:rPr lang="fr-CA" sz="2200" dirty="0"/>
              <a:t>Le titre de la revue et les informations de publication incluent (lorsqu’elles sont disponibles) :</a:t>
            </a:r>
          </a:p>
          <a:p>
            <a:r>
              <a:rPr lang="fr-CA" sz="2000" i="1" dirty="0"/>
              <a:t>Le titre de la revue</a:t>
            </a:r>
            <a:r>
              <a:rPr lang="fr-CA" sz="2000" dirty="0"/>
              <a:t>		</a:t>
            </a:r>
            <a:r>
              <a:rPr lang="fr-CA" sz="2000" i="1" dirty="0"/>
              <a:t>En italique*</a:t>
            </a:r>
          </a:p>
          <a:p>
            <a:r>
              <a:rPr lang="fr-CA" sz="2000" i="1" dirty="0"/>
              <a:t>le numéro de volume		En italique</a:t>
            </a:r>
          </a:p>
          <a:p>
            <a:r>
              <a:rPr lang="fr-CA" sz="2000" dirty="0"/>
              <a:t>(numéro)			(Entre parenthèse)**</a:t>
            </a:r>
          </a:p>
          <a:p>
            <a:r>
              <a:rPr lang="fr-CA" sz="2000" dirty="0"/>
              <a:t>numéros de pages		xxx-xxx</a:t>
            </a:r>
          </a:p>
          <a:p>
            <a:pPr marL="0" indent="0">
              <a:buNone/>
            </a:pPr>
            <a:r>
              <a:rPr lang="fr-CA" sz="2000" dirty="0"/>
              <a:t>Par exemple : </a:t>
            </a:r>
            <a:r>
              <a:rPr lang="fr-CA" sz="2000" i="1" dirty="0">
                <a:solidFill>
                  <a:schemeClr val="accent3"/>
                </a:solidFill>
              </a:rPr>
              <a:t>Titre de la revue</a:t>
            </a:r>
            <a:r>
              <a:rPr lang="fr-CA" sz="2000" i="1" dirty="0"/>
              <a:t>, </a:t>
            </a:r>
            <a:r>
              <a:rPr lang="fr-CA" sz="2000" i="1" dirty="0">
                <a:solidFill>
                  <a:schemeClr val="accent4"/>
                </a:solidFill>
              </a:rPr>
              <a:t>34</a:t>
            </a:r>
            <a:r>
              <a:rPr lang="fr-CA" sz="2000" dirty="0">
                <a:solidFill>
                  <a:schemeClr val="accent4"/>
                </a:solidFill>
              </a:rPr>
              <a:t>(2), 12-25</a:t>
            </a:r>
            <a:r>
              <a:rPr lang="fr-CA" sz="2000" dirty="0"/>
              <a:t>.</a:t>
            </a:r>
          </a:p>
        </p:txBody>
      </p:sp>
      <p:sp>
        <p:nvSpPr>
          <p:cNvPr id="4" name="Espace réservé du numéro de diapositive 3">
            <a:extLst>
              <a:ext uri="{FF2B5EF4-FFF2-40B4-BE49-F238E27FC236}">
                <a16:creationId xmlns:a16="http://schemas.microsoft.com/office/drawing/2014/main" id="{4EE9E2D4-BCFC-89C5-0261-BDF5CA739BE7}"/>
              </a:ext>
            </a:extLst>
          </p:cNvPr>
          <p:cNvSpPr>
            <a:spLocks noGrp="1"/>
          </p:cNvSpPr>
          <p:nvPr>
            <p:ph type="sldNum" sz="quarter" idx="12"/>
          </p:nvPr>
        </p:nvSpPr>
        <p:spPr/>
        <p:txBody>
          <a:bodyPr/>
          <a:lstStyle/>
          <a:p>
            <a:fld id="{DF28FB93-0A08-4E7D-8E63-9EFA29F1E093}" type="slidenum">
              <a:rPr lang="fr-CA" smtClean="0"/>
              <a:pPr/>
              <a:t>80</a:t>
            </a:fld>
            <a:endParaRPr lang="fr-CA"/>
          </a:p>
        </p:txBody>
      </p:sp>
      <p:sp>
        <p:nvSpPr>
          <p:cNvPr id="7" name="ZoneTexte 6">
            <a:extLst>
              <a:ext uri="{FF2B5EF4-FFF2-40B4-BE49-F238E27FC236}">
                <a16:creationId xmlns:a16="http://schemas.microsoft.com/office/drawing/2014/main" id="{0D1A3961-2A88-409C-D365-FF702760B0B3}"/>
              </a:ext>
            </a:extLst>
          </p:cNvPr>
          <p:cNvSpPr txBox="1"/>
          <p:nvPr/>
        </p:nvSpPr>
        <p:spPr>
          <a:xfrm>
            <a:off x="3142084" y="5244203"/>
            <a:ext cx="7877092" cy="369332"/>
          </a:xfrm>
          <a:prstGeom prst="rect">
            <a:avLst/>
          </a:prstGeom>
          <a:solidFill>
            <a:schemeClr val="bg1">
              <a:lumMod val="95000"/>
            </a:schemeClr>
          </a:solidFill>
          <a:ln w="12700">
            <a:solidFill>
              <a:schemeClr val="accent1">
                <a:lumMod val="50000"/>
              </a:schemeClr>
            </a:solidFill>
          </a:ln>
        </p:spPr>
        <p:txBody>
          <a:bodyPr wrap="square">
            <a:spAutoFit/>
          </a:bodyPr>
          <a:lstStyle/>
          <a:p>
            <a:r>
              <a:rPr lang="fr-CA" sz="1800" dirty="0">
                <a:solidFill>
                  <a:schemeClr val="accent3"/>
                </a:solidFill>
                <a:latin typeface="Open Sans" panose="020B0606030504020204" pitchFamily="34" charset="0"/>
                <a:ea typeface="Open Sans" panose="020B0606030504020204" pitchFamily="34" charset="0"/>
                <a:cs typeface="Open Sans" panose="020B0606030504020204" pitchFamily="34" charset="0"/>
              </a:rPr>
              <a:t>Titre de la Revue, </a:t>
            </a:r>
            <a:r>
              <a:rPr lang="fr-CA" sz="1800" dirty="0">
                <a:solidFill>
                  <a:schemeClr val="accent4"/>
                </a:solidFill>
                <a:latin typeface="Open Sans" panose="020B0606030504020204" pitchFamily="34" charset="0"/>
                <a:ea typeface="Open Sans" panose="020B0606030504020204" pitchFamily="34" charset="0"/>
                <a:cs typeface="Open Sans" panose="020B0606030504020204" pitchFamily="34" charset="0"/>
              </a:rPr>
              <a:t>Volume, Numéro</a:t>
            </a:r>
            <a:r>
              <a:rPr lang="fr-CA" sz="1800" dirty="0">
                <a:latin typeface="Open Sans" panose="020B0606030504020204" pitchFamily="34" charset="0"/>
                <a:ea typeface="Open Sans" panose="020B0606030504020204" pitchFamily="34" charset="0"/>
                <a:cs typeface="Open Sans" panose="020B0606030504020204" pitchFamily="34" charset="0"/>
              </a:rPr>
              <a:t>, Mois et Année, https://</a:t>
            </a:r>
            <a:r>
              <a:rPr lang="fr-CA" sz="1800" dirty="0" err="1">
                <a:latin typeface="Open Sans" panose="020B0606030504020204" pitchFamily="34" charset="0"/>
                <a:ea typeface="Open Sans" panose="020B0606030504020204" pitchFamily="34" charset="0"/>
                <a:cs typeface="Open Sans" panose="020B0606030504020204" pitchFamily="34" charset="0"/>
              </a:rPr>
              <a:t>doi.org</a:t>
            </a:r>
            <a:r>
              <a:rPr lang="fr-CA" sz="1800" dirty="0">
                <a:latin typeface="Open Sans" panose="020B0606030504020204" pitchFamily="34" charset="0"/>
                <a:ea typeface="Open Sans" panose="020B0606030504020204" pitchFamily="34" charset="0"/>
                <a:cs typeface="Open Sans" panose="020B0606030504020204" pitchFamily="34" charset="0"/>
              </a:rPr>
              <a:t>/xxx</a:t>
            </a:r>
            <a:endParaRPr lang="fr-CA" dirty="0"/>
          </a:p>
        </p:txBody>
      </p:sp>
      <p:pic>
        <p:nvPicPr>
          <p:cNvPr id="8" name="Image 7">
            <a:extLst>
              <a:ext uri="{FF2B5EF4-FFF2-40B4-BE49-F238E27FC236}">
                <a16:creationId xmlns:a16="http://schemas.microsoft.com/office/drawing/2014/main" id="{A46337D5-33C8-8729-BA94-ADE78DD64508}"/>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6" name="ZoneTexte 5">
            <a:extLst>
              <a:ext uri="{FF2B5EF4-FFF2-40B4-BE49-F238E27FC236}">
                <a16:creationId xmlns:a16="http://schemas.microsoft.com/office/drawing/2014/main" id="{7D4703B8-1096-5D92-3A18-263DB0866693}"/>
              </a:ext>
            </a:extLst>
          </p:cNvPr>
          <p:cNvSpPr txBox="1"/>
          <p:nvPr/>
        </p:nvSpPr>
        <p:spPr>
          <a:xfrm>
            <a:off x="-26268" y="5805264"/>
            <a:ext cx="9736021" cy="523220"/>
          </a:xfrm>
          <a:prstGeom prst="rect">
            <a:avLst/>
          </a:prstGeom>
          <a:noFill/>
        </p:spPr>
        <p:txBody>
          <a:bodyPr wrap="square">
            <a:spAutoFit/>
          </a:bodyPr>
          <a:lstStyle/>
          <a:p>
            <a:r>
              <a:rPr lang="fr-CA" sz="1400" i="1" dirty="0"/>
              <a:t>*Note : pour les titres de revue en anglais, on conserve la première lettre des mots significatifs en majuscule.</a:t>
            </a:r>
          </a:p>
          <a:p>
            <a:r>
              <a:rPr lang="fr-CA" sz="1400" i="1" dirty="0"/>
              <a:t>**Note : il est possible que cette information ne soit pas disponible; le cas échéant, on l’omet tout simplement.</a:t>
            </a:r>
          </a:p>
        </p:txBody>
      </p:sp>
    </p:spTree>
    <p:extLst>
      <p:ext uri="{BB962C8B-B14F-4D97-AF65-F5344CB8AC3E}">
        <p14:creationId xmlns:p14="http://schemas.microsoft.com/office/powerpoint/2010/main" val="312498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E232F3-A6FC-1031-2B2A-365BEDDA3181}"/>
              </a:ext>
            </a:extLst>
          </p:cNvPr>
          <p:cNvSpPr>
            <a:spLocks noGrp="1"/>
          </p:cNvSpPr>
          <p:nvPr>
            <p:ph type="title"/>
          </p:nvPr>
        </p:nvSpPr>
        <p:spPr/>
        <p:txBody>
          <a:bodyPr/>
          <a:lstStyle/>
          <a:p>
            <a:r>
              <a:rPr lang="fr-CA" b="1" dirty="0"/>
              <a:t>Digital Object Identifier (DOI)</a:t>
            </a:r>
          </a:p>
        </p:txBody>
      </p:sp>
      <p:sp>
        <p:nvSpPr>
          <p:cNvPr id="3" name="Espace réservé du contenu 2">
            <a:extLst>
              <a:ext uri="{FF2B5EF4-FFF2-40B4-BE49-F238E27FC236}">
                <a16:creationId xmlns:a16="http://schemas.microsoft.com/office/drawing/2014/main" id="{EC6BE64B-F1ED-25F5-A044-47C8C353A2FC}"/>
              </a:ext>
            </a:extLst>
          </p:cNvPr>
          <p:cNvSpPr>
            <a:spLocks noGrp="1"/>
          </p:cNvSpPr>
          <p:nvPr>
            <p:ph idx="1"/>
          </p:nvPr>
        </p:nvSpPr>
        <p:spPr/>
        <p:txBody>
          <a:bodyPr>
            <a:normAutofit/>
          </a:bodyPr>
          <a:lstStyle/>
          <a:p>
            <a:pPr marL="0" indent="0">
              <a:lnSpc>
                <a:spcPct val="100000"/>
              </a:lnSpc>
              <a:buNone/>
            </a:pPr>
            <a:r>
              <a:rPr lang="fr-CA" sz="2200" dirty="0">
                <a:solidFill>
                  <a:prstClr val="black"/>
                </a:solidFill>
                <a:latin typeface="+mj-lt"/>
              </a:rPr>
              <a:t>Le </a:t>
            </a:r>
            <a:r>
              <a:rPr lang="fr-CA" sz="2200" i="1" dirty="0">
                <a:solidFill>
                  <a:schemeClr val="accent1"/>
                </a:solidFill>
                <a:latin typeface="+mj-lt"/>
              </a:rPr>
              <a:t>Digital Object Identifier </a:t>
            </a:r>
            <a:r>
              <a:rPr lang="fr-CA" sz="2200" dirty="0">
                <a:solidFill>
                  <a:schemeClr val="accent1"/>
                </a:solidFill>
                <a:latin typeface="+mj-lt"/>
              </a:rPr>
              <a:t>(DOI)</a:t>
            </a:r>
            <a:r>
              <a:rPr lang="fr-CA" sz="2200" dirty="0">
                <a:solidFill>
                  <a:prstClr val="black"/>
                </a:solidFill>
                <a:latin typeface="+mj-lt"/>
              </a:rPr>
              <a:t> est une URL stable qui permet </a:t>
            </a:r>
            <a:r>
              <a:rPr lang="fr-CA" sz="2200" dirty="0">
                <a:solidFill>
                  <a:srgbClr val="252525"/>
                </a:solidFill>
                <a:latin typeface="+mj-lt"/>
              </a:rPr>
              <a:t>l’accès à un document en ligne.</a:t>
            </a:r>
            <a:endParaRPr lang="fr-CA" sz="2200" dirty="0"/>
          </a:p>
          <a:p>
            <a:pPr>
              <a:lnSpc>
                <a:spcPct val="100000"/>
              </a:lnSpc>
            </a:pPr>
            <a:r>
              <a:rPr lang="fr-CA" sz="2200" dirty="0"/>
              <a:t>Les articles les plus récents ont pratiquement tous un DOI (</a:t>
            </a:r>
            <a:r>
              <a:rPr lang="fr-CA" sz="2200" dirty="0">
                <a:solidFill>
                  <a:schemeClr val="accent1"/>
                </a:solidFill>
              </a:rPr>
              <a:t>XXX</a:t>
            </a:r>
            <a:r>
              <a:rPr lang="fr-CA" sz="2200" dirty="0"/>
              <a:t>). Indiquez-le dans la référence, en vous assurant d’inclure la première partie de cette façon : </a:t>
            </a:r>
            <a:r>
              <a:rPr lang="fr-CA" sz="2200" dirty="0">
                <a:solidFill>
                  <a:schemeClr val="accent1"/>
                </a:solidFill>
              </a:rPr>
              <a:t>https://</a:t>
            </a:r>
            <a:r>
              <a:rPr lang="fr-CA" sz="2200" dirty="0" err="1">
                <a:solidFill>
                  <a:schemeClr val="accent1"/>
                </a:solidFill>
              </a:rPr>
              <a:t>doi.org</a:t>
            </a:r>
            <a:r>
              <a:rPr lang="fr-CA" sz="2200" dirty="0">
                <a:solidFill>
                  <a:schemeClr val="accent1"/>
                </a:solidFill>
              </a:rPr>
              <a:t>/DOI</a:t>
            </a:r>
          </a:p>
          <a:p>
            <a:pPr>
              <a:lnSpc>
                <a:spcPct val="100000"/>
              </a:lnSpc>
            </a:pPr>
            <a:r>
              <a:rPr lang="fr-CA" sz="2200" dirty="0"/>
              <a:t>Si vous consultez un article en ligne qui n’a pas de DOI, indiquez l’hyperlien de l’article que vous trouverez sur le site internet de la revue.</a:t>
            </a:r>
          </a:p>
        </p:txBody>
      </p:sp>
      <p:sp>
        <p:nvSpPr>
          <p:cNvPr id="7" name="Espace réservé du numéro de diapositive 6">
            <a:extLst>
              <a:ext uri="{FF2B5EF4-FFF2-40B4-BE49-F238E27FC236}">
                <a16:creationId xmlns:a16="http://schemas.microsoft.com/office/drawing/2014/main" id="{CEFFE31C-0909-B7BD-2279-D3ABA90CDD43}"/>
              </a:ext>
            </a:extLst>
          </p:cNvPr>
          <p:cNvSpPr>
            <a:spLocks noGrp="1"/>
          </p:cNvSpPr>
          <p:nvPr>
            <p:ph type="sldNum" sz="quarter" idx="12"/>
          </p:nvPr>
        </p:nvSpPr>
        <p:spPr/>
        <p:txBody>
          <a:bodyPr/>
          <a:lstStyle/>
          <a:p>
            <a:fld id="{DF28FB93-0A08-4E7D-8E63-9EFA29F1E093}" type="slidenum">
              <a:rPr lang="fr-CA" smtClean="0"/>
              <a:pPr/>
              <a:t>81</a:t>
            </a:fld>
            <a:endParaRPr lang="fr-CA"/>
          </a:p>
        </p:txBody>
      </p:sp>
      <p:sp>
        <p:nvSpPr>
          <p:cNvPr id="6" name="ZoneTexte 5">
            <a:extLst>
              <a:ext uri="{FF2B5EF4-FFF2-40B4-BE49-F238E27FC236}">
                <a16:creationId xmlns:a16="http://schemas.microsoft.com/office/drawing/2014/main" id="{088F22E4-B23F-4A32-2001-9665DCF6967F}"/>
              </a:ext>
            </a:extLst>
          </p:cNvPr>
          <p:cNvSpPr txBox="1"/>
          <p:nvPr/>
        </p:nvSpPr>
        <p:spPr>
          <a:xfrm>
            <a:off x="2155866" y="5229200"/>
            <a:ext cx="7877092" cy="369332"/>
          </a:xfrm>
          <a:prstGeom prst="rect">
            <a:avLst/>
          </a:prstGeom>
          <a:solidFill>
            <a:schemeClr val="bg1">
              <a:lumMod val="95000"/>
            </a:schemeClr>
          </a:solidFill>
          <a:ln w="12700">
            <a:solidFill>
              <a:schemeClr val="accent1">
                <a:lumMod val="50000"/>
              </a:schemeClr>
            </a:solidFill>
          </a:ln>
        </p:spPr>
        <p:txBody>
          <a:bodyPr wrap="square">
            <a:spAutoFit/>
          </a:bodyPr>
          <a:lstStyle/>
          <a:p>
            <a:r>
              <a:rPr lang="fr-CA" sz="1800" dirty="0">
                <a:latin typeface="Open Sans" panose="020B0606030504020204" pitchFamily="34" charset="0"/>
                <a:ea typeface="Open Sans" panose="020B0606030504020204" pitchFamily="34" charset="0"/>
                <a:cs typeface="Open Sans" panose="020B0606030504020204" pitchFamily="34" charset="0"/>
              </a:rPr>
              <a:t>Titre de la Revue, Volume, Numéro, Mois et Année, </a:t>
            </a:r>
            <a:r>
              <a:rPr lang="fr-CA" sz="18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https://</a:t>
            </a:r>
            <a:r>
              <a:rPr lang="fr-CA" sz="1800" dirty="0" err="1">
                <a:solidFill>
                  <a:schemeClr val="accent1"/>
                </a:solidFill>
                <a:latin typeface="Open Sans" panose="020B0606030504020204" pitchFamily="34" charset="0"/>
                <a:ea typeface="Open Sans" panose="020B0606030504020204" pitchFamily="34" charset="0"/>
                <a:cs typeface="Open Sans" panose="020B0606030504020204" pitchFamily="34" charset="0"/>
              </a:rPr>
              <a:t>doi.org</a:t>
            </a:r>
            <a:r>
              <a:rPr lang="fr-CA" sz="1800" dirty="0">
                <a:solidFill>
                  <a:schemeClr val="accent1"/>
                </a:solidFill>
                <a:latin typeface="Open Sans" panose="020B0606030504020204" pitchFamily="34" charset="0"/>
                <a:ea typeface="Open Sans" panose="020B0606030504020204" pitchFamily="34" charset="0"/>
                <a:cs typeface="Open Sans" panose="020B0606030504020204" pitchFamily="34" charset="0"/>
              </a:rPr>
              <a:t>/xxx</a:t>
            </a:r>
            <a:endParaRPr lang="fr-CA" dirty="0">
              <a:solidFill>
                <a:schemeClr val="accent1"/>
              </a:solidFill>
            </a:endParaRPr>
          </a:p>
        </p:txBody>
      </p:sp>
      <p:pic>
        <p:nvPicPr>
          <p:cNvPr id="9" name="Image 8">
            <a:extLst>
              <a:ext uri="{FF2B5EF4-FFF2-40B4-BE49-F238E27FC236}">
                <a16:creationId xmlns:a16="http://schemas.microsoft.com/office/drawing/2014/main" id="{12AE3AA1-7CF4-2C94-DFB2-FE5D5466C751}"/>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1588771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C3BE5C82-4A92-0523-C35D-4B2EC3CEA157}"/>
              </a:ext>
            </a:extLst>
          </p:cNvPr>
          <p:cNvSpPr>
            <a:spLocks noGrp="1"/>
          </p:cNvSpPr>
          <p:nvPr>
            <p:ph type="title"/>
          </p:nvPr>
        </p:nvSpPr>
        <p:spPr/>
        <p:txBody>
          <a:bodyPr/>
          <a:lstStyle/>
          <a:p>
            <a:r>
              <a:rPr lang="fr-CA" b="1" dirty="0"/>
              <a:t>Exemples de références</a:t>
            </a:r>
          </a:p>
        </p:txBody>
      </p:sp>
      <p:sp>
        <p:nvSpPr>
          <p:cNvPr id="4" name="Content Placeholder 2"/>
          <p:cNvSpPr>
            <a:spLocks noGrp="1"/>
          </p:cNvSpPr>
          <p:nvPr>
            <p:ph idx="1"/>
            <p:custDataLst>
              <p:tags r:id="rId1"/>
            </p:custDataLst>
          </p:nvPr>
        </p:nvSpPr>
        <p:spPr/>
        <p:txBody>
          <a:bodyPr>
            <a:noAutofit/>
          </a:bodyPr>
          <a:lstStyle/>
          <a:p>
            <a:pPr marL="363538" indent="-363538">
              <a:lnSpc>
                <a:spcPct val="100000"/>
              </a:lnSpc>
              <a:spcBef>
                <a:spcPts val="600"/>
              </a:spcBef>
              <a:spcAft>
                <a:spcPts val="600"/>
              </a:spcAft>
              <a:buNone/>
            </a:pPr>
            <a:r>
              <a:rPr lang="fr-CA" sz="2200" dirty="0">
                <a:solidFill>
                  <a:schemeClr val="accent1"/>
                </a:solidFill>
                <a:latin typeface="Cambria" panose="02040503050406030204" pitchFamily="18" charset="0"/>
              </a:rPr>
              <a:t>Auteur1, A. B., Auteur 2, A. B. et Auteur3, A. B. </a:t>
            </a:r>
            <a:r>
              <a:rPr lang="fr-CA" sz="2200" dirty="0">
                <a:solidFill>
                  <a:schemeClr val="accent2"/>
                </a:solidFill>
                <a:latin typeface="Cambria" panose="02040503050406030204" pitchFamily="18" charset="0"/>
              </a:rPr>
              <a:t>(Année). </a:t>
            </a:r>
            <a:r>
              <a:rPr lang="fr-CA" sz="2200" dirty="0">
                <a:solidFill>
                  <a:schemeClr val="accent3"/>
                </a:solidFill>
                <a:latin typeface="Cambria" panose="02040503050406030204" pitchFamily="18" charset="0"/>
              </a:rPr>
              <a:t>Titre de l’article.</a:t>
            </a:r>
            <a:r>
              <a:rPr lang="fr-CA" sz="2200" dirty="0">
                <a:latin typeface="Cambria" panose="02040503050406030204" pitchFamily="18" charset="0"/>
              </a:rPr>
              <a:t> </a:t>
            </a:r>
            <a:r>
              <a:rPr lang="fr-CA" sz="2200" i="1" dirty="0">
                <a:solidFill>
                  <a:schemeClr val="accent4"/>
                </a:solidFill>
                <a:latin typeface="Cambria" panose="02040503050406030204" pitchFamily="18" charset="0"/>
              </a:rPr>
              <a:t>Titre de la revue</a:t>
            </a:r>
            <a:r>
              <a:rPr lang="fr-CA" sz="2200" dirty="0">
                <a:solidFill>
                  <a:schemeClr val="accent4"/>
                </a:solidFill>
                <a:latin typeface="Cambria" panose="02040503050406030204" pitchFamily="18" charset="0"/>
              </a:rPr>
              <a:t>, </a:t>
            </a:r>
            <a:r>
              <a:rPr lang="fr-CA" sz="2200" dirty="0">
                <a:solidFill>
                  <a:schemeClr val="accent5"/>
                </a:solidFill>
                <a:latin typeface="Cambria" panose="02040503050406030204" pitchFamily="18" charset="0"/>
              </a:rPr>
              <a:t>Information de publication</a:t>
            </a:r>
            <a:r>
              <a:rPr lang="fr-CA" sz="2200" dirty="0">
                <a:latin typeface="Cambria" panose="02040503050406030204" pitchFamily="18" charset="0"/>
              </a:rPr>
              <a:t>.</a:t>
            </a:r>
            <a:r>
              <a:rPr lang="fr-CA" sz="2200" dirty="0">
                <a:solidFill>
                  <a:schemeClr val="accent5"/>
                </a:solidFill>
                <a:latin typeface="Cambria" panose="02040503050406030204" pitchFamily="18" charset="0"/>
              </a:rPr>
              <a:t> </a:t>
            </a:r>
            <a:r>
              <a:rPr lang="fr-CA" sz="2200" dirty="0">
                <a:solidFill>
                  <a:schemeClr val="accent6"/>
                </a:solidFill>
                <a:latin typeface="Cambria" panose="02040503050406030204" pitchFamily="18" charset="0"/>
              </a:rPr>
              <a:t>DOI</a:t>
            </a:r>
          </a:p>
          <a:p>
            <a:pPr marL="361950" indent="-361950">
              <a:lnSpc>
                <a:spcPct val="100000"/>
              </a:lnSpc>
              <a:spcBef>
                <a:spcPts val="600"/>
              </a:spcBef>
              <a:spcAft>
                <a:spcPts val="600"/>
              </a:spcAft>
              <a:buNone/>
              <a:tabLst>
                <a:tab pos="361950" algn="l"/>
              </a:tabLst>
            </a:pPr>
            <a:endParaRPr lang="en-US" sz="2200" dirty="0">
              <a:latin typeface="Cambria" panose="02040503050406030204" pitchFamily="18" charset="0"/>
              <a:cs typeface="Times New Roman" panose="02020603050405020304" pitchFamily="18" charset="0"/>
            </a:endParaRPr>
          </a:p>
          <a:p>
            <a:pPr marL="411163" indent="-411163">
              <a:lnSpc>
                <a:spcPct val="100000"/>
              </a:lnSpc>
              <a:spcBef>
                <a:spcPts val="600"/>
              </a:spcBef>
              <a:spcAft>
                <a:spcPts val="600"/>
              </a:spcAft>
              <a:buNone/>
            </a:pPr>
            <a:r>
              <a:rPr lang="en-US" sz="2200" dirty="0">
                <a:solidFill>
                  <a:schemeClr val="accent1"/>
                </a:solidFill>
                <a:latin typeface="Cambria" panose="02040503050406030204" pitchFamily="18" charset="0"/>
                <a:cs typeface="Times New Roman" panose="02020603050405020304" pitchFamily="18" charset="0"/>
              </a:rPr>
              <a:t>Wilson, T. D. </a:t>
            </a:r>
            <a:r>
              <a:rPr lang="en-US" sz="2200" dirty="0">
                <a:solidFill>
                  <a:schemeClr val="accent2"/>
                </a:solidFill>
                <a:latin typeface="Cambria" panose="02040503050406030204" pitchFamily="18" charset="0"/>
                <a:cs typeface="Times New Roman" panose="02020603050405020304" pitchFamily="18" charset="0"/>
              </a:rPr>
              <a:t>(2005). </a:t>
            </a:r>
            <a:r>
              <a:rPr lang="en-US" sz="2200" dirty="0">
                <a:solidFill>
                  <a:schemeClr val="accent3"/>
                </a:solidFill>
                <a:latin typeface="Cambria" panose="02040503050406030204" pitchFamily="18" charset="0"/>
                <a:cs typeface="Times New Roman" panose="02020603050405020304" pitchFamily="18" charset="0"/>
              </a:rPr>
              <a:t>The message is in the method: Celebrating and exporting the experimental approach. </a:t>
            </a:r>
            <a:r>
              <a:rPr lang="en-US" sz="2200" i="1" dirty="0">
                <a:solidFill>
                  <a:schemeClr val="accent4"/>
                </a:solidFill>
                <a:latin typeface="Cambria" panose="02040503050406030204" pitchFamily="18" charset="0"/>
                <a:cs typeface="Times New Roman" panose="02020603050405020304" pitchFamily="18" charset="0"/>
              </a:rPr>
              <a:t>Psychology Inquiry</a:t>
            </a:r>
            <a:r>
              <a:rPr lang="en-US" sz="2200" i="1" dirty="0">
                <a:latin typeface="Cambria" panose="02040503050406030204" pitchFamily="18" charset="0"/>
                <a:cs typeface="Times New Roman" panose="02020603050405020304" pitchFamily="18" charset="0"/>
              </a:rPr>
              <a:t>, </a:t>
            </a:r>
            <a:r>
              <a:rPr lang="en-US" sz="2200" i="1" dirty="0">
                <a:solidFill>
                  <a:schemeClr val="accent5"/>
                </a:solidFill>
                <a:latin typeface="Cambria" panose="02040503050406030204" pitchFamily="18" charset="0"/>
                <a:cs typeface="Times New Roman" panose="02020603050405020304" pitchFamily="18" charset="0"/>
              </a:rPr>
              <a:t>16</a:t>
            </a:r>
            <a:r>
              <a:rPr lang="en-US" sz="2200" dirty="0">
                <a:solidFill>
                  <a:schemeClr val="accent5"/>
                </a:solidFill>
                <a:latin typeface="Cambria" panose="02040503050406030204" pitchFamily="18" charset="0"/>
                <a:cs typeface="Times New Roman" panose="02020603050405020304" pitchFamily="18" charset="0"/>
              </a:rPr>
              <a:t>(4), 185-193</a:t>
            </a:r>
            <a:r>
              <a:rPr lang="en-US" sz="2200" dirty="0">
                <a:latin typeface="Cambria" panose="02040503050406030204" pitchFamily="18" charset="0"/>
                <a:cs typeface="Times New Roman" panose="02020603050405020304" pitchFamily="18" charset="0"/>
              </a:rPr>
              <a:t>. </a:t>
            </a:r>
            <a:r>
              <a:rPr lang="fr-CA" sz="2200" b="0" i="0" u="sng" strike="noStrike" dirty="0">
                <a:solidFill>
                  <a:schemeClr val="accent6"/>
                </a:solidFill>
                <a:effectLst/>
                <a:latin typeface="Cambria" panose="02040503050406030204" pitchFamily="18" charset="0"/>
              </a:rPr>
              <a:t>https://doi.org/10.1207/s15327965pli1604_09</a:t>
            </a:r>
            <a:endParaRPr lang="fr-CA" sz="2200" b="0" i="0" u="sng" dirty="0">
              <a:solidFill>
                <a:schemeClr val="accent6"/>
              </a:solidFill>
              <a:effectLst/>
              <a:latin typeface="Cambria" panose="02040503050406030204" pitchFamily="18" charset="0"/>
            </a:endParaRPr>
          </a:p>
          <a:p>
            <a:pPr marL="361950" indent="-361950">
              <a:lnSpc>
                <a:spcPct val="100000"/>
              </a:lnSpc>
              <a:spcBef>
                <a:spcPts val="600"/>
              </a:spcBef>
              <a:spcAft>
                <a:spcPts val="600"/>
              </a:spcAft>
              <a:buNone/>
              <a:tabLst>
                <a:tab pos="361950" algn="l"/>
              </a:tabLst>
            </a:pPr>
            <a:r>
              <a:rPr lang="en-US" sz="2200" dirty="0">
                <a:solidFill>
                  <a:schemeClr val="accent1"/>
                </a:solidFill>
                <a:latin typeface="Cambria" panose="02040503050406030204" pitchFamily="18" charset="0"/>
                <a:cs typeface="Times New Roman" panose="02020603050405020304" pitchFamily="18" charset="0"/>
              </a:rPr>
              <a:t>Wilson, T. D., Lisle, D., </a:t>
            </a:r>
            <a:r>
              <a:rPr lang="en-US" sz="2200" dirty="0" err="1">
                <a:solidFill>
                  <a:schemeClr val="accent1"/>
                </a:solidFill>
                <a:latin typeface="Cambria" panose="02040503050406030204" pitchFamily="18" charset="0"/>
                <a:cs typeface="Times New Roman" panose="02020603050405020304" pitchFamily="18" charset="0"/>
              </a:rPr>
              <a:t>Schooler</a:t>
            </a:r>
            <a:r>
              <a:rPr lang="en-US" sz="2200" dirty="0">
                <a:solidFill>
                  <a:schemeClr val="accent1"/>
                </a:solidFill>
                <a:latin typeface="Cambria" panose="02040503050406030204" pitchFamily="18" charset="0"/>
                <a:cs typeface="Times New Roman" panose="02020603050405020304" pitchFamily="18" charset="0"/>
              </a:rPr>
              <a:t>, J. W., Hodges, S. D., </a:t>
            </a:r>
            <a:r>
              <a:rPr lang="en-US" sz="2200" dirty="0" err="1">
                <a:solidFill>
                  <a:schemeClr val="accent1"/>
                </a:solidFill>
                <a:latin typeface="Cambria" panose="02040503050406030204" pitchFamily="18" charset="0"/>
                <a:cs typeface="Times New Roman" panose="02020603050405020304" pitchFamily="18" charset="0"/>
              </a:rPr>
              <a:t>Klaaren</a:t>
            </a:r>
            <a:r>
              <a:rPr lang="en-US" sz="2200" dirty="0">
                <a:solidFill>
                  <a:schemeClr val="accent1"/>
                </a:solidFill>
                <a:latin typeface="Cambria" panose="02040503050406030204" pitchFamily="18" charset="0"/>
                <a:cs typeface="Times New Roman" panose="02020603050405020304" pitchFamily="18" charset="0"/>
              </a:rPr>
              <a:t>, K. J. et La Fleur, S. J. </a:t>
            </a:r>
            <a:r>
              <a:rPr lang="en-US" sz="2200" dirty="0">
                <a:solidFill>
                  <a:schemeClr val="accent2"/>
                </a:solidFill>
                <a:latin typeface="Cambria" panose="02040503050406030204" pitchFamily="18" charset="0"/>
                <a:cs typeface="Times New Roman" panose="02020603050405020304" pitchFamily="18" charset="0"/>
              </a:rPr>
              <a:t>(1993). </a:t>
            </a:r>
            <a:r>
              <a:rPr lang="en-US" sz="2200" dirty="0">
                <a:solidFill>
                  <a:schemeClr val="accent3"/>
                </a:solidFill>
                <a:latin typeface="Cambria" panose="02040503050406030204" pitchFamily="18" charset="0"/>
                <a:cs typeface="Times New Roman" panose="02020603050405020304" pitchFamily="18" charset="0"/>
              </a:rPr>
              <a:t>Introspecting about reasons can reduce post-choice satisfaction. </a:t>
            </a:r>
            <a:r>
              <a:rPr lang="en-US" sz="2200" i="1" dirty="0">
                <a:solidFill>
                  <a:schemeClr val="accent4"/>
                </a:solidFill>
                <a:latin typeface="Cambria" panose="02040503050406030204" pitchFamily="18" charset="0"/>
                <a:cs typeface="Times New Roman" panose="02020603050405020304" pitchFamily="18" charset="0"/>
              </a:rPr>
              <a:t>Personality and Social Psychology Bulletin</a:t>
            </a:r>
            <a:r>
              <a:rPr lang="en-US" sz="2200" i="1" dirty="0">
                <a:latin typeface="Cambria" panose="02040503050406030204" pitchFamily="18" charset="0"/>
                <a:cs typeface="Times New Roman" panose="02020603050405020304" pitchFamily="18" charset="0"/>
              </a:rPr>
              <a:t>, </a:t>
            </a:r>
            <a:r>
              <a:rPr lang="en-US" sz="2200" i="1" dirty="0">
                <a:solidFill>
                  <a:schemeClr val="accent5"/>
                </a:solidFill>
                <a:latin typeface="Cambria" panose="02040503050406030204" pitchFamily="18" charset="0"/>
                <a:cs typeface="Times New Roman" panose="02020603050405020304" pitchFamily="18" charset="0"/>
              </a:rPr>
              <a:t>19</a:t>
            </a:r>
            <a:r>
              <a:rPr lang="en-US" sz="2200" dirty="0">
                <a:solidFill>
                  <a:schemeClr val="accent5"/>
                </a:solidFill>
                <a:latin typeface="Cambria" panose="02040503050406030204" pitchFamily="18" charset="0"/>
                <a:cs typeface="Times New Roman" panose="02020603050405020304" pitchFamily="18" charset="0"/>
              </a:rPr>
              <a:t>(3), 331-339</a:t>
            </a:r>
            <a:r>
              <a:rPr lang="en-US" sz="2200" dirty="0">
                <a:latin typeface="Cambria" panose="02040503050406030204" pitchFamily="18" charset="0"/>
                <a:cs typeface="Times New Roman" panose="02020603050405020304" pitchFamily="18" charset="0"/>
              </a:rPr>
              <a:t>. </a:t>
            </a:r>
            <a:r>
              <a:rPr lang="en-US" sz="2200" u="sng" dirty="0">
                <a:solidFill>
                  <a:schemeClr val="accent6"/>
                </a:solidFill>
                <a:latin typeface="Cambria" panose="02040503050406030204" pitchFamily="18" charset="0"/>
                <a:cs typeface="Times New Roman" panose="02020603050405020304" pitchFamily="18" charset="0"/>
              </a:rPr>
              <a:t>https://</a:t>
            </a:r>
            <a:r>
              <a:rPr lang="en-US" sz="2200" u="sng" dirty="0" err="1">
                <a:solidFill>
                  <a:schemeClr val="accent6"/>
                </a:solidFill>
                <a:latin typeface="Cambria" panose="02040503050406030204" pitchFamily="18" charset="0"/>
                <a:cs typeface="Times New Roman" panose="02020603050405020304" pitchFamily="18" charset="0"/>
              </a:rPr>
              <a:t>doi.org</a:t>
            </a:r>
            <a:r>
              <a:rPr lang="en-US" sz="2200" u="sng" dirty="0">
                <a:solidFill>
                  <a:schemeClr val="accent6"/>
                </a:solidFill>
                <a:latin typeface="Cambria" panose="02040503050406030204" pitchFamily="18" charset="0"/>
                <a:cs typeface="Times New Roman" panose="02020603050405020304" pitchFamily="18" charset="0"/>
              </a:rPr>
              <a:t>/10.1177/0146167293193010 </a:t>
            </a:r>
          </a:p>
        </p:txBody>
      </p:sp>
      <p:sp>
        <p:nvSpPr>
          <p:cNvPr id="6" name="Espace réservé du numéro de diapositive 5">
            <a:extLst>
              <a:ext uri="{FF2B5EF4-FFF2-40B4-BE49-F238E27FC236}">
                <a16:creationId xmlns:a16="http://schemas.microsoft.com/office/drawing/2014/main" id="{B6D0A755-AF20-B1A9-2561-388AC3CA5947}"/>
              </a:ext>
            </a:extLst>
          </p:cNvPr>
          <p:cNvSpPr>
            <a:spLocks noGrp="1"/>
          </p:cNvSpPr>
          <p:nvPr>
            <p:ph type="sldNum" sz="quarter" idx="12"/>
          </p:nvPr>
        </p:nvSpPr>
        <p:spPr/>
        <p:txBody>
          <a:bodyPr/>
          <a:lstStyle/>
          <a:p>
            <a:fld id="{DF28FB93-0A08-4E7D-8E63-9EFA29F1E093}" type="slidenum">
              <a:rPr lang="fr-CA" smtClean="0"/>
              <a:pPr/>
              <a:t>82</a:t>
            </a:fld>
            <a:endParaRPr lang="fr-CA"/>
          </a:p>
        </p:txBody>
      </p:sp>
      <p:pic>
        <p:nvPicPr>
          <p:cNvPr id="2" name="Image 1">
            <a:extLst>
              <a:ext uri="{FF2B5EF4-FFF2-40B4-BE49-F238E27FC236}">
                <a16:creationId xmlns:a16="http://schemas.microsoft.com/office/drawing/2014/main" id="{9F2B0B60-68EC-3F55-2FB7-E6CAE90182DA}"/>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cxnSp>
        <p:nvCxnSpPr>
          <p:cNvPr id="5" name="Straight Connector 3">
            <a:extLst>
              <a:ext uri="{FF2B5EF4-FFF2-40B4-BE49-F238E27FC236}">
                <a16:creationId xmlns:a16="http://schemas.microsoft.com/office/drawing/2014/main" id="{4DDA4FB4-8F82-55A8-FD31-11B516EABB4A}"/>
              </a:ext>
            </a:extLst>
          </p:cNvPr>
          <p:cNvCxnSpPr>
            <a:cxnSpLocks/>
          </p:cNvCxnSpPr>
          <p:nvPr/>
        </p:nvCxnSpPr>
        <p:spPr>
          <a:xfrm>
            <a:off x="1522876" y="2924944"/>
            <a:ext cx="91435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809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729B1B-9F71-A206-9B87-3E62972FE181}"/>
              </a:ext>
            </a:extLst>
          </p:cNvPr>
          <p:cNvSpPr>
            <a:spLocks noGrp="1"/>
          </p:cNvSpPr>
          <p:nvPr>
            <p:ph type="title"/>
          </p:nvPr>
        </p:nvSpPr>
        <p:spPr/>
        <p:txBody>
          <a:bodyPr/>
          <a:lstStyle/>
          <a:p>
            <a:r>
              <a:rPr lang="fr-CA" b="1" dirty="0"/>
              <a:t>À votre tour! Formatez la référence suivante</a:t>
            </a:r>
          </a:p>
        </p:txBody>
      </p:sp>
      <p:sp>
        <p:nvSpPr>
          <p:cNvPr id="3" name="Espace réservé du contenu 2">
            <a:extLst>
              <a:ext uri="{FF2B5EF4-FFF2-40B4-BE49-F238E27FC236}">
                <a16:creationId xmlns:a16="http://schemas.microsoft.com/office/drawing/2014/main" id="{1E868AC3-4711-9B40-45C8-17D1E3D66E1B}"/>
              </a:ext>
            </a:extLst>
          </p:cNvPr>
          <p:cNvSpPr>
            <a:spLocks noGrp="1"/>
          </p:cNvSpPr>
          <p:nvPr>
            <p:ph idx="1"/>
          </p:nvPr>
        </p:nvSpPr>
        <p:spPr/>
        <p:txBody>
          <a:bodyPr>
            <a:normAutofit/>
          </a:bodyPr>
          <a:lstStyle/>
          <a:p>
            <a:pPr marL="363538" indent="-363538">
              <a:lnSpc>
                <a:spcPct val="100000"/>
              </a:lnSpc>
              <a:buNone/>
            </a:pPr>
            <a:r>
              <a:rPr lang="fr-CA" sz="2200" dirty="0">
                <a:solidFill>
                  <a:schemeClr val="accent1"/>
                </a:solidFill>
                <a:latin typeface="Cambria" panose="02040503050406030204" pitchFamily="18" charset="0"/>
              </a:rPr>
              <a:t>Auteur1, A. B., Auteur 2, A. B. et Auteur3, A. B. </a:t>
            </a:r>
            <a:r>
              <a:rPr lang="fr-CA" sz="2200" dirty="0">
                <a:solidFill>
                  <a:schemeClr val="accent2"/>
                </a:solidFill>
                <a:latin typeface="Cambria" panose="02040503050406030204" pitchFamily="18" charset="0"/>
              </a:rPr>
              <a:t>(Année). </a:t>
            </a:r>
            <a:r>
              <a:rPr lang="fr-CA" sz="2200" dirty="0">
                <a:solidFill>
                  <a:schemeClr val="accent3"/>
                </a:solidFill>
                <a:latin typeface="Cambria" panose="02040503050406030204" pitchFamily="18" charset="0"/>
              </a:rPr>
              <a:t>Titre de l’article.</a:t>
            </a:r>
            <a:r>
              <a:rPr lang="fr-CA" sz="2200" dirty="0">
                <a:latin typeface="Cambria" panose="02040503050406030204" pitchFamily="18" charset="0"/>
              </a:rPr>
              <a:t> </a:t>
            </a:r>
            <a:r>
              <a:rPr lang="fr-CA" sz="2200" i="1" dirty="0">
                <a:solidFill>
                  <a:schemeClr val="accent4"/>
                </a:solidFill>
                <a:latin typeface="Cambria" panose="02040503050406030204" pitchFamily="18" charset="0"/>
              </a:rPr>
              <a:t>Titre de la revue</a:t>
            </a:r>
            <a:r>
              <a:rPr lang="fr-CA" sz="2200" dirty="0">
                <a:solidFill>
                  <a:schemeClr val="accent4"/>
                </a:solidFill>
                <a:latin typeface="Cambria" panose="02040503050406030204" pitchFamily="18" charset="0"/>
              </a:rPr>
              <a:t>, </a:t>
            </a:r>
            <a:r>
              <a:rPr lang="fr-CA" sz="2200" dirty="0">
                <a:solidFill>
                  <a:schemeClr val="accent5"/>
                </a:solidFill>
                <a:latin typeface="Cambria" panose="02040503050406030204" pitchFamily="18" charset="0"/>
              </a:rPr>
              <a:t>Information de publication</a:t>
            </a:r>
            <a:r>
              <a:rPr lang="fr-CA" sz="2200" dirty="0">
                <a:latin typeface="Cambria" panose="02040503050406030204" pitchFamily="18" charset="0"/>
              </a:rPr>
              <a:t>.</a:t>
            </a:r>
            <a:r>
              <a:rPr lang="fr-CA" sz="2200" dirty="0">
                <a:solidFill>
                  <a:schemeClr val="accent5"/>
                </a:solidFill>
                <a:latin typeface="Cambria" panose="02040503050406030204" pitchFamily="18" charset="0"/>
              </a:rPr>
              <a:t> </a:t>
            </a:r>
            <a:r>
              <a:rPr lang="fr-CA" sz="2200" dirty="0">
                <a:solidFill>
                  <a:schemeClr val="accent6"/>
                </a:solidFill>
                <a:latin typeface="Cambria" panose="02040503050406030204" pitchFamily="18" charset="0"/>
              </a:rPr>
              <a:t>DOI</a:t>
            </a:r>
            <a:endParaRPr lang="fr-CA" sz="2200" dirty="0"/>
          </a:p>
          <a:p>
            <a:pPr>
              <a:lnSpc>
                <a:spcPct val="100000"/>
              </a:lnSpc>
            </a:pPr>
            <a:r>
              <a:rPr lang="fr-CA" sz="2200" dirty="0"/>
              <a:t>Titre : Are </a:t>
            </a:r>
            <a:r>
              <a:rPr lang="fr-CA" sz="2200" dirty="0" err="1"/>
              <a:t>Women</a:t>
            </a:r>
            <a:r>
              <a:rPr lang="fr-CA" sz="2200" dirty="0"/>
              <a:t> </a:t>
            </a:r>
            <a:r>
              <a:rPr lang="fr-CA" sz="2200" dirty="0" err="1"/>
              <a:t>Really</a:t>
            </a:r>
            <a:r>
              <a:rPr lang="fr-CA" sz="2200" dirty="0"/>
              <a:t> More </a:t>
            </a:r>
            <a:r>
              <a:rPr lang="fr-CA" sz="2200" dirty="0" err="1"/>
              <a:t>Talkative</a:t>
            </a:r>
            <a:r>
              <a:rPr lang="fr-CA" sz="2200" dirty="0"/>
              <a:t> </a:t>
            </a:r>
            <a:r>
              <a:rPr lang="fr-CA" sz="2200" dirty="0" err="1"/>
              <a:t>than</a:t>
            </a:r>
            <a:r>
              <a:rPr lang="fr-CA" sz="2200" dirty="0"/>
              <a:t> Men?</a:t>
            </a:r>
          </a:p>
          <a:p>
            <a:pPr>
              <a:lnSpc>
                <a:spcPct val="100000"/>
              </a:lnSpc>
            </a:pPr>
            <a:r>
              <a:rPr lang="fr-CA" sz="2200" dirty="0"/>
              <a:t>Auteurs : </a:t>
            </a:r>
            <a:r>
              <a:rPr lang="en-US" sz="2200" dirty="0"/>
              <a:t>Matthias R. </a:t>
            </a:r>
            <a:r>
              <a:rPr lang="en-US" sz="2200" dirty="0" err="1"/>
              <a:t>Mehl</a:t>
            </a:r>
            <a:r>
              <a:rPr lang="en-US" sz="2200" dirty="0"/>
              <a:t>, </a:t>
            </a:r>
            <a:r>
              <a:rPr lang="en-US" sz="2200" dirty="0" err="1"/>
              <a:t>Simine</a:t>
            </a:r>
            <a:r>
              <a:rPr lang="en-US" sz="2200" dirty="0"/>
              <a:t> </a:t>
            </a:r>
            <a:r>
              <a:rPr lang="en-US" sz="2200" dirty="0" err="1"/>
              <a:t>Vazire</a:t>
            </a:r>
            <a:r>
              <a:rPr lang="en-US" sz="2200" dirty="0"/>
              <a:t>, </a:t>
            </a:r>
            <a:r>
              <a:rPr lang="en-US" sz="2200" dirty="0" err="1"/>
              <a:t>Nairán</a:t>
            </a:r>
            <a:r>
              <a:rPr lang="en-US" sz="2200" dirty="0"/>
              <a:t> Ramírez-Esparza, Richard B. </a:t>
            </a:r>
            <a:r>
              <a:rPr lang="en-US" sz="2200" dirty="0" err="1"/>
              <a:t>Slatcher</a:t>
            </a:r>
            <a:r>
              <a:rPr lang="en-US" sz="2200" dirty="0"/>
              <a:t> et James W. Pennebaker</a:t>
            </a:r>
          </a:p>
          <a:p>
            <a:pPr>
              <a:lnSpc>
                <a:spcPct val="100000"/>
              </a:lnSpc>
            </a:pPr>
            <a:r>
              <a:rPr lang="en-US" sz="2200" dirty="0"/>
              <a:t>Date de publication : 6 </a:t>
            </a:r>
            <a:r>
              <a:rPr lang="en-US" sz="2200" dirty="0" err="1"/>
              <a:t>juillet</a:t>
            </a:r>
            <a:r>
              <a:rPr lang="en-US" sz="2200" dirty="0"/>
              <a:t> 2007</a:t>
            </a:r>
          </a:p>
          <a:p>
            <a:pPr>
              <a:lnSpc>
                <a:spcPct val="100000"/>
              </a:lnSpc>
            </a:pPr>
            <a:r>
              <a:rPr lang="en-US" sz="2200" dirty="0"/>
              <a:t>Source de la revue : Science, Volume 317, </a:t>
            </a:r>
            <a:r>
              <a:rPr lang="en-US" sz="2200" dirty="0" err="1"/>
              <a:t>Numéro</a:t>
            </a:r>
            <a:r>
              <a:rPr lang="en-US" sz="2200" dirty="0"/>
              <a:t> 5834, p. 82</a:t>
            </a:r>
          </a:p>
          <a:p>
            <a:pPr>
              <a:lnSpc>
                <a:spcPct val="100000"/>
              </a:lnSpc>
            </a:pPr>
            <a:r>
              <a:rPr lang="en-US" sz="2200" dirty="0"/>
              <a:t>URL stable : </a:t>
            </a:r>
            <a:r>
              <a:rPr lang="en-US" sz="2200" dirty="0">
                <a:hlinkClick r:id="rId3"/>
              </a:rPr>
              <a:t>http://dx.doi.org/10.1126/science.1139940</a:t>
            </a:r>
            <a:r>
              <a:rPr lang="en-US" sz="2200" dirty="0"/>
              <a:t> </a:t>
            </a:r>
            <a:endParaRPr lang="fr-CA" sz="2200" dirty="0"/>
          </a:p>
        </p:txBody>
      </p:sp>
      <p:sp>
        <p:nvSpPr>
          <p:cNvPr id="4" name="Espace réservé du numéro de diapositive 3">
            <a:extLst>
              <a:ext uri="{FF2B5EF4-FFF2-40B4-BE49-F238E27FC236}">
                <a16:creationId xmlns:a16="http://schemas.microsoft.com/office/drawing/2014/main" id="{E35155B6-07D5-8773-ABFC-F527D4B698F0}"/>
              </a:ext>
            </a:extLst>
          </p:cNvPr>
          <p:cNvSpPr>
            <a:spLocks noGrp="1"/>
          </p:cNvSpPr>
          <p:nvPr>
            <p:ph type="sldNum" sz="quarter" idx="12"/>
          </p:nvPr>
        </p:nvSpPr>
        <p:spPr/>
        <p:txBody>
          <a:bodyPr/>
          <a:lstStyle/>
          <a:p>
            <a:fld id="{DF28FB93-0A08-4E7D-8E63-9EFA29F1E093}" type="slidenum">
              <a:rPr lang="fr-CA" smtClean="0"/>
              <a:pPr/>
              <a:t>83</a:t>
            </a:fld>
            <a:endParaRPr lang="fr-CA"/>
          </a:p>
        </p:txBody>
      </p:sp>
      <p:pic>
        <p:nvPicPr>
          <p:cNvPr id="6" name="Image 5">
            <a:extLst>
              <a:ext uri="{FF2B5EF4-FFF2-40B4-BE49-F238E27FC236}">
                <a16:creationId xmlns:a16="http://schemas.microsoft.com/office/drawing/2014/main" id="{B5E0373B-3C8D-DDB4-C365-2A157CF092EE}"/>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411288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8EB3F-FFCF-84EE-E92B-5D15780B15EB}"/>
              </a:ext>
            </a:extLst>
          </p:cNvPr>
          <p:cNvSpPr>
            <a:spLocks noGrp="1"/>
          </p:cNvSpPr>
          <p:nvPr>
            <p:ph type="title"/>
          </p:nvPr>
        </p:nvSpPr>
        <p:spPr>
          <a:xfrm>
            <a:off x="1522876" y="609600"/>
            <a:ext cx="10042442" cy="1066800"/>
          </a:xfrm>
        </p:spPr>
        <p:txBody>
          <a:bodyPr/>
          <a:lstStyle/>
          <a:p>
            <a:r>
              <a:rPr lang="fr-CA" b="1" dirty="0"/>
              <a:t>Vérifiez si votre référence est correctement formatée</a:t>
            </a:r>
          </a:p>
        </p:txBody>
      </p:sp>
      <p:sp>
        <p:nvSpPr>
          <p:cNvPr id="3" name="Espace réservé du contenu 2">
            <a:extLst>
              <a:ext uri="{FF2B5EF4-FFF2-40B4-BE49-F238E27FC236}">
                <a16:creationId xmlns:a16="http://schemas.microsoft.com/office/drawing/2014/main" id="{1795F81D-6641-86F8-3893-F7633D98765D}"/>
              </a:ext>
            </a:extLst>
          </p:cNvPr>
          <p:cNvSpPr>
            <a:spLocks noGrp="1"/>
          </p:cNvSpPr>
          <p:nvPr>
            <p:ph idx="1"/>
          </p:nvPr>
        </p:nvSpPr>
        <p:spPr>
          <a:xfrm>
            <a:off x="1522876" y="1905000"/>
            <a:ext cx="9540088" cy="4114800"/>
          </a:xfrm>
        </p:spPr>
        <p:txBody>
          <a:bodyPr>
            <a:normAutofit/>
          </a:bodyPr>
          <a:lstStyle/>
          <a:p>
            <a:pPr marL="363538" marR="0" lvl="0" indent="-363538" algn="l" defTabSz="914400" rtl="0" eaLnBrk="1" fontAlgn="auto" latinLnBrk="0" hangingPunct="1">
              <a:lnSpc>
                <a:spcPct val="150000"/>
              </a:lnSpc>
              <a:spcBef>
                <a:spcPts val="600"/>
              </a:spcBef>
              <a:spcAft>
                <a:spcPts val="600"/>
              </a:spcAft>
              <a:buClr>
                <a:prstClr val="black"/>
              </a:buClr>
              <a:buSzPct val="80000"/>
              <a:buFont typeface="Wingdings" pitchFamily="2" charset="2"/>
              <a:buNone/>
              <a:tabLst/>
              <a:defRPr/>
            </a:pPr>
            <a:r>
              <a:rPr kumimoji="0" lang="fr-CA" b="0" i="0" u="none" strike="noStrike" kern="1200" cap="none" spc="0" normalizeH="0" baseline="0" noProof="0" dirty="0">
                <a:ln>
                  <a:noFill/>
                </a:ln>
                <a:solidFill>
                  <a:srgbClr val="0F6FC6"/>
                </a:solidFill>
                <a:effectLst/>
                <a:uLnTx/>
                <a:uFillTx/>
                <a:latin typeface="Cambria" panose="02040503050406030204" pitchFamily="18" charset="0"/>
                <a:ea typeface="+mn-ea"/>
                <a:cs typeface="+mn-cs"/>
              </a:rPr>
              <a:t>Auteur1, A. B., Auteur 2, A. B. et Auteur3, A. B. </a:t>
            </a:r>
            <a:r>
              <a:rPr kumimoji="0" lang="fr-CA" b="0" i="0" u="none" strike="noStrike" kern="1200" cap="none" spc="0" normalizeH="0" baseline="0" noProof="0" dirty="0">
                <a:ln>
                  <a:noFill/>
                </a:ln>
                <a:solidFill>
                  <a:srgbClr val="009DD9"/>
                </a:solidFill>
                <a:effectLst/>
                <a:uLnTx/>
                <a:uFillTx/>
                <a:latin typeface="Cambria" panose="02040503050406030204" pitchFamily="18" charset="0"/>
                <a:ea typeface="+mn-ea"/>
                <a:cs typeface="+mn-cs"/>
              </a:rPr>
              <a:t>(Année). </a:t>
            </a:r>
            <a:r>
              <a:rPr kumimoji="0" lang="fr-CA" b="0" i="0" u="none" strike="noStrike" kern="1200" cap="none" spc="0" normalizeH="0" baseline="0" noProof="0" dirty="0">
                <a:ln>
                  <a:noFill/>
                </a:ln>
                <a:solidFill>
                  <a:srgbClr val="0BD0D9"/>
                </a:solidFill>
                <a:effectLst/>
                <a:uLnTx/>
                <a:uFillTx/>
                <a:latin typeface="Cambria" panose="02040503050406030204" pitchFamily="18" charset="0"/>
                <a:ea typeface="+mn-ea"/>
                <a:cs typeface="+mn-cs"/>
              </a:rPr>
              <a:t>Titre de l’article.</a:t>
            </a:r>
            <a:r>
              <a:rPr kumimoji="0" lang="fr-CA" b="0"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fr-CA" b="0" i="1" u="none" strike="noStrike" kern="1200" cap="none" spc="0" normalizeH="0" baseline="0" noProof="0" dirty="0">
                <a:ln>
                  <a:noFill/>
                </a:ln>
                <a:solidFill>
                  <a:srgbClr val="10CF9B"/>
                </a:solidFill>
                <a:effectLst/>
                <a:uLnTx/>
                <a:uFillTx/>
                <a:latin typeface="Cambria" panose="02040503050406030204" pitchFamily="18" charset="0"/>
                <a:ea typeface="+mn-ea"/>
                <a:cs typeface="+mn-cs"/>
              </a:rPr>
              <a:t>Titre de la revue</a:t>
            </a:r>
            <a:r>
              <a:rPr kumimoji="0" lang="fr-CA" b="0" i="0" u="none" strike="noStrike" kern="1200" cap="none" spc="0" normalizeH="0" baseline="0" noProof="0" dirty="0">
                <a:ln>
                  <a:noFill/>
                </a:ln>
                <a:solidFill>
                  <a:srgbClr val="10CF9B"/>
                </a:solidFill>
                <a:effectLst/>
                <a:uLnTx/>
                <a:uFillTx/>
                <a:latin typeface="Cambria" panose="02040503050406030204" pitchFamily="18" charset="0"/>
                <a:ea typeface="+mn-ea"/>
                <a:cs typeface="+mn-cs"/>
              </a:rPr>
              <a:t>, </a:t>
            </a:r>
            <a:r>
              <a:rPr kumimoji="0" lang="fr-CA" b="0" i="0" u="none" strike="noStrike" kern="1200" cap="none" spc="0" normalizeH="0" baseline="0" noProof="0" dirty="0">
                <a:ln>
                  <a:noFill/>
                </a:ln>
                <a:solidFill>
                  <a:srgbClr val="7CCA62"/>
                </a:solidFill>
                <a:effectLst/>
                <a:uLnTx/>
                <a:uFillTx/>
                <a:latin typeface="Cambria" panose="02040503050406030204" pitchFamily="18" charset="0"/>
                <a:ea typeface="+mn-ea"/>
                <a:cs typeface="+mn-cs"/>
              </a:rPr>
              <a:t>Information de publication</a:t>
            </a:r>
            <a:r>
              <a:rPr kumimoji="0" lang="fr-CA" b="0" i="0" u="none" strike="noStrike" kern="1200" cap="none" spc="0" normalizeH="0" baseline="0" noProof="0" dirty="0">
                <a:ln>
                  <a:noFill/>
                </a:ln>
                <a:effectLst/>
                <a:uLnTx/>
                <a:uFillTx/>
                <a:latin typeface="Cambria" panose="02040503050406030204" pitchFamily="18" charset="0"/>
                <a:ea typeface="+mn-ea"/>
                <a:cs typeface="+mn-cs"/>
              </a:rPr>
              <a:t>.</a:t>
            </a:r>
            <a:r>
              <a:rPr kumimoji="0" lang="fr-CA" b="0" i="0" u="none" strike="noStrike" kern="1200" cap="none" spc="0" normalizeH="0" baseline="0" noProof="0" dirty="0">
                <a:ln>
                  <a:noFill/>
                </a:ln>
                <a:solidFill>
                  <a:srgbClr val="7CCA62"/>
                </a:solidFill>
                <a:effectLst/>
                <a:uLnTx/>
                <a:uFillTx/>
                <a:latin typeface="Cambria" panose="02040503050406030204" pitchFamily="18" charset="0"/>
                <a:ea typeface="+mn-ea"/>
                <a:cs typeface="+mn-cs"/>
              </a:rPr>
              <a:t> </a:t>
            </a:r>
            <a:r>
              <a:rPr kumimoji="0" lang="fr-CA" b="0" i="0" u="none" strike="noStrike" kern="1200" cap="none" spc="0" normalizeH="0" baseline="0" noProof="0" dirty="0">
                <a:ln>
                  <a:noFill/>
                </a:ln>
                <a:solidFill>
                  <a:srgbClr val="A5C249"/>
                </a:solidFill>
                <a:effectLst/>
                <a:uLnTx/>
                <a:uFillTx/>
                <a:latin typeface="Cambria" panose="02040503050406030204" pitchFamily="18" charset="0"/>
                <a:ea typeface="+mn-ea"/>
                <a:cs typeface="+mn-cs"/>
              </a:rPr>
              <a:t>DOI</a:t>
            </a:r>
            <a:endParaRPr kumimoji="0" lang="fr-CA" b="0" i="0" u="none" strike="noStrike" kern="1200" cap="none" spc="0" normalizeH="0" baseline="0" noProof="0" dirty="0">
              <a:ln>
                <a:noFill/>
              </a:ln>
              <a:solidFill>
                <a:prstClr val="black"/>
              </a:solidFill>
              <a:effectLst/>
              <a:uLnTx/>
              <a:uFillTx/>
              <a:latin typeface="Cambria"/>
              <a:ea typeface="+mn-ea"/>
              <a:cs typeface="+mn-cs"/>
            </a:endParaRPr>
          </a:p>
          <a:p>
            <a:pPr marL="0" indent="0">
              <a:lnSpc>
                <a:spcPct val="150000"/>
              </a:lnSpc>
              <a:spcBef>
                <a:spcPts val="600"/>
              </a:spcBef>
              <a:spcAft>
                <a:spcPts val="600"/>
              </a:spcAft>
              <a:buNone/>
            </a:pPr>
            <a:endParaRPr lang="fr-CA" dirty="0"/>
          </a:p>
          <a:p>
            <a:pPr marL="411163" indent="-411163">
              <a:lnSpc>
                <a:spcPct val="150000"/>
              </a:lnSpc>
              <a:spcBef>
                <a:spcPts val="600"/>
              </a:spcBef>
              <a:spcAft>
                <a:spcPts val="600"/>
              </a:spcAft>
              <a:buNone/>
            </a:pPr>
            <a:r>
              <a:rPr lang="en-US" dirty="0" err="1">
                <a:solidFill>
                  <a:schemeClr val="accent1"/>
                </a:solidFill>
              </a:rPr>
              <a:t>Mehl</a:t>
            </a:r>
            <a:r>
              <a:rPr lang="en-US" dirty="0">
                <a:solidFill>
                  <a:schemeClr val="accent1"/>
                </a:solidFill>
              </a:rPr>
              <a:t>, M. R., </a:t>
            </a:r>
            <a:r>
              <a:rPr lang="en-US" dirty="0" err="1">
                <a:solidFill>
                  <a:schemeClr val="accent1"/>
                </a:solidFill>
              </a:rPr>
              <a:t>Vazire</a:t>
            </a:r>
            <a:r>
              <a:rPr lang="en-US" dirty="0">
                <a:solidFill>
                  <a:schemeClr val="accent1"/>
                </a:solidFill>
              </a:rPr>
              <a:t>, S., Ramírez-Esparza, N., </a:t>
            </a:r>
            <a:r>
              <a:rPr lang="en-US" dirty="0" err="1">
                <a:solidFill>
                  <a:schemeClr val="accent1"/>
                </a:solidFill>
              </a:rPr>
              <a:t>Slatcher</a:t>
            </a:r>
            <a:r>
              <a:rPr lang="en-US" dirty="0">
                <a:solidFill>
                  <a:schemeClr val="accent1"/>
                </a:solidFill>
              </a:rPr>
              <a:t>, R. B. et Pennebaker, J. W. </a:t>
            </a:r>
            <a:r>
              <a:rPr lang="en-US" dirty="0">
                <a:solidFill>
                  <a:schemeClr val="accent2"/>
                </a:solidFill>
              </a:rPr>
              <a:t>(2007). </a:t>
            </a:r>
            <a:r>
              <a:rPr lang="en-US" dirty="0">
                <a:solidFill>
                  <a:schemeClr val="accent3"/>
                </a:solidFill>
              </a:rPr>
              <a:t>Are women really more talkative than men?</a:t>
            </a:r>
            <a:r>
              <a:rPr lang="en-US" dirty="0"/>
              <a:t> </a:t>
            </a:r>
            <a:r>
              <a:rPr lang="en-US" i="1" dirty="0">
                <a:solidFill>
                  <a:schemeClr val="accent4"/>
                </a:solidFill>
              </a:rPr>
              <a:t>Science</a:t>
            </a:r>
            <a:r>
              <a:rPr lang="en-US" i="1" dirty="0">
                <a:solidFill>
                  <a:srgbClr val="1F4E79"/>
                </a:solidFill>
              </a:rPr>
              <a:t>, </a:t>
            </a:r>
            <a:r>
              <a:rPr lang="en-US" i="1" dirty="0">
                <a:solidFill>
                  <a:schemeClr val="accent5"/>
                </a:solidFill>
              </a:rPr>
              <a:t>317</a:t>
            </a:r>
            <a:r>
              <a:rPr lang="en-US" dirty="0">
                <a:solidFill>
                  <a:schemeClr val="accent5"/>
                </a:solidFill>
              </a:rPr>
              <a:t>(5834), 82</a:t>
            </a:r>
            <a:r>
              <a:rPr lang="en-US" dirty="0"/>
              <a:t>. </a:t>
            </a:r>
            <a:r>
              <a:rPr lang="en-US" u="sng" dirty="0">
                <a:solidFill>
                  <a:schemeClr val="accent6"/>
                </a:solidFill>
              </a:rPr>
              <a:t>http://</a:t>
            </a:r>
            <a:r>
              <a:rPr lang="en-US" u="sng" dirty="0" err="1">
                <a:solidFill>
                  <a:schemeClr val="accent6"/>
                </a:solidFill>
              </a:rPr>
              <a:t>dx.doi.org</a:t>
            </a:r>
            <a:r>
              <a:rPr lang="en-US" u="sng" dirty="0">
                <a:solidFill>
                  <a:schemeClr val="accent6"/>
                </a:solidFill>
              </a:rPr>
              <a:t>/10.1126/science.1139940</a:t>
            </a:r>
          </a:p>
        </p:txBody>
      </p:sp>
      <p:sp>
        <p:nvSpPr>
          <p:cNvPr id="5" name="Espace réservé du numéro de diapositive 4">
            <a:extLst>
              <a:ext uri="{FF2B5EF4-FFF2-40B4-BE49-F238E27FC236}">
                <a16:creationId xmlns:a16="http://schemas.microsoft.com/office/drawing/2014/main" id="{0F84678E-00B7-E524-6591-B200F49877C8}"/>
              </a:ext>
            </a:extLst>
          </p:cNvPr>
          <p:cNvSpPr>
            <a:spLocks noGrp="1"/>
          </p:cNvSpPr>
          <p:nvPr>
            <p:ph type="sldNum" sz="quarter" idx="12"/>
          </p:nvPr>
        </p:nvSpPr>
        <p:spPr/>
        <p:txBody>
          <a:bodyPr/>
          <a:lstStyle/>
          <a:p>
            <a:fld id="{DF28FB93-0A08-4E7D-8E63-9EFA29F1E093}" type="slidenum">
              <a:rPr lang="fr-CA" smtClean="0"/>
              <a:pPr/>
              <a:t>84</a:t>
            </a:fld>
            <a:endParaRPr lang="fr-CA"/>
          </a:p>
        </p:txBody>
      </p:sp>
      <p:cxnSp>
        <p:nvCxnSpPr>
          <p:cNvPr id="4" name="Straight Connector 3">
            <a:extLst>
              <a:ext uri="{FF2B5EF4-FFF2-40B4-BE49-F238E27FC236}">
                <a16:creationId xmlns:a16="http://schemas.microsoft.com/office/drawing/2014/main" id="{9DE83C17-3D1C-E2D4-731A-FC45D9F527E9}"/>
              </a:ext>
            </a:extLst>
          </p:cNvPr>
          <p:cNvCxnSpPr>
            <a:cxnSpLocks/>
          </p:cNvCxnSpPr>
          <p:nvPr/>
        </p:nvCxnSpPr>
        <p:spPr>
          <a:xfrm>
            <a:off x="1522876" y="3356992"/>
            <a:ext cx="954008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ADE69B97-AEF8-622B-B00E-575D8F9B37AD}"/>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4299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8EB3F-FFCF-84EE-E92B-5D15780B15EB}"/>
              </a:ext>
            </a:extLst>
          </p:cNvPr>
          <p:cNvSpPr>
            <a:spLocks noGrp="1"/>
          </p:cNvSpPr>
          <p:nvPr>
            <p:ph type="title"/>
          </p:nvPr>
        </p:nvSpPr>
        <p:spPr/>
        <p:txBody>
          <a:bodyPr/>
          <a:lstStyle/>
          <a:p>
            <a:r>
              <a:rPr lang="fr-CA" b="1" dirty="0"/>
              <a:t>Soyez attentif aux détails</a:t>
            </a:r>
          </a:p>
        </p:txBody>
      </p:sp>
      <p:sp>
        <p:nvSpPr>
          <p:cNvPr id="3" name="Espace réservé du contenu 2">
            <a:extLst>
              <a:ext uri="{FF2B5EF4-FFF2-40B4-BE49-F238E27FC236}">
                <a16:creationId xmlns:a16="http://schemas.microsoft.com/office/drawing/2014/main" id="{1795F81D-6641-86F8-3893-F7633D98765D}"/>
              </a:ext>
            </a:extLst>
          </p:cNvPr>
          <p:cNvSpPr>
            <a:spLocks noGrp="1"/>
          </p:cNvSpPr>
          <p:nvPr>
            <p:ph idx="1"/>
          </p:nvPr>
        </p:nvSpPr>
        <p:spPr>
          <a:xfrm>
            <a:off x="1522876" y="1905000"/>
            <a:ext cx="9612096" cy="4114800"/>
          </a:xfrm>
        </p:spPr>
        <p:txBody>
          <a:bodyPr>
            <a:normAutofit/>
          </a:bodyPr>
          <a:lstStyle/>
          <a:p>
            <a:pPr marL="11113" marR="0" lvl="0" indent="-11113" algn="l" defTabSz="914400" rtl="0" eaLnBrk="1" fontAlgn="auto" latinLnBrk="0" hangingPunct="1">
              <a:lnSpc>
                <a:spcPct val="100000"/>
              </a:lnSpc>
              <a:spcBef>
                <a:spcPts val="600"/>
              </a:spcBef>
              <a:spcAft>
                <a:spcPts val="600"/>
              </a:spcAft>
              <a:buClr>
                <a:prstClr val="black"/>
              </a:buClr>
              <a:buSzPct val="80000"/>
              <a:buFont typeface="Wingdings" pitchFamily="2" charset="2"/>
              <a:buNone/>
              <a:defRPr/>
            </a:pPr>
            <a:r>
              <a:rPr kumimoji="0" lang="fr-CA" b="0" i="0" u="none" strike="noStrike" kern="1200" cap="none" spc="0" normalizeH="0" baseline="0" noProof="0" dirty="0">
                <a:ln>
                  <a:noFill/>
                </a:ln>
                <a:effectLst/>
                <a:uLnTx/>
                <a:uFillTx/>
                <a:latin typeface="Cambria" panose="02040503050406030204" pitchFamily="18" charset="0"/>
                <a:ea typeface="+mn-ea"/>
                <a:cs typeface="+mn-cs"/>
              </a:rPr>
              <a:t>Soyez attentifs aux détails, notamment les </a:t>
            </a:r>
            <a:r>
              <a:rPr kumimoji="0" lang="fr-CA" b="0" i="0" u="none" strike="noStrike" kern="1200" cap="none" spc="0" normalizeH="0" baseline="0" noProof="0" dirty="0">
                <a:ln>
                  <a:noFill/>
                </a:ln>
                <a:solidFill>
                  <a:schemeClr val="accent1"/>
                </a:solidFill>
                <a:effectLst/>
                <a:uLnTx/>
                <a:uFillTx/>
                <a:latin typeface="Cambria" panose="02040503050406030204" pitchFamily="18" charset="0"/>
                <a:ea typeface="+mn-ea"/>
                <a:cs typeface="+mn-cs"/>
              </a:rPr>
              <a:t>virgules</a:t>
            </a:r>
            <a:r>
              <a:rPr kumimoji="0" lang="fr-CA" b="0" i="0" u="none" strike="noStrike" kern="1200" cap="none" spc="0" normalizeH="0" baseline="0" noProof="0" dirty="0">
                <a:ln>
                  <a:noFill/>
                </a:ln>
                <a:effectLst/>
                <a:uLnTx/>
                <a:uFillTx/>
                <a:latin typeface="Cambria" panose="02040503050406030204" pitchFamily="18" charset="0"/>
                <a:ea typeface="+mn-ea"/>
                <a:cs typeface="+mn-cs"/>
              </a:rPr>
              <a:t>, les </a:t>
            </a:r>
            <a:r>
              <a:rPr kumimoji="0" lang="fr-CA" b="0" i="0" u="none" strike="noStrike" kern="1200" cap="none" spc="0" normalizeH="0" baseline="0" noProof="0" dirty="0">
                <a:ln>
                  <a:noFill/>
                </a:ln>
                <a:solidFill>
                  <a:schemeClr val="accent3"/>
                </a:solidFill>
                <a:effectLst/>
                <a:uLnTx/>
                <a:uFillTx/>
                <a:latin typeface="Cambria" panose="02040503050406030204" pitchFamily="18" charset="0"/>
                <a:ea typeface="+mn-ea"/>
                <a:cs typeface="+mn-cs"/>
              </a:rPr>
              <a:t>points</a:t>
            </a:r>
            <a:r>
              <a:rPr kumimoji="0" lang="fr-CA" b="0" i="0" u="none" strike="noStrike" kern="1200" cap="none" spc="0" normalizeH="0" baseline="0" noProof="0" dirty="0">
                <a:ln>
                  <a:noFill/>
                </a:ln>
                <a:effectLst/>
                <a:uLnTx/>
                <a:uFillTx/>
                <a:latin typeface="Cambria" panose="02040503050406030204" pitchFamily="18" charset="0"/>
                <a:ea typeface="+mn-ea"/>
                <a:cs typeface="+mn-cs"/>
              </a:rPr>
              <a:t>, l’</a:t>
            </a:r>
            <a:r>
              <a:rPr kumimoji="0" lang="fr-CA" b="0" i="0" u="none" strike="noStrike" kern="1200" cap="none" spc="0" normalizeH="0" baseline="0" noProof="0" dirty="0">
                <a:ln>
                  <a:noFill/>
                </a:ln>
                <a:solidFill>
                  <a:schemeClr val="accent6"/>
                </a:solidFill>
                <a:effectLst/>
                <a:uLnTx/>
                <a:uFillTx/>
                <a:latin typeface="Cambria" panose="02040503050406030204" pitchFamily="18" charset="0"/>
                <a:ea typeface="+mn-ea"/>
                <a:cs typeface="+mn-cs"/>
              </a:rPr>
              <a:t>absence d’espace</a:t>
            </a:r>
            <a:r>
              <a:rPr kumimoji="0" lang="fr-CA" b="0" i="0" u="none" strike="noStrike" kern="1200" cap="none" spc="0" normalizeH="0" baseline="0" noProof="0" dirty="0">
                <a:ln>
                  <a:noFill/>
                </a:ln>
                <a:effectLst/>
                <a:uLnTx/>
                <a:uFillTx/>
                <a:latin typeface="Cambria" panose="02040503050406030204" pitchFamily="18" charset="0"/>
                <a:ea typeface="+mn-ea"/>
                <a:cs typeface="+mn-cs"/>
              </a:rPr>
              <a:t> entre le volume et le numéro, l’</a:t>
            </a:r>
            <a:r>
              <a:rPr kumimoji="0" lang="fr-CA" b="0" i="1" u="none" strike="noStrike" kern="1200" cap="none" spc="0" normalizeH="0" baseline="0" noProof="0" dirty="0">
                <a:ln>
                  <a:noFill/>
                </a:ln>
                <a:effectLst/>
                <a:uLnTx/>
                <a:uFillTx/>
                <a:latin typeface="Cambria" panose="02040503050406030204" pitchFamily="18" charset="0"/>
                <a:ea typeface="+mn-ea"/>
                <a:cs typeface="+mn-cs"/>
              </a:rPr>
              <a:t>italique</a:t>
            </a:r>
            <a:r>
              <a:rPr kumimoji="0" lang="fr-CA" b="0" i="0" u="none" strike="noStrike" kern="1200" cap="none" spc="0" normalizeH="0" baseline="0" noProof="0" dirty="0">
                <a:ln>
                  <a:noFill/>
                </a:ln>
                <a:effectLst/>
                <a:uLnTx/>
                <a:uFillTx/>
                <a:latin typeface="Cambria" panose="02040503050406030204" pitchFamily="18" charset="0"/>
                <a:ea typeface="+mn-ea"/>
                <a:cs typeface="+mn-cs"/>
              </a:rPr>
              <a:t> et le </a:t>
            </a:r>
            <a:r>
              <a:rPr kumimoji="0" lang="fr-CA" b="0" i="0" u="none" strike="noStrike" kern="1200" cap="none" spc="0" normalizeH="0" baseline="0" noProof="0" dirty="0">
                <a:ln>
                  <a:noFill/>
                </a:ln>
                <a:solidFill>
                  <a:schemeClr val="accent4"/>
                </a:solidFill>
                <a:effectLst/>
                <a:uLnTx/>
                <a:uFillTx/>
                <a:latin typeface="Cambria" panose="02040503050406030204" pitchFamily="18" charset="0"/>
                <a:ea typeface="+mn-ea"/>
                <a:cs typeface="+mn-cs"/>
              </a:rPr>
              <a:t>DOI</a:t>
            </a:r>
            <a:r>
              <a:rPr kumimoji="0" lang="fr-CA" b="0" i="0" u="none" strike="noStrike" kern="1200" cap="none" spc="0" normalizeH="0" baseline="0" noProof="0" dirty="0">
                <a:ln>
                  <a:noFill/>
                </a:ln>
                <a:effectLst/>
                <a:uLnTx/>
                <a:uFillTx/>
                <a:latin typeface="Cambria" panose="02040503050406030204" pitchFamily="18" charset="0"/>
                <a:ea typeface="+mn-ea"/>
                <a:cs typeface="+mn-cs"/>
              </a:rPr>
              <a:t>.</a:t>
            </a:r>
            <a:endParaRPr kumimoji="0" lang="fr-CA" b="0" i="0" u="none" strike="noStrike" kern="1200" cap="none" spc="0" normalizeH="0" baseline="0" noProof="0" dirty="0">
              <a:ln>
                <a:noFill/>
              </a:ln>
              <a:effectLst/>
              <a:uLnTx/>
              <a:uFillTx/>
              <a:latin typeface="Cambria"/>
              <a:ea typeface="+mn-ea"/>
              <a:cs typeface="+mn-cs"/>
            </a:endParaRPr>
          </a:p>
          <a:p>
            <a:pPr marL="0" indent="0">
              <a:lnSpc>
                <a:spcPct val="100000"/>
              </a:lnSpc>
              <a:spcBef>
                <a:spcPts val="600"/>
              </a:spcBef>
              <a:spcAft>
                <a:spcPts val="600"/>
              </a:spcAft>
              <a:buNone/>
            </a:pPr>
            <a:endParaRPr lang="fr-CA" dirty="0"/>
          </a:p>
          <a:p>
            <a:pPr marL="411163" indent="-411163">
              <a:lnSpc>
                <a:spcPct val="100000"/>
              </a:lnSpc>
              <a:spcBef>
                <a:spcPts val="600"/>
              </a:spcBef>
              <a:spcAft>
                <a:spcPts val="600"/>
              </a:spcAft>
              <a:buNone/>
            </a:pPr>
            <a:r>
              <a:rPr lang="en-US" dirty="0" err="1"/>
              <a:t>Mehl</a:t>
            </a:r>
            <a:r>
              <a:rPr lang="en-US" dirty="0">
                <a:solidFill>
                  <a:schemeClr val="accent1"/>
                </a:solidFill>
              </a:rPr>
              <a:t>,</a:t>
            </a:r>
            <a:r>
              <a:rPr lang="en-US" dirty="0"/>
              <a:t> M</a:t>
            </a:r>
            <a:r>
              <a:rPr lang="en-US" dirty="0">
                <a:solidFill>
                  <a:schemeClr val="accent3"/>
                </a:solidFill>
              </a:rPr>
              <a:t>.</a:t>
            </a:r>
            <a:r>
              <a:rPr lang="en-US" dirty="0"/>
              <a:t> R</a:t>
            </a:r>
            <a:r>
              <a:rPr lang="en-US" dirty="0">
                <a:solidFill>
                  <a:schemeClr val="accent3"/>
                </a:solidFill>
              </a:rPr>
              <a:t>.</a:t>
            </a:r>
            <a:r>
              <a:rPr lang="en-US" dirty="0">
                <a:solidFill>
                  <a:schemeClr val="accent1"/>
                </a:solidFill>
              </a:rPr>
              <a:t>,</a:t>
            </a:r>
            <a:r>
              <a:rPr lang="en-US" dirty="0"/>
              <a:t> </a:t>
            </a:r>
            <a:r>
              <a:rPr lang="en-US" dirty="0" err="1"/>
              <a:t>Vazire</a:t>
            </a:r>
            <a:r>
              <a:rPr lang="en-US" dirty="0">
                <a:solidFill>
                  <a:schemeClr val="accent1"/>
                </a:solidFill>
              </a:rPr>
              <a:t>,</a:t>
            </a:r>
            <a:r>
              <a:rPr lang="en-US" dirty="0"/>
              <a:t> S</a:t>
            </a:r>
            <a:r>
              <a:rPr lang="en-US" dirty="0">
                <a:solidFill>
                  <a:schemeClr val="accent3"/>
                </a:solidFill>
              </a:rPr>
              <a:t>.</a:t>
            </a:r>
            <a:r>
              <a:rPr lang="en-US" dirty="0">
                <a:solidFill>
                  <a:schemeClr val="accent1"/>
                </a:solidFill>
              </a:rPr>
              <a:t>,</a:t>
            </a:r>
            <a:r>
              <a:rPr lang="en-US" dirty="0"/>
              <a:t> Ramírez-Esparza</a:t>
            </a:r>
            <a:r>
              <a:rPr lang="en-US" dirty="0">
                <a:solidFill>
                  <a:schemeClr val="accent1"/>
                </a:solidFill>
              </a:rPr>
              <a:t>,</a:t>
            </a:r>
            <a:r>
              <a:rPr lang="en-US" dirty="0"/>
              <a:t> N</a:t>
            </a:r>
            <a:r>
              <a:rPr lang="en-US" dirty="0">
                <a:solidFill>
                  <a:schemeClr val="accent3"/>
                </a:solidFill>
              </a:rPr>
              <a:t>.</a:t>
            </a:r>
            <a:r>
              <a:rPr lang="en-US" dirty="0">
                <a:solidFill>
                  <a:schemeClr val="accent1"/>
                </a:solidFill>
              </a:rPr>
              <a:t>,</a:t>
            </a:r>
            <a:r>
              <a:rPr lang="en-US" dirty="0"/>
              <a:t> </a:t>
            </a:r>
            <a:r>
              <a:rPr lang="en-US" dirty="0" err="1"/>
              <a:t>Slatcher</a:t>
            </a:r>
            <a:r>
              <a:rPr lang="en-US" dirty="0">
                <a:solidFill>
                  <a:schemeClr val="accent1"/>
                </a:solidFill>
              </a:rPr>
              <a:t>,</a:t>
            </a:r>
            <a:r>
              <a:rPr lang="en-US" dirty="0"/>
              <a:t> R</a:t>
            </a:r>
            <a:r>
              <a:rPr lang="en-US" dirty="0">
                <a:solidFill>
                  <a:schemeClr val="accent3"/>
                </a:solidFill>
              </a:rPr>
              <a:t>.</a:t>
            </a:r>
            <a:r>
              <a:rPr lang="en-US" dirty="0"/>
              <a:t> B</a:t>
            </a:r>
            <a:r>
              <a:rPr lang="en-US" dirty="0">
                <a:solidFill>
                  <a:schemeClr val="accent3"/>
                </a:solidFill>
              </a:rPr>
              <a:t>.</a:t>
            </a:r>
            <a:r>
              <a:rPr lang="en-US" dirty="0"/>
              <a:t> et Pennebaker</a:t>
            </a:r>
            <a:r>
              <a:rPr lang="en-US" dirty="0">
                <a:solidFill>
                  <a:schemeClr val="accent1"/>
                </a:solidFill>
              </a:rPr>
              <a:t>,</a:t>
            </a:r>
            <a:r>
              <a:rPr lang="en-US" dirty="0"/>
              <a:t> J</a:t>
            </a:r>
            <a:r>
              <a:rPr lang="en-US" dirty="0">
                <a:solidFill>
                  <a:schemeClr val="accent3"/>
                </a:solidFill>
              </a:rPr>
              <a:t>.</a:t>
            </a:r>
            <a:r>
              <a:rPr lang="en-US" dirty="0"/>
              <a:t> W</a:t>
            </a:r>
            <a:r>
              <a:rPr lang="en-US" dirty="0">
                <a:solidFill>
                  <a:schemeClr val="accent3"/>
                </a:solidFill>
              </a:rPr>
              <a:t>.</a:t>
            </a:r>
            <a:r>
              <a:rPr lang="en-US" dirty="0"/>
              <a:t> (2007)</a:t>
            </a:r>
            <a:r>
              <a:rPr lang="en-US" dirty="0">
                <a:solidFill>
                  <a:schemeClr val="accent3"/>
                </a:solidFill>
              </a:rPr>
              <a:t>.</a:t>
            </a:r>
            <a:r>
              <a:rPr lang="en-US" dirty="0"/>
              <a:t> Are women really more talkative than men? </a:t>
            </a:r>
            <a:r>
              <a:rPr lang="en-US" i="1" dirty="0"/>
              <a:t>Science</a:t>
            </a:r>
            <a:r>
              <a:rPr lang="en-US" i="1" dirty="0">
                <a:solidFill>
                  <a:schemeClr val="accent1"/>
                </a:solidFill>
              </a:rPr>
              <a:t>,</a:t>
            </a:r>
            <a:r>
              <a:rPr lang="en-US" i="1" dirty="0"/>
              <a:t> </a:t>
            </a:r>
            <a:r>
              <a:rPr lang="en-US" i="1" dirty="0">
                <a:solidFill>
                  <a:schemeClr val="accent6"/>
                </a:solidFill>
              </a:rPr>
              <a:t>317</a:t>
            </a:r>
            <a:r>
              <a:rPr lang="en-US" dirty="0">
                <a:solidFill>
                  <a:schemeClr val="accent6"/>
                </a:solidFill>
              </a:rPr>
              <a:t>(5834)</a:t>
            </a:r>
            <a:r>
              <a:rPr lang="en-US" dirty="0">
                <a:solidFill>
                  <a:schemeClr val="accent1"/>
                </a:solidFill>
              </a:rPr>
              <a:t>,</a:t>
            </a:r>
            <a:r>
              <a:rPr lang="en-US" dirty="0"/>
              <a:t> 82</a:t>
            </a:r>
            <a:r>
              <a:rPr lang="en-US" dirty="0">
                <a:solidFill>
                  <a:schemeClr val="accent3"/>
                </a:solidFill>
              </a:rPr>
              <a:t>. </a:t>
            </a:r>
            <a:r>
              <a:rPr lang="en-US" u="sng" dirty="0">
                <a:solidFill>
                  <a:schemeClr val="accent4"/>
                </a:solidFill>
              </a:rPr>
              <a:t>http://</a:t>
            </a:r>
            <a:r>
              <a:rPr lang="en-US" u="sng" dirty="0" err="1">
                <a:solidFill>
                  <a:schemeClr val="accent4"/>
                </a:solidFill>
              </a:rPr>
              <a:t>dx.doi.org</a:t>
            </a:r>
            <a:r>
              <a:rPr lang="en-US" u="sng" dirty="0">
                <a:solidFill>
                  <a:schemeClr val="accent4"/>
                </a:solidFill>
              </a:rPr>
              <a:t>/</a:t>
            </a:r>
            <a:r>
              <a:rPr lang="en-US" u="sng" dirty="0"/>
              <a:t>10.1126/science.1139940</a:t>
            </a:r>
          </a:p>
        </p:txBody>
      </p:sp>
      <p:sp>
        <p:nvSpPr>
          <p:cNvPr id="5" name="Espace réservé du numéro de diapositive 4">
            <a:extLst>
              <a:ext uri="{FF2B5EF4-FFF2-40B4-BE49-F238E27FC236}">
                <a16:creationId xmlns:a16="http://schemas.microsoft.com/office/drawing/2014/main" id="{F432B2E0-7E47-7CD6-5F9E-497FA26FFC09}"/>
              </a:ext>
            </a:extLst>
          </p:cNvPr>
          <p:cNvSpPr>
            <a:spLocks noGrp="1"/>
          </p:cNvSpPr>
          <p:nvPr>
            <p:ph type="sldNum" sz="quarter" idx="12"/>
          </p:nvPr>
        </p:nvSpPr>
        <p:spPr/>
        <p:txBody>
          <a:bodyPr/>
          <a:lstStyle/>
          <a:p>
            <a:fld id="{DF28FB93-0A08-4E7D-8E63-9EFA29F1E093}" type="slidenum">
              <a:rPr lang="fr-CA" smtClean="0"/>
              <a:pPr/>
              <a:t>85</a:t>
            </a:fld>
            <a:endParaRPr lang="fr-CA"/>
          </a:p>
        </p:txBody>
      </p:sp>
      <p:pic>
        <p:nvPicPr>
          <p:cNvPr id="7" name="Image 6">
            <a:extLst>
              <a:ext uri="{FF2B5EF4-FFF2-40B4-BE49-F238E27FC236}">
                <a16:creationId xmlns:a16="http://schemas.microsoft.com/office/drawing/2014/main" id="{4742FF51-F064-EC96-0619-A79B8A9FC68E}"/>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ZoneTexte 3">
            <a:extLst>
              <a:ext uri="{FF2B5EF4-FFF2-40B4-BE49-F238E27FC236}">
                <a16:creationId xmlns:a16="http://schemas.microsoft.com/office/drawing/2014/main" id="{51846427-3C1C-9CAB-82EE-6484D5D738EB}"/>
              </a:ext>
            </a:extLst>
          </p:cNvPr>
          <p:cNvSpPr txBox="1"/>
          <p:nvPr/>
        </p:nvSpPr>
        <p:spPr>
          <a:xfrm>
            <a:off x="-26268" y="6021288"/>
            <a:ext cx="9736021" cy="307777"/>
          </a:xfrm>
          <a:prstGeom prst="rect">
            <a:avLst/>
          </a:prstGeom>
          <a:noFill/>
        </p:spPr>
        <p:txBody>
          <a:bodyPr wrap="square">
            <a:spAutoFit/>
          </a:bodyPr>
          <a:lstStyle/>
          <a:p>
            <a:r>
              <a:rPr lang="fr-CA" sz="1400" i="1" dirty="0"/>
              <a:t>*Note : il n’y a pas de point après le DOI.</a:t>
            </a:r>
          </a:p>
        </p:txBody>
      </p:sp>
    </p:spTree>
    <p:extLst>
      <p:ext uri="{BB962C8B-B14F-4D97-AF65-F5344CB8AC3E}">
        <p14:creationId xmlns:p14="http://schemas.microsoft.com/office/powerpoint/2010/main" val="416952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054809-C061-CEEA-6609-61B5F96294F4}"/>
              </a:ext>
            </a:extLst>
          </p:cNvPr>
          <p:cNvSpPr>
            <a:spLocks noGrp="1"/>
          </p:cNvSpPr>
          <p:nvPr>
            <p:ph type="title"/>
          </p:nvPr>
        </p:nvSpPr>
        <p:spPr/>
        <p:txBody>
          <a:bodyPr/>
          <a:lstStyle/>
          <a:p>
            <a:r>
              <a:rPr lang="fr-CA" b="1" dirty="0"/>
              <a:t>Quelques autres sources d’information</a:t>
            </a:r>
          </a:p>
        </p:txBody>
      </p:sp>
      <p:sp>
        <p:nvSpPr>
          <p:cNvPr id="3" name="Espace réservé du contenu 2">
            <a:extLst>
              <a:ext uri="{FF2B5EF4-FFF2-40B4-BE49-F238E27FC236}">
                <a16:creationId xmlns:a16="http://schemas.microsoft.com/office/drawing/2014/main" id="{BC3EC1A0-5F05-C55C-213D-2FA7228687FB}"/>
              </a:ext>
            </a:extLst>
          </p:cNvPr>
          <p:cNvSpPr>
            <a:spLocks noGrp="1"/>
          </p:cNvSpPr>
          <p:nvPr>
            <p:ph idx="1"/>
          </p:nvPr>
        </p:nvSpPr>
        <p:spPr>
          <a:xfrm>
            <a:off x="1522876" y="1905000"/>
            <a:ext cx="9540088" cy="4114800"/>
          </a:xfrm>
        </p:spPr>
        <p:txBody>
          <a:bodyPr>
            <a:normAutofit/>
          </a:bodyPr>
          <a:lstStyle/>
          <a:p>
            <a:pPr>
              <a:lnSpc>
                <a:spcPct val="100000"/>
              </a:lnSpc>
            </a:pPr>
            <a:r>
              <a:rPr lang="fr-CA" sz="2200" b="1" dirty="0"/>
              <a:t>Livres</a:t>
            </a:r>
            <a:r>
              <a:rPr lang="fr-CA" sz="2200" dirty="0"/>
              <a:t> – entièrement rédigés par le ou les mêmes auteurs</a:t>
            </a:r>
          </a:p>
          <a:p>
            <a:pPr>
              <a:lnSpc>
                <a:spcPct val="100000"/>
              </a:lnSpc>
            </a:pPr>
            <a:r>
              <a:rPr lang="fr-CA" sz="2200" b="1" dirty="0"/>
              <a:t>Livres édités </a:t>
            </a:r>
            <a:r>
              <a:rPr lang="fr-CA" sz="2200" dirty="0"/>
              <a:t>– chaque chapitre est rédigé par un ou des auteurs différents</a:t>
            </a:r>
          </a:p>
          <a:p>
            <a:pPr>
              <a:lnSpc>
                <a:spcPct val="100000"/>
              </a:lnSpc>
            </a:pPr>
            <a:r>
              <a:rPr lang="fr-CA" sz="2200" dirty="0"/>
              <a:t>Présentations – Présentations orales, affiches, conférences</a:t>
            </a:r>
          </a:p>
          <a:p>
            <a:pPr>
              <a:lnSpc>
                <a:spcPct val="100000"/>
              </a:lnSpc>
            </a:pPr>
            <a:r>
              <a:rPr lang="fr-CA" sz="2200" dirty="0"/>
              <a:t>Travaux – Dissertations, mémoires, thèses</a:t>
            </a:r>
          </a:p>
          <a:p>
            <a:pPr>
              <a:lnSpc>
                <a:spcPct val="100000"/>
              </a:lnSpc>
            </a:pPr>
            <a:r>
              <a:rPr lang="fr-CA" sz="2200" dirty="0"/>
              <a:t>Sites internet, blogues, médias sociaux</a:t>
            </a:r>
          </a:p>
          <a:p>
            <a:pPr>
              <a:lnSpc>
                <a:spcPct val="100000"/>
              </a:lnSpc>
            </a:pPr>
            <a:r>
              <a:rPr lang="fr-CA" sz="2200" dirty="0"/>
              <a:t>Journaux, magazines et publications similaires</a:t>
            </a:r>
          </a:p>
          <a:p>
            <a:pPr>
              <a:lnSpc>
                <a:spcPct val="100000"/>
              </a:lnSpc>
            </a:pPr>
            <a:r>
              <a:rPr lang="fr-CA" sz="2200" dirty="0"/>
              <a:t>Banques de données, matériel de recherche, tests, échelles</a:t>
            </a:r>
          </a:p>
        </p:txBody>
      </p:sp>
      <p:sp>
        <p:nvSpPr>
          <p:cNvPr id="4" name="Espace réservé du numéro de diapositive 3">
            <a:extLst>
              <a:ext uri="{FF2B5EF4-FFF2-40B4-BE49-F238E27FC236}">
                <a16:creationId xmlns:a16="http://schemas.microsoft.com/office/drawing/2014/main" id="{3CDA14EC-70B4-3C22-3591-6BF5E89E2BD1}"/>
              </a:ext>
            </a:extLst>
          </p:cNvPr>
          <p:cNvSpPr>
            <a:spLocks noGrp="1"/>
          </p:cNvSpPr>
          <p:nvPr>
            <p:ph type="sldNum" sz="quarter" idx="12"/>
          </p:nvPr>
        </p:nvSpPr>
        <p:spPr/>
        <p:txBody>
          <a:bodyPr/>
          <a:lstStyle/>
          <a:p>
            <a:fld id="{DF28FB93-0A08-4E7D-8E63-9EFA29F1E093}" type="slidenum">
              <a:rPr lang="fr-CA" smtClean="0"/>
              <a:pPr/>
              <a:t>86</a:t>
            </a:fld>
            <a:endParaRPr lang="fr-CA"/>
          </a:p>
        </p:txBody>
      </p:sp>
      <p:pic>
        <p:nvPicPr>
          <p:cNvPr id="6" name="Image 5">
            <a:extLst>
              <a:ext uri="{FF2B5EF4-FFF2-40B4-BE49-F238E27FC236}">
                <a16:creationId xmlns:a16="http://schemas.microsoft.com/office/drawing/2014/main" id="{5544771B-5F27-F376-B0AA-0978069585A2}"/>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55556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Livres et chapitres de livre édité</a:t>
            </a:r>
          </a:p>
        </p:txBody>
      </p:sp>
      <p:graphicFrame>
        <p:nvGraphicFramePr>
          <p:cNvPr id="5" name="Tableau 6">
            <a:extLst>
              <a:ext uri="{FF2B5EF4-FFF2-40B4-BE49-F238E27FC236}">
                <a16:creationId xmlns:a16="http://schemas.microsoft.com/office/drawing/2014/main" id="{61144775-6828-9772-4246-19B947E100EC}"/>
              </a:ext>
            </a:extLst>
          </p:cNvPr>
          <p:cNvGraphicFramePr>
            <a:graphicFrameLocks noGrp="1"/>
          </p:cNvGraphicFramePr>
          <p:nvPr>
            <p:ph idx="1"/>
            <p:extLst>
              <p:ext uri="{D42A27DB-BD31-4B8C-83A1-F6EECF244321}">
                <p14:modId xmlns:p14="http://schemas.microsoft.com/office/powerpoint/2010/main" val="2871777211"/>
              </p:ext>
            </p:extLst>
          </p:nvPr>
        </p:nvGraphicFramePr>
        <p:xfrm>
          <a:off x="1522413" y="1905000"/>
          <a:ext cx="9828583" cy="3468216"/>
        </p:xfrm>
        <a:graphic>
          <a:graphicData uri="http://schemas.openxmlformats.org/drawingml/2006/table">
            <a:tbl>
              <a:tblPr firstRow="1" bandRow="1">
                <a:tableStyleId>{5940675A-B579-460E-94D1-54222C63F5DA}</a:tableStyleId>
              </a:tblPr>
              <a:tblGrid>
                <a:gridCol w="2051719">
                  <a:extLst>
                    <a:ext uri="{9D8B030D-6E8A-4147-A177-3AD203B41FA5}">
                      <a16:colId xmlns:a16="http://schemas.microsoft.com/office/drawing/2014/main" val="1330732120"/>
                    </a:ext>
                  </a:extLst>
                </a:gridCol>
                <a:gridCol w="7776864">
                  <a:extLst>
                    <a:ext uri="{9D8B030D-6E8A-4147-A177-3AD203B41FA5}">
                      <a16:colId xmlns:a16="http://schemas.microsoft.com/office/drawing/2014/main" val="375999528"/>
                    </a:ext>
                  </a:extLst>
                </a:gridCol>
              </a:tblGrid>
              <a:tr h="1504286">
                <a:tc>
                  <a:txBody>
                    <a:bodyPr/>
                    <a:lstStyle/>
                    <a:p>
                      <a:pPr>
                        <a:lnSpc>
                          <a:spcPct val="150000"/>
                        </a:lnSpc>
                        <a:spcBef>
                          <a:spcPts val="600"/>
                        </a:spcBef>
                        <a:spcAft>
                          <a:spcPts val="600"/>
                        </a:spcAft>
                      </a:pPr>
                      <a:r>
                        <a:rPr lang="fr-CA" sz="2200" b="1" dirty="0"/>
                        <a:t>Livres et rapports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63538" indent="-363538">
                        <a:lnSpc>
                          <a:spcPct val="150000"/>
                        </a:lnSpc>
                        <a:spcBef>
                          <a:spcPts val="600"/>
                        </a:spcBef>
                        <a:spcAft>
                          <a:spcPts val="600"/>
                        </a:spcAft>
                        <a:tabLst/>
                      </a:pPr>
                      <a:r>
                        <a:rPr lang="fr-CA" sz="2200" dirty="0">
                          <a:solidFill>
                            <a:schemeClr val="accent1"/>
                          </a:solidFill>
                        </a:rPr>
                        <a:t>Auteur, A. B. </a:t>
                      </a:r>
                      <a:r>
                        <a:rPr lang="fr-CA" sz="2200" dirty="0">
                          <a:solidFill>
                            <a:schemeClr val="accent2"/>
                          </a:solidFill>
                        </a:rPr>
                        <a:t>(Année). </a:t>
                      </a:r>
                      <a:r>
                        <a:rPr lang="fr-CA" sz="2200" i="1" dirty="0">
                          <a:solidFill>
                            <a:schemeClr val="accent3"/>
                          </a:solidFill>
                        </a:rPr>
                        <a:t>Titre du livre ou du rapport.</a:t>
                      </a:r>
                      <a:r>
                        <a:rPr lang="fr-CA" sz="2200" i="1" dirty="0"/>
                        <a:t> </a:t>
                      </a:r>
                      <a:r>
                        <a:rPr lang="fr-CA" sz="2200" dirty="0">
                          <a:solidFill>
                            <a:schemeClr val="accent4"/>
                          </a:solidFill>
                        </a:rPr>
                        <a:t>Maison d’édition. URL/DOI </a:t>
                      </a:r>
                      <a:r>
                        <a:rPr lang="fr-CA" sz="1600" dirty="0"/>
                        <a:t>(pour un accès en ligne, si applicable)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99822764"/>
                  </a:ext>
                </a:extLst>
              </a:tr>
              <a:tr h="1963930">
                <a:tc>
                  <a:txBody>
                    <a:bodyPr/>
                    <a:lstStyle/>
                    <a:p>
                      <a:pPr>
                        <a:lnSpc>
                          <a:spcPct val="150000"/>
                        </a:lnSpc>
                        <a:spcBef>
                          <a:spcPts val="600"/>
                        </a:spcBef>
                        <a:spcAft>
                          <a:spcPts val="600"/>
                        </a:spcAft>
                      </a:pPr>
                      <a:r>
                        <a:rPr lang="fr-CA" sz="2200" b="1" dirty="0"/>
                        <a:t>Chapitres de livre édité</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63538" indent="-363538">
                        <a:lnSpc>
                          <a:spcPct val="150000"/>
                        </a:lnSpc>
                        <a:spcBef>
                          <a:spcPts val="600"/>
                        </a:spcBef>
                        <a:spcAft>
                          <a:spcPts val="600"/>
                        </a:spcAft>
                        <a:tabLst/>
                      </a:pPr>
                      <a:r>
                        <a:rPr lang="fr-CA" sz="2200" dirty="0">
                          <a:solidFill>
                            <a:schemeClr val="accent1"/>
                          </a:solidFill>
                        </a:rPr>
                        <a:t>Auteur du chapitre, A. B. </a:t>
                      </a:r>
                      <a:r>
                        <a:rPr lang="fr-CA" sz="2200" dirty="0">
                          <a:solidFill>
                            <a:schemeClr val="accent2"/>
                          </a:solidFill>
                        </a:rPr>
                        <a:t>(Année). </a:t>
                      </a:r>
                      <a:r>
                        <a:rPr lang="fr-CA" sz="2200" dirty="0">
                          <a:solidFill>
                            <a:schemeClr val="accent5"/>
                          </a:solidFill>
                        </a:rPr>
                        <a:t>Titre du chapitre. </a:t>
                      </a:r>
                      <a:r>
                        <a:rPr lang="fr-CA" sz="2200" dirty="0">
                          <a:solidFill>
                            <a:schemeClr val="accent3"/>
                          </a:solidFill>
                        </a:rPr>
                        <a:t>Dans A. A. Directeur de l’ouvrage (</a:t>
                      </a:r>
                      <a:r>
                        <a:rPr lang="fr-CA" sz="2200" dirty="0" err="1">
                          <a:solidFill>
                            <a:schemeClr val="accent3"/>
                          </a:solidFill>
                        </a:rPr>
                        <a:t>dir</a:t>
                      </a:r>
                      <a:r>
                        <a:rPr lang="fr-CA" sz="2200" dirty="0">
                          <a:solidFill>
                            <a:schemeClr val="accent3"/>
                          </a:solidFill>
                        </a:rPr>
                        <a:t>.), </a:t>
                      </a:r>
                      <a:r>
                        <a:rPr lang="fr-CA" sz="2200" i="1" dirty="0">
                          <a:solidFill>
                            <a:schemeClr val="accent3"/>
                          </a:solidFill>
                        </a:rPr>
                        <a:t>Titre du livre </a:t>
                      </a:r>
                      <a:r>
                        <a:rPr lang="fr-CA" sz="2200" dirty="0">
                          <a:solidFill>
                            <a:schemeClr val="accent4"/>
                          </a:solidFill>
                        </a:rPr>
                        <a:t>(p. xx-xx). Maison d’édition. URL/DOI</a:t>
                      </a:r>
                      <a:r>
                        <a:rPr lang="fr-CA" sz="2200" dirty="0"/>
                        <a:t> </a:t>
                      </a:r>
                      <a:r>
                        <a:rPr lang="fr-CA" sz="1600" dirty="0"/>
                        <a:t>(pour un accès en ligne, si applicable)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80789947"/>
                  </a:ext>
                </a:extLst>
              </a:tr>
            </a:tbl>
          </a:graphicData>
        </a:graphic>
      </p:graphicFrame>
      <p:sp>
        <p:nvSpPr>
          <p:cNvPr id="7" name="Espace réservé du numéro de diapositive 6">
            <a:extLst>
              <a:ext uri="{FF2B5EF4-FFF2-40B4-BE49-F238E27FC236}">
                <a16:creationId xmlns:a16="http://schemas.microsoft.com/office/drawing/2014/main" id="{FD34A249-2AE3-CB87-6E45-BC87A305B062}"/>
              </a:ext>
            </a:extLst>
          </p:cNvPr>
          <p:cNvSpPr>
            <a:spLocks noGrp="1"/>
          </p:cNvSpPr>
          <p:nvPr>
            <p:ph type="sldNum" sz="quarter" idx="12"/>
          </p:nvPr>
        </p:nvSpPr>
        <p:spPr/>
        <p:txBody>
          <a:bodyPr/>
          <a:lstStyle/>
          <a:p>
            <a:fld id="{DF28FB93-0A08-4E7D-8E63-9EFA29F1E093}" type="slidenum">
              <a:rPr lang="fr-CA" smtClean="0"/>
              <a:pPr/>
              <a:t>87</a:t>
            </a:fld>
            <a:endParaRPr lang="fr-CA"/>
          </a:p>
        </p:txBody>
      </p:sp>
      <p:pic>
        <p:nvPicPr>
          <p:cNvPr id="6" name="Image 5">
            <a:extLst>
              <a:ext uri="{FF2B5EF4-FFF2-40B4-BE49-F238E27FC236}">
                <a16:creationId xmlns:a16="http://schemas.microsoft.com/office/drawing/2014/main" id="{B71C25C6-71CF-6648-D9F0-FBD092240E16}"/>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1222127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Exemple d’un chapitre de livre édité</a:t>
            </a:r>
          </a:p>
        </p:txBody>
      </p:sp>
      <p:sp>
        <p:nvSpPr>
          <p:cNvPr id="3" name="Espace réservé du contenu 2"/>
          <p:cNvSpPr>
            <a:spLocks noGrp="1"/>
          </p:cNvSpPr>
          <p:nvPr>
            <p:ph idx="1"/>
            <p:custDataLst>
              <p:tags r:id="rId2"/>
            </p:custDataLst>
          </p:nvPr>
        </p:nvSpPr>
        <p:spPr>
          <a:xfrm>
            <a:off x="1522876" y="1905000"/>
            <a:ext cx="10188160" cy="4114800"/>
          </a:xfrm>
        </p:spPr>
        <p:txBody>
          <a:bodyPr>
            <a:normAutofit/>
          </a:bodyPr>
          <a:lstStyle/>
          <a:p>
            <a:pPr marL="363538" indent="-363538">
              <a:lnSpc>
                <a:spcPct val="150000"/>
              </a:lnSpc>
              <a:buNone/>
            </a:pPr>
            <a:r>
              <a:rPr lang="fr-CA" sz="2400" dirty="0">
                <a:solidFill>
                  <a:schemeClr val="accent1"/>
                </a:solidFill>
              </a:rPr>
              <a:t>Wilson, </a:t>
            </a:r>
            <a:r>
              <a:rPr lang="fr-CA" sz="2400" dirty="0" err="1">
                <a:solidFill>
                  <a:schemeClr val="accent1"/>
                </a:solidFill>
              </a:rPr>
              <a:t>T</a:t>
            </a:r>
            <a:r>
              <a:rPr lang="fr-CA" sz="2400" dirty="0">
                <a:solidFill>
                  <a:schemeClr val="accent1"/>
                </a:solidFill>
              </a:rPr>
              <a:t>. D., </a:t>
            </a:r>
            <a:r>
              <a:rPr lang="fr-CA" sz="2400" dirty="0" err="1">
                <a:solidFill>
                  <a:schemeClr val="accent1"/>
                </a:solidFill>
              </a:rPr>
              <a:t>Damiani</a:t>
            </a:r>
            <a:r>
              <a:rPr lang="fr-CA" sz="2400" dirty="0">
                <a:solidFill>
                  <a:schemeClr val="accent1"/>
                </a:solidFill>
              </a:rPr>
              <a:t>, M. et Shelton, N. </a:t>
            </a:r>
            <a:r>
              <a:rPr lang="fr-CA" sz="2400" dirty="0">
                <a:solidFill>
                  <a:schemeClr val="accent2"/>
                </a:solidFill>
              </a:rPr>
              <a:t>(2002). </a:t>
            </a:r>
            <a:r>
              <a:rPr lang="fr-CA" sz="2400" dirty="0" err="1">
                <a:solidFill>
                  <a:schemeClr val="accent5"/>
                </a:solidFill>
              </a:rPr>
              <a:t>Improving</a:t>
            </a:r>
            <a:r>
              <a:rPr lang="fr-CA" sz="2400" dirty="0">
                <a:solidFill>
                  <a:schemeClr val="accent5"/>
                </a:solidFill>
              </a:rPr>
              <a:t> the </a:t>
            </a:r>
            <a:r>
              <a:rPr lang="fr-CA" sz="2400" dirty="0" err="1">
                <a:solidFill>
                  <a:schemeClr val="accent5"/>
                </a:solidFill>
              </a:rPr>
              <a:t>academic</a:t>
            </a:r>
            <a:r>
              <a:rPr lang="fr-CA" sz="2400" dirty="0">
                <a:solidFill>
                  <a:schemeClr val="accent5"/>
                </a:solidFill>
              </a:rPr>
              <a:t> performance of </a:t>
            </a:r>
            <a:r>
              <a:rPr lang="fr-CA" sz="2400" dirty="0" err="1">
                <a:solidFill>
                  <a:schemeClr val="accent5"/>
                </a:solidFill>
              </a:rPr>
              <a:t>college</a:t>
            </a:r>
            <a:r>
              <a:rPr lang="fr-CA" sz="2400" dirty="0">
                <a:solidFill>
                  <a:schemeClr val="accent5"/>
                </a:solidFill>
              </a:rPr>
              <a:t> </a:t>
            </a:r>
            <a:r>
              <a:rPr lang="fr-CA" sz="2400" dirty="0" err="1">
                <a:solidFill>
                  <a:schemeClr val="accent5"/>
                </a:solidFill>
              </a:rPr>
              <a:t>students</a:t>
            </a:r>
            <a:r>
              <a:rPr lang="fr-CA" sz="2400" dirty="0">
                <a:solidFill>
                  <a:schemeClr val="accent5"/>
                </a:solidFill>
              </a:rPr>
              <a:t> </a:t>
            </a:r>
            <a:r>
              <a:rPr lang="fr-CA" sz="2400" dirty="0" err="1">
                <a:solidFill>
                  <a:schemeClr val="accent5"/>
                </a:solidFill>
              </a:rPr>
              <a:t>with</a:t>
            </a:r>
            <a:r>
              <a:rPr lang="fr-CA" sz="2400" dirty="0">
                <a:solidFill>
                  <a:schemeClr val="accent5"/>
                </a:solidFill>
              </a:rPr>
              <a:t> brief </a:t>
            </a:r>
            <a:r>
              <a:rPr lang="fr-CA" sz="2400" dirty="0" err="1">
                <a:solidFill>
                  <a:schemeClr val="accent5"/>
                </a:solidFill>
              </a:rPr>
              <a:t>attributional</a:t>
            </a:r>
            <a:r>
              <a:rPr lang="fr-CA" sz="2400" dirty="0">
                <a:solidFill>
                  <a:schemeClr val="accent5"/>
                </a:solidFill>
              </a:rPr>
              <a:t> interventions. </a:t>
            </a:r>
            <a:r>
              <a:rPr lang="fr-CA" sz="2400" dirty="0">
                <a:solidFill>
                  <a:schemeClr val="accent3"/>
                </a:solidFill>
              </a:rPr>
              <a:t>Dans J. Aronson (</a:t>
            </a:r>
            <a:r>
              <a:rPr lang="fr-CA" sz="2400" dirty="0" err="1">
                <a:solidFill>
                  <a:schemeClr val="accent3"/>
                </a:solidFill>
              </a:rPr>
              <a:t>dir</a:t>
            </a:r>
            <a:r>
              <a:rPr lang="fr-CA" sz="2400" dirty="0">
                <a:solidFill>
                  <a:schemeClr val="accent3"/>
                </a:solidFill>
              </a:rPr>
              <a:t>.), </a:t>
            </a:r>
            <a:r>
              <a:rPr lang="fr-CA" sz="2400" i="1" dirty="0" err="1">
                <a:solidFill>
                  <a:schemeClr val="accent3"/>
                </a:solidFill>
              </a:rPr>
              <a:t>Improving</a:t>
            </a:r>
            <a:r>
              <a:rPr lang="fr-CA" sz="2400" i="1" dirty="0">
                <a:solidFill>
                  <a:schemeClr val="accent3"/>
                </a:solidFill>
              </a:rPr>
              <a:t> </a:t>
            </a:r>
            <a:r>
              <a:rPr lang="fr-CA" sz="2400" i="1" dirty="0" err="1">
                <a:solidFill>
                  <a:schemeClr val="accent3"/>
                </a:solidFill>
              </a:rPr>
              <a:t>academic</a:t>
            </a:r>
            <a:r>
              <a:rPr lang="fr-CA" sz="2400" i="1" dirty="0">
                <a:solidFill>
                  <a:schemeClr val="accent3"/>
                </a:solidFill>
              </a:rPr>
              <a:t> </a:t>
            </a:r>
            <a:r>
              <a:rPr lang="fr-CA" sz="2400" i="1" dirty="0" err="1">
                <a:solidFill>
                  <a:schemeClr val="accent3"/>
                </a:solidFill>
              </a:rPr>
              <a:t>achievement</a:t>
            </a:r>
            <a:r>
              <a:rPr lang="fr-CA" sz="2400" i="1" dirty="0">
                <a:solidFill>
                  <a:schemeClr val="accent3"/>
                </a:solidFill>
              </a:rPr>
              <a:t>: Impact of  </a:t>
            </a:r>
            <a:r>
              <a:rPr lang="fr-CA" sz="2400" i="1" dirty="0" err="1">
                <a:solidFill>
                  <a:schemeClr val="accent3"/>
                </a:solidFill>
              </a:rPr>
              <a:t>psychological</a:t>
            </a:r>
            <a:r>
              <a:rPr lang="fr-CA" sz="2400" i="1" dirty="0">
                <a:solidFill>
                  <a:schemeClr val="accent3"/>
                </a:solidFill>
              </a:rPr>
              <a:t> </a:t>
            </a:r>
            <a:r>
              <a:rPr lang="fr-CA" sz="2400" i="1" dirty="0" err="1">
                <a:solidFill>
                  <a:schemeClr val="accent3"/>
                </a:solidFill>
              </a:rPr>
              <a:t>factors</a:t>
            </a:r>
            <a:r>
              <a:rPr lang="fr-CA" sz="2400" i="1" dirty="0">
                <a:solidFill>
                  <a:schemeClr val="accent3"/>
                </a:solidFill>
              </a:rPr>
              <a:t> on </a:t>
            </a:r>
            <a:r>
              <a:rPr lang="fr-CA" sz="2400" i="1" dirty="0" err="1">
                <a:solidFill>
                  <a:schemeClr val="accent3"/>
                </a:solidFill>
              </a:rPr>
              <a:t>education</a:t>
            </a:r>
            <a:r>
              <a:rPr lang="fr-CA" sz="2400" i="1" dirty="0">
                <a:solidFill>
                  <a:schemeClr val="accent3"/>
                </a:solidFill>
              </a:rPr>
              <a:t> </a:t>
            </a:r>
            <a:r>
              <a:rPr lang="fr-CA" sz="2400" dirty="0">
                <a:solidFill>
                  <a:schemeClr val="accent4"/>
                </a:solidFill>
              </a:rPr>
              <a:t>(p. 88-108). San Diego, CA: Academic </a:t>
            </a:r>
            <a:r>
              <a:rPr lang="fr-CA" sz="2400" dirty="0" err="1">
                <a:solidFill>
                  <a:schemeClr val="accent4"/>
                </a:solidFill>
              </a:rPr>
              <a:t>Press</a:t>
            </a:r>
            <a:r>
              <a:rPr lang="fr-CA" sz="2400" dirty="0">
                <a:solidFill>
                  <a:schemeClr val="accent4"/>
                </a:solidFill>
              </a:rPr>
              <a:t>.</a:t>
            </a:r>
            <a:endParaRPr lang="fr-CA" dirty="0">
              <a:solidFill>
                <a:schemeClr val="accent4"/>
              </a:solidFill>
            </a:endParaRPr>
          </a:p>
          <a:p>
            <a:pPr>
              <a:lnSpc>
                <a:spcPct val="100000"/>
              </a:lnSpc>
            </a:pPr>
            <a:endParaRPr lang="fr-CA" dirty="0"/>
          </a:p>
        </p:txBody>
      </p:sp>
      <p:sp>
        <p:nvSpPr>
          <p:cNvPr id="5" name="Espace réservé du numéro de diapositive 4">
            <a:extLst>
              <a:ext uri="{FF2B5EF4-FFF2-40B4-BE49-F238E27FC236}">
                <a16:creationId xmlns:a16="http://schemas.microsoft.com/office/drawing/2014/main" id="{7536C38A-0926-0436-CAFE-6A24926B4AF6}"/>
              </a:ext>
            </a:extLst>
          </p:cNvPr>
          <p:cNvSpPr>
            <a:spLocks noGrp="1"/>
          </p:cNvSpPr>
          <p:nvPr>
            <p:ph type="sldNum" sz="quarter" idx="12"/>
          </p:nvPr>
        </p:nvSpPr>
        <p:spPr/>
        <p:txBody>
          <a:bodyPr/>
          <a:lstStyle/>
          <a:p>
            <a:fld id="{DF28FB93-0A08-4E7D-8E63-9EFA29F1E093}" type="slidenum">
              <a:rPr lang="fr-CA" smtClean="0"/>
              <a:pPr/>
              <a:t>88</a:t>
            </a:fld>
            <a:endParaRPr lang="fr-CA"/>
          </a:p>
        </p:txBody>
      </p:sp>
      <p:pic>
        <p:nvPicPr>
          <p:cNvPr id="6" name="Image 5">
            <a:extLst>
              <a:ext uri="{FF2B5EF4-FFF2-40B4-BE49-F238E27FC236}">
                <a16:creationId xmlns:a16="http://schemas.microsoft.com/office/drawing/2014/main" id="{3738E3DB-0925-DF9D-0414-CB463D5B7BB2}"/>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19554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951059-0AF5-85C7-53D0-2E1DCE53CE28}"/>
              </a:ext>
            </a:extLst>
          </p:cNvPr>
          <p:cNvSpPr>
            <a:spLocks noGrp="1"/>
          </p:cNvSpPr>
          <p:nvPr>
            <p:ph type="title"/>
          </p:nvPr>
        </p:nvSpPr>
        <p:spPr/>
        <p:txBody>
          <a:bodyPr/>
          <a:lstStyle/>
          <a:p>
            <a:r>
              <a:rPr lang="fr-CA" b="1" dirty="0"/>
              <a:t>Présentations et travaux [par type] </a:t>
            </a:r>
          </a:p>
        </p:txBody>
      </p:sp>
      <p:graphicFrame>
        <p:nvGraphicFramePr>
          <p:cNvPr id="4" name="Tableau 4">
            <a:extLst>
              <a:ext uri="{FF2B5EF4-FFF2-40B4-BE49-F238E27FC236}">
                <a16:creationId xmlns:a16="http://schemas.microsoft.com/office/drawing/2014/main" id="{421858B4-4799-1DD5-6460-E040BEFFBC00}"/>
              </a:ext>
            </a:extLst>
          </p:cNvPr>
          <p:cNvGraphicFramePr>
            <a:graphicFrameLocks noGrp="1"/>
          </p:cNvGraphicFramePr>
          <p:nvPr>
            <p:ph idx="1"/>
            <p:extLst>
              <p:ext uri="{D42A27DB-BD31-4B8C-83A1-F6EECF244321}">
                <p14:modId xmlns:p14="http://schemas.microsoft.com/office/powerpoint/2010/main" val="612379041"/>
              </p:ext>
            </p:extLst>
          </p:nvPr>
        </p:nvGraphicFramePr>
        <p:xfrm>
          <a:off x="1522413" y="1905000"/>
          <a:ext cx="9144000" cy="3756248"/>
        </p:xfrm>
        <a:graphic>
          <a:graphicData uri="http://schemas.openxmlformats.org/drawingml/2006/table">
            <a:tbl>
              <a:tblPr firstRow="1" bandRow="1">
                <a:tableStyleId>{5940675A-B579-460E-94D1-54222C63F5DA}</a:tableStyleId>
              </a:tblPr>
              <a:tblGrid>
                <a:gridCol w="5868143">
                  <a:extLst>
                    <a:ext uri="{9D8B030D-6E8A-4147-A177-3AD203B41FA5}">
                      <a16:colId xmlns:a16="http://schemas.microsoft.com/office/drawing/2014/main" val="380240537"/>
                    </a:ext>
                  </a:extLst>
                </a:gridCol>
                <a:gridCol w="3275857">
                  <a:extLst>
                    <a:ext uri="{9D8B030D-6E8A-4147-A177-3AD203B41FA5}">
                      <a16:colId xmlns:a16="http://schemas.microsoft.com/office/drawing/2014/main" val="1763892780"/>
                    </a:ext>
                  </a:extLst>
                </a:gridCol>
              </a:tblGrid>
              <a:tr h="1878124">
                <a:tc>
                  <a:txBody>
                    <a:bodyPr/>
                    <a:lstStyle/>
                    <a:p>
                      <a:pPr marL="363538" indent="-363538">
                        <a:lnSpc>
                          <a:spcPct val="150000"/>
                        </a:lnSpc>
                        <a:spcBef>
                          <a:spcPts val="600"/>
                        </a:spcBef>
                        <a:spcAft>
                          <a:spcPts val="600"/>
                        </a:spcAft>
                        <a:tabLst/>
                      </a:pPr>
                      <a:r>
                        <a:rPr lang="fr-CA" sz="2200" dirty="0">
                          <a:solidFill>
                            <a:schemeClr val="accent1"/>
                          </a:solidFill>
                        </a:rPr>
                        <a:t>Présentateur, A. B. </a:t>
                      </a:r>
                      <a:r>
                        <a:rPr lang="fr-CA" sz="2200" dirty="0">
                          <a:solidFill>
                            <a:schemeClr val="accent2"/>
                          </a:solidFill>
                        </a:rPr>
                        <a:t>(Année, jour et mois). </a:t>
                      </a:r>
                      <a:r>
                        <a:rPr lang="fr-CA" sz="2200" i="1" dirty="0">
                          <a:solidFill>
                            <a:schemeClr val="accent3"/>
                          </a:solidFill>
                        </a:rPr>
                        <a:t>Titre.</a:t>
                      </a:r>
                      <a:r>
                        <a:rPr lang="fr-CA" sz="2200" i="1" dirty="0"/>
                        <a:t> </a:t>
                      </a:r>
                      <a:r>
                        <a:rPr lang="fr-CA" sz="2200" dirty="0">
                          <a:solidFill>
                            <a:schemeClr val="accent4"/>
                          </a:solidFill>
                        </a:rPr>
                        <a:t>[Type]</a:t>
                      </a:r>
                      <a:r>
                        <a:rPr lang="fr-CA" sz="2200" dirty="0"/>
                        <a:t>, </a:t>
                      </a:r>
                      <a:r>
                        <a:rPr lang="fr-CA" sz="2200" dirty="0">
                          <a:solidFill>
                            <a:schemeClr val="accent5"/>
                          </a:solidFill>
                        </a:rPr>
                        <a:t>Conférence, Lieu</a:t>
                      </a:r>
                      <a:r>
                        <a:rPr lang="fr-CA" sz="2200" dirty="0"/>
                        <a:t>.</a:t>
                      </a:r>
                    </a:p>
                    <a:p>
                      <a:pPr marL="363538" indent="-363538">
                        <a:spcBef>
                          <a:spcPts val="600"/>
                        </a:spcBef>
                        <a:spcAft>
                          <a:spcPts val="600"/>
                        </a:spcAft>
                        <a:tabLst/>
                      </a:pPr>
                      <a:endParaRPr lang="fr-CA" sz="2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Bef>
                          <a:spcPts val="600"/>
                        </a:spcBef>
                        <a:spcAft>
                          <a:spcPts val="600"/>
                        </a:spcAft>
                      </a:pPr>
                      <a:r>
                        <a:rPr lang="fr-CA" sz="2200" dirty="0">
                          <a:solidFill>
                            <a:schemeClr val="accent4"/>
                          </a:solidFill>
                        </a:rPr>
                        <a:t>[Présentations orales]</a:t>
                      </a:r>
                    </a:p>
                    <a:p>
                      <a:pPr>
                        <a:spcBef>
                          <a:spcPts val="600"/>
                        </a:spcBef>
                        <a:spcAft>
                          <a:spcPts val="600"/>
                        </a:spcAft>
                      </a:pPr>
                      <a:r>
                        <a:rPr lang="fr-CA" sz="2200" dirty="0">
                          <a:solidFill>
                            <a:schemeClr val="accent4"/>
                          </a:solidFill>
                        </a:rPr>
                        <a:t>[Affiches]</a:t>
                      </a:r>
                    </a:p>
                    <a:p>
                      <a:pPr>
                        <a:spcBef>
                          <a:spcPts val="600"/>
                        </a:spcBef>
                        <a:spcAft>
                          <a:spcPts val="600"/>
                        </a:spcAft>
                      </a:pPr>
                      <a:r>
                        <a:rPr lang="fr-CA" sz="2200" dirty="0">
                          <a:solidFill>
                            <a:schemeClr val="accent4"/>
                          </a:solidFill>
                        </a:rPr>
                        <a:t>[Conférences]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32763307"/>
                  </a:ext>
                </a:extLst>
              </a:tr>
              <a:tr h="1878124">
                <a:tc>
                  <a:txBody>
                    <a:bodyPr/>
                    <a:lstStyle/>
                    <a:p>
                      <a:pPr marL="363538" indent="-363538">
                        <a:lnSpc>
                          <a:spcPct val="150000"/>
                        </a:lnSpc>
                        <a:spcBef>
                          <a:spcPts val="600"/>
                        </a:spcBef>
                        <a:spcAft>
                          <a:spcPts val="600"/>
                        </a:spcAft>
                        <a:tabLst/>
                      </a:pPr>
                      <a:r>
                        <a:rPr lang="fr-CA" sz="2200" dirty="0">
                          <a:solidFill>
                            <a:schemeClr val="accent1"/>
                          </a:solidFill>
                        </a:rPr>
                        <a:t>Auteur, A. B. </a:t>
                      </a:r>
                      <a:r>
                        <a:rPr lang="fr-CA" sz="2200" dirty="0">
                          <a:solidFill>
                            <a:schemeClr val="accent2"/>
                          </a:solidFill>
                        </a:rPr>
                        <a:t>(Année). </a:t>
                      </a:r>
                      <a:r>
                        <a:rPr lang="fr-CA" sz="2200" i="1" dirty="0">
                          <a:solidFill>
                            <a:schemeClr val="accent3"/>
                          </a:solidFill>
                        </a:rPr>
                        <a:t>Titre.</a:t>
                      </a:r>
                      <a:r>
                        <a:rPr lang="fr-CA" sz="2200" dirty="0"/>
                        <a:t> </a:t>
                      </a:r>
                      <a:r>
                        <a:rPr lang="fr-CA" sz="2200" dirty="0">
                          <a:solidFill>
                            <a:schemeClr val="accent4"/>
                          </a:solidFill>
                        </a:rPr>
                        <a:t>[Type de papier inédit ou inédite]</a:t>
                      </a:r>
                      <a:r>
                        <a:rPr lang="fr-CA" sz="2200" dirty="0"/>
                        <a:t>. </a:t>
                      </a:r>
                      <a:r>
                        <a:rPr lang="fr-CA" sz="2200" dirty="0">
                          <a:solidFill>
                            <a:schemeClr val="accent5"/>
                          </a:solidFill>
                        </a:rPr>
                        <a:t>Nom de l’institution</a:t>
                      </a:r>
                      <a:r>
                        <a:rPr lang="fr-CA" sz="22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Bef>
                          <a:spcPts val="600"/>
                        </a:spcBef>
                        <a:spcAft>
                          <a:spcPts val="600"/>
                        </a:spcAft>
                      </a:pPr>
                      <a:r>
                        <a:rPr lang="fr-CA" sz="2200" dirty="0">
                          <a:solidFill>
                            <a:schemeClr val="accent4"/>
                          </a:solidFill>
                        </a:rPr>
                        <a:t>[Dissertations]</a:t>
                      </a:r>
                    </a:p>
                    <a:p>
                      <a:pPr>
                        <a:spcBef>
                          <a:spcPts val="600"/>
                        </a:spcBef>
                        <a:spcAft>
                          <a:spcPts val="600"/>
                        </a:spcAft>
                      </a:pPr>
                      <a:r>
                        <a:rPr lang="fr-CA" sz="2200" dirty="0">
                          <a:solidFill>
                            <a:schemeClr val="accent4"/>
                          </a:solidFill>
                        </a:rPr>
                        <a:t>[Mémoires]</a:t>
                      </a:r>
                    </a:p>
                    <a:p>
                      <a:pPr>
                        <a:spcBef>
                          <a:spcPts val="600"/>
                        </a:spcBef>
                        <a:spcAft>
                          <a:spcPts val="600"/>
                        </a:spcAft>
                      </a:pPr>
                      <a:r>
                        <a:rPr lang="fr-CA" sz="2200" dirty="0">
                          <a:solidFill>
                            <a:schemeClr val="accent4"/>
                          </a:solidFill>
                        </a:rPr>
                        <a:t>[Thèses]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41301476"/>
                  </a:ext>
                </a:extLst>
              </a:tr>
            </a:tbl>
          </a:graphicData>
        </a:graphic>
      </p:graphicFrame>
      <p:sp>
        <p:nvSpPr>
          <p:cNvPr id="5" name="Espace réservé du numéro de diapositive 4">
            <a:extLst>
              <a:ext uri="{FF2B5EF4-FFF2-40B4-BE49-F238E27FC236}">
                <a16:creationId xmlns:a16="http://schemas.microsoft.com/office/drawing/2014/main" id="{4FC8D95D-92C8-1FEE-AD19-382D3D721E51}"/>
              </a:ext>
            </a:extLst>
          </p:cNvPr>
          <p:cNvSpPr>
            <a:spLocks noGrp="1"/>
          </p:cNvSpPr>
          <p:nvPr>
            <p:ph type="sldNum" sz="quarter" idx="12"/>
          </p:nvPr>
        </p:nvSpPr>
        <p:spPr/>
        <p:txBody>
          <a:bodyPr/>
          <a:lstStyle/>
          <a:p>
            <a:fld id="{DF28FB93-0A08-4E7D-8E63-9EFA29F1E093}" type="slidenum">
              <a:rPr lang="fr-CA" smtClean="0"/>
              <a:pPr/>
              <a:t>89</a:t>
            </a:fld>
            <a:endParaRPr lang="fr-CA"/>
          </a:p>
        </p:txBody>
      </p:sp>
      <p:pic>
        <p:nvPicPr>
          <p:cNvPr id="7" name="Image 6">
            <a:extLst>
              <a:ext uri="{FF2B5EF4-FFF2-40B4-BE49-F238E27FC236}">
                <a16:creationId xmlns:a16="http://schemas.microsoft.com/office/drawing/2014/main" id="{795E3BED-808F-D2D8-54E2-4B07B32D3A0F}"/>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41919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Le saviez-vous?</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De nombreux actes de plagiat sont intentionnels (c’est-à-dire commis avec l’intention de plagier et la conscience de la malhonnêteté de cette pratique);</a:t>
            </a:r>
          </a:p>
          <a:p>
            <a:pPr>
              <a:lnSpc>
                <a:spcPct val="100000"/>
              </a:lnSpc>
            </a:pPr>
            <a:r>
              <a:rPr lang="fr-CA" sz="2200" dirty="0"/>
              <a:t>Cependant, le plagiat peut aussi être involontaire (c’est-à-dire commis sans intention malhonnête) et résulter de la négligence de l’auteur ou l’autrice.</a:t>
            </a:r>
          </a:p>
        </p:txBody>
      </p:sp>
      <p:pic>
        <p:nvPicPr>
          <p:cNvPr id="5" name="Image 4">
            <a:extLst>
              <a:ext uri="{FF2B5EF4-FFF2-40B4-BE49-F238E27FC236}">
                <a16:creationId xmlns:a16="http://schemas.microsoft.com/office/drawing/2014/main" id="{E3F28402-E7B5-FB48-D258-B3F1AD4920CD}"/>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4" name="Espace réservé du numéro de diapositive 3">
            <a:extLst>
              <a:ext uri="{FF2B5EF4-FFF2-40B4-BE49-F238E27FC236}">
                <a16:creationId xmlns:a16="http://schemas.microsoft.com/office/drawing/2014/main" id="{B103DA57-EBC7-EC8A-1860-950E8CA899A5}"/>
              </a:ext>
            </a:extLst>
          </p:cNvPr>
          <p:cNvSpPr>
            <a:spLocks noGrp="1"/>
          </p:cNvSpPr>
          <p:nvPr>
            <p:ph type="sldNum" sz="quarter" idx="12"/>
          </p:nvPr>
        </p:nvSpPr>
        <p:spPr/>
        <p:txBody>
          <a:bodyPr/>
          <a:lstStyle/>
          <a:p>
            <a:fld id="{DF28FB93-0A08-4E7D-8E63-9EFA29F1E093}" type="slidenum">
              <a:rPr lang="fr-CA" smtClean="0"/>
              <a:pPr/>
              <a:t>9</a:t>
            </a:fld>
            <a:endParaRPr lang="fr-CA"/>
          </a:p>
        </p:txBody>
      </p:sp>
    </p:spTree>
    <p:extLst>
      <p:ext uri="{BB962C8B-B14F-4D97-AF65-F5344CB8AC3E}">
        <p14:creationId xmlns:p14="http://schemas.microsoft.com/office/powerpoint/2010/main" val="408720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951059-0AF5-85C7-53D0-2E1DCE53CE28}"/>
              </a:ext>
            </a:extLst>
          </p:cNvPr>
          <p:cNvSpPr>
            <a:spLocks noGrp="1"/>
          </p:cNvSpPr>
          <p:nvPr>
            <p:ph type="title"/>
          </p:nvPr>
        </p:nvSpPr>
        <p:spPr/>
        <p:txBody>
          <a:bodyPr/>
          <a:lstStyle/>
          <a:p>
            <a:r>
              <a:rPr lang="fr-CA" b="1" dirty="0"/>
              <a:t>Sites internet, blogues et médias sociaux</a:t>
            </a:r>
          </a:p>
        </p:txBody>
      </p:sp>
      <p:graphicFrame>
        <p:nvGraphicFramePr>
          <p:cNvPr id="4" name="Tableau 4">
            <a:extLst>
              <a:ext uri="{FF2B5EF4-FFF2-40B4-BE49-F238E27FC236}">
                <a16:creationId xmlns:a16="http://schemas.microsoft.com/office/drawing/2014/main" id="{421858B4-4799-1DD5-6460-E040BEFFBC00}"/>
              </a:ext>
            </a:extLst>
          </p:cNvPr>
          <p:cNvGraphicFramePr>
            <a:graphicFrameLocks noGrp="1"/>
          </p:cNvGraphicFramePr>
          <p:nvPr>
            <p:ph idx="1"/>
            <p:extLst>
              <p:ext uri="{D42A27DB-BD31-4B8C-83A1-F6EECF244321}">
                <p14:modId xmlns:p14="http://schemas.microsoft.com/office/powerpoint/2010/main" val="4159248555"/>
              </p:ext>
            </p:extLst>
          </p:nvPr>
        </p:nvGraphicFramePr>
        <p:xfrm>
          <a:off x="1522413" y="1905000"/>
          <a:ext cx="9144000" cy="4027084"/>
        </p:xfrm>
        <a:graphic>
          <a:graphicData uri="http://schemas.openxmlformats.org/drawingml/2006/table">
            <a:tbl>
              <a:tblPr firstRow="1" bandRow="1">
                <a:tableStyleId>{5940675A-B579-460E-94D1-54222C63F5DA}</a:tableStyleId>
              </a:tblPr>
              <a:tblGrid>
                <a:gridCol w="6588223">
                  <a:extLst>
                    <a:ext uri="{9D8B030D-6E8A-4147-A177-3AD203B41FA5}">
                      <a16:colId xmlns:a16="http://schemas.microsoft.com/office/drawing/2014/main" val="380240537"/>
                    </a:ext>
                  </a:extLst>
                </a:gridCol>
                <a:gridCol w="2555777">
                  <a:extLst>
                    <a:ext uri="{9D8B030D-6E8A-4147-A177-3AD203B41FA5}">
                      <a16:colId xmlns:a16="http://schemas.microsoft.com/office/drawing/2014/main" val="1763892780"/>
                    </a:ext>
                  </a:extLst>
                </a:gridCol>
              </a:tblGrid>
              <a:tr h="1019944">
                <a:tc>
                  <a:txBody>
                    <a:bodyPr/>
                    <a:lstStyle/>
                    <a:p>
                      <a:pPr marL="363538" indent="-363538">
                        <a:spcBef>
                          <a:spcPts val="600"/>
                        </a:spcBef>
                        <a:spcAft>
                          <a:spcPts val="600"/>
                        </a:spcAft>
                        <a:tabLst/>
                      </a:pPr>
                      <a:r>
                        <a:rPr lang="fr-CA" sz="2200" dirty="0">
                          <a:solidFill>
                            <a:schemeClr val="accent1"/>
                          </a:solidFill>
                        </a:rPr>
                        <a:t>Auteur </a:t>
                      </a:r>
                      <a:r>
                        <a:rPr lang="fr-CA" sz="2200" dirty="0">
                          <a:solidFill>
                            <a:schemeClr val="tx1"/>
                          </a:solidFill>
                        </a:rPr>
                        <a:t>ou</a:t>
                      </a:r>
                      <a:r>
                        <a:rPr lang="fr-CA" sz="2200" dirty="0">
                          <a:solidFill>
                            <a:schemeClr val="accent1"/>
                          </a:solidFill>
                        </a:rPr>
                        <a:t> Organisation. </a:t>
                      </a:r>
                      <a:r>
                        <a:rPr lang="fr-CA" sz="2200" dirty="0">
                          <a:solidFill>
                            <a:schemeClr val="accent2"/>
                          </a:solidFill>
                        </a:rPr>
                        <a:t>(Année, jour et mois </a:t>
                      </a:r>
                      <a:r>
                        <a:rPr lang="fr-CA" sz="2200" dirty="0">
                          <a:solidFill>
                            <a:schemeClr val="tx1"/>
                          </a:solidFill>
                        </a:rPr>
                        <a:t>ou</a:t>
                      </a:r>
                      <a:r>
                        <a:rPr lang="fr-CA" sz="2200" dirty="0">
                          <a:solidFill>
                            <a:schemeClr val="accent2"/>
                          </a:solidFill>
                        </a:rPr>
                        <a:t> s. d.). </a:t>
                      </a:r>
                      <a:r>
                        <a:rPr lang="fr-CA" sz="2200" i="1" dirty="0">
                          <a:solidFill>
                            <a:schemeClr val="accent3"/>
                          </a:solidFill>
                        </a:rPr>
                        <a:t>Titre de la page.</a:t>
                      </a:r>
                      <a:r>
                        <a:rPr lang="fr-CA" sz="2200" i="1" dirty="0"/>
                        <a:t> </a:t>
                      </a:r>
                      <a:r>
                        <a:rPr lang="fr-CA" sz="2200" dirty="0">
                          <a:solidFill>
                            <a:schemeClr val="accent5"/>
                          </a:solidFill>
                        </a:rPr>
                        <a:t>Nom du site internet. URL</a:t>
                      </a:r>
                      <a:endParaRPr lang="fr-CA" sz="2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Bef>
                          <a:spcPts val="600"/>
                        </a:spcBef>
                        <a:spcAft>
                          <a:spcPts val="600"/>
                        </a:spcAft>
                      </a:pPr>
                      <a:r>
                        <a:rPr lang="fr-CA" sz="2200" dirty="0">
                          <a:solidFill>
                            <a:schemeClr val="accent4"/>
                          </a:solidFill>
                        </a:rPr>
                        <a:t>Sites internet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32763307"/>
                  </a:ext>
                </a:extLst>
              </a:tr>
              <a:tr h="992355">
                <a:tc>
                  <a:txBody>
                    <a:bodyPr/>
                    <a:lstStyle/>
                    <a:p>
                      <a:pPr marL="363538" indent="-363538">
                        <a:spcBef>
                          <a:spcPts val="600"/>
                        </a:spcBef>
                        <a:spcAft>
                          <a:spcPts val="600"/>
                        </a:spcAft>
                        <a:tabLst/>
                      </a:pPr>
                      <a:r>
                        <a:rPr lang="fr-CA" sz="2200" dirty="0">
                          <a:solidFill>
                            <a:schemeClr val="accent1"/>
                          </a:solidFill>
                        </a:rPr>
                        <a:t>Auteur, A. B. </a:t>
                      </a:r>
                      <a:r>
                        <a:rPr lang="fr-CA" sz="2200" dirty="0">
                          <a:solidFill>
                            <a:schemeClr val="accent2"/>
                          </a:solidFill>
                        </a:rPr>
                        <a:t>(Année, jour et mois </a:t>
                      </a:r>
                      <a:r>
                        <a:rPr lang="fr-CA" sz="2200" dirty="0">
                          <a:solidFill>
                            <a:schemeClr val="tx1"/>
                          </a:solidFill>
                        </a:rPr>
                        <a:t>ou</a:t>
                      </a:r>
                      <a:r>
                        <a:rPr lang="fr-CA" sz="2200" dirty="0">
                          <a:solidFill>
                            <a:schemeClr val="accent2"/>
                          </a:solidFill>
                        </a:rPr>
                        <a:t> s. d.). </a:t>
                      </a:r>
                      <a:r>
                        <a:rPr lang="fr-CA" sz="2200" i="0" dirty="0">
                          <a:solidFill>
                            <a:schemeClr val="accent3"/>
                          </a:solidFill>
                        </a:rPr>
                        <a:t>Titre du billet</a:t>
                      </a:r>
                      <a:r>
                        <a:rPr lang="fr-CA" sz="2200" i="1" dirty="0">
                          <a:solidFill>
                            <a:schemeClr val="accent3"/>
                          </a:solidFill>
                        </a:rPr>
                        <a:t>.</a:t>
                      </a:r>
                      <a:r>
                        <a:rPr lang="fr-CA" sz="2200" dirty="0"/>
                        <a:t> </a:t>
                      </a:r>
                      <a:r>
                        <a:rPr lang="fr-CA" sz="2200" i="1" dirty="0">
                          <a:solidFill>
                            <a:schemeClr val="accent4"/>
                          </a:solidFill>
                        </a:rPr>
                        <a:t>Titre du blogue</a:t>
                      </a:r>
                      <a:r>
                        <a:rPr lang="fr-CA" sz="2200" dirty="0"/>
                        <a:t>. </a:t>
                      </a:r>
                      <a:r>
                        <a:rPr lang="fr-CA" sz="2200" dirty="0">
                          <a:solidFill>
                            <a:schemeClr val="accent5"/>
                          </a:solidFill>
                        </a:rPr>
                        <a:t>URL</a:t>
                      </a:r>
                      <a:endParaRPr lang="fr-CA" sz="2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Bef>
                          <a:spcPts val="600"/>
                        </a:spcBef>
                        <a:spcAft>
                          <a:spcPts val="600"/>
                        </a:spcAft>
                      </a:pPr>
                      <a:r>
                        <a:rPr lang="fr-CA" sz="2200" dirty="0">
                          <a:solidFill>
                            <a:schemeClr val="accent4"/>
                          </a:solidFill>
                        </a:rPr>
                        <a:t>Blogues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41301476"/>
                  </a:ext>
                </a:extLst>
              </a:tr>
              <a:tr h="2014785">
                <a:tc>
                  <a:txBody>
                    <a:bodyPr/>
                    <a:lstStyle/>
                    <a:p>
                      <a:pPr marL="363538" marR="0" lvl="0" indent="-363538" algn="l" defTabSz="914400" rtl="0" eaLnBrk="1" fontAlgn="auto" latinLnBrk="0" hangingPunct="1">
                        <a:lnSpc>
                          <a:spcPct val="100000"/>
                        </a:lnSpc>
                        <a:spcBef>
                          <a:spcPts val="600"/>
                        </a:spcBef>
                        <a:spcAft>
                          <a:spcPts val="600"/>
                        </a:spcAft>
                        <a:buClrTx/>
                        <a:buSzTx/>
                        <a:buFontTx/>
                        <a:buNone/>
                        <a:tabLst/>
                        <a:defRPr/>
                      </a:pPr>
                      <a:r>
                        <a:rPr lang="fr-CA" sz="2200" dirty="0">
                          <a:solidFill>
                            <a:schemeClr val="accent1"/>
                          </a:solidFill>
                        </a:rPr>
                        <a:t>Auteur, A. B. </a:t>
                      </a:r>
                      <a:r>
                        <a:rPr lang="fr-CA" sz="2200" dirty="0">
                          <a:solidFill>
                            <a:schemeClr val="tx1"/>
                          </a:solidFill>
                        </a:rPr>
                        <a:t>ou</a:t>
                      </a:r>
                      <a:r>
                        <a:rPr lang="fr-CA" sz="2200" dirty="0">
                          <a:solidFill>
                            <a:schemeClr val="accent1"/>
                          </a:solidFill>
                        </a:rPr>
                        <a:t> Organisation. </a:t>
                      </a:r>
                      <a:r>
                        <a:rPr lang="fr-CA" sz="2200" dirty="0">
                          <a:solidFill>
                            <a:schemeClr val="accent2"/>
                          </a:solidFill>
                        </a:rPr>
                        <a:t>(Année, jour et mois </a:t>
                      </a:r>
                      <a:r>
                        <a:rPr lang="fr-CA" sz="2200" dirty="0">
                          <a:solidFill>
                            <a:schemeClr val="tx1"/>
                          </a:solidFill>
                        </a:rPr>
                        <a:t>ou</a:t>
                      </a:r>
                      <a:r>
                        <a:rPr lang="fr-CA" sz="2200" dirty="0">
                          <a:solidFill>
                            <a:schemeClr val="accent2"/>
                          </a:solidFill>
                        </a:rPr>
                        <a:t> s. d.). </a:t>
                      </a:r>
                      <a:r>
                        <a:rPr lang="fr-CA" sz="2200" i="1" dirty="0">
                          <a:solidFill>
                            <a:schemeClr val="accent3"/>
                          </a:solidFill>
                        </a:rPr>
                        <a:t>Titre de la publication.</a:t>
                      </a:r>
                      <a:r>
                        <a:rPr lang="fr-CA" sz="2200" dirty="0"/>
                        <a:t> </a:t>
                      </a:r>
                      <a:r>
                        <a:rPr lang="fr-CA" sz="2200" i="0" dirty="0">
                          <a:solidFill>
                            <a:schemeClr val="accent4"/>
                          </a:solidFill>
                        </a:rPr>
                        <a:t>[type]</a:t>
                      </a:r>
                      <a:r>
                        <a:rPr lang="fr-CA" sz="2200" dirty="0"/>
                        <a:t>. </a:t>
                      </a:r>
                      <a:r>
                        <a:rPr lang="fr-CA" sz="2200" dirty="0">
                          <a:solidFill>
                            <a:schemeClr val="accent5"/>
                          </a:solidFill>
                        </a:rPr>
                        <a:t>URL</a:t>
                      </a:r>
                      <a:endParaRPr lang="fr-CA" sz="2200" dirty="0"/>
                    </a:p>
                    <a:p>
                      <a:pPr marL="363538" indent="-363538">
                        <a:spcBef>
                          <a:spcPts val="600"/>
                        </a:spcBef>
                        <a:spcAft>
                          <a:spcPts val="600"/>
                        </a:spcAft>
                        <a:tabLst/>
                      </a:pPr>
                      <a:endParaRPr lang="fr-CA" sz="2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spcBef>
                          <a:spcPts val="600"/>
                        </a:spcBef>
                        <a:spcAft>
                          <a:spcPts val="600"/>
                        </a:spcAft>
                      </a:pPr>
                      <a:r>
                        <a:rPr lang="fr-CA" sz="2200" dirty="0">
                          <a:solidFill>
                            <a:schemeClr val="accent4"/>
                          </a:solidFill>
                        </a:rPr>
                        <a:t>[tweet]</a:t>
                      </a:r>
                    </a:p>
                    <a:p>
                      <a:pPr>
                        <a:spcBef>
                          <a:spcPts val="600"/>
                        </a:spcBef>
                        <a:spcAft>
                          <a:spcPts val="600"/>
                        </a:spcAft>
                      </a:pPr>
                      <a:r>
                        <a:rPr lang="fr-CA" sz="2200" dirty="0">
                          <a:solidFill>
                            <a:schemeClr val="accent4"/>
                          </a:solidFill>
                        </a:rPr>
                        <a:t>[profil Twitter]</a:t>
                      </a:r>
                    </a:p>
                    <a:p>
                      <a:pPr>
                        <a:spcBef>
                          <a:spcPts val="600"/>
                        </a:spcBef>
                        <a:spcAft>
                          <a:spcPts val="600"/>
                        </a:spcAft>
                      </a:pPr>
                      <a:r>
                        <a:rPr lang="fr-CA" sz="2200" dirty="0">
                          <a:solidFill>
                            <a:schemeClr val="accent4"/>
                          </a:solidFill>
                        </a:rPr>
                        <a:t>[statut Facebook]</a:t>
                      </a:r>
                    </a:p>
                    <a:p>
                      <a:pPr>
                        <a:spcBef>
                          <a:spcPts val="600"/>
                        </a:spcBef>
                        <a:spcAft>
                          <a:spcPts val="600"/>
                        </a:spcAft>
                      </a:pPr>
                      <a:r>
                        <a:rPr lang="fr-CA" sz="2200" dirty="0">
                          <a:solidFill>
                            <a:schemeClr val="accent4"/>
                          </a:solidFill>
                        </a:rPr>
                        <a:t>[page Facebook]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50776225"/>
                  </a:ext>
                </a:extLst>
              </a:tr>
            </a:tbl>
          </a:graphicData>
        </a:graphic>
      </p:graphicFrame>
      <p:sp>
        <p:nvSpPr>
          <p:cNvPr id="3" name="Espace réservé du numéro de diapositive 2">
            <a:extLst>
              <a:ext uri="{FF2B5EF4-FFF2-40B4-BE49-F238E27FC236}">
                <a16:creationId xmlns:a16="http://schemas.microsoft.com/office/drawing/2014/main" id="{CF54A4DD-731B-DC47-EB8D-CABD58E561ED}"/>
              </a:ext>
            </a:extLst>
          </p:cNvPr>
          <p:cNvSpPr>
            <a:spLocks noGrp="1"/>
          </p:cNvSpPr>
          <p:nvPr>
            <p:ph type="sldNum" sz="quarter" idx="12"/>
          </p:nvPr>
        </p:nvSpPr>
        <p:spPr/>
        <p:txBody>
          <a:bodyPr/>
          <a:lstStyle/>
          <a:p>
            <a:fld id="{DF28FB93-0A08-4E7D-8E63-9EFA29F1E093}" type="slidenum">
              <a:rPr lang="fr-CA" smtClean="0"/>
              <a:pPr/>
              <a:t>90</a:t>
            </a:fld>
            <a:endParaRPr lang="fr-CA"/>
          </a:p>
        </p:txBody>
      </p:sp>
      <p:pic>
        <p:nvPicPr>
          <p:cNvPr id="6" name="Image 5">
            <a:extLst>
              <a:ext uri="{FF2B5EF4-FFF2-40B4-BE49-F238E27FC236}">
                <a16:creationId xmlns:a16="http://schemas.microsoft.com/office/drawing/2014/main" id="{CF1F3155-A71B-28E9-15F2-3E762C8FE9E3}"/>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459287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E81AE3-8C07-611D-FBEA-1705DE7614E1}"/>
              </a:ext>
            </a:extLst>
          </p:cNvPr>
          <p:cNvSpPr>
            <a:spLocks noGrp="1"/>
          </p:cNvSpPr>
          <p:nvPr>
            <p:ph type="title"/>
          </p:nvPr>
        </p:nvSpPr>
        <p:spPr/>
        <p:txBody>
          <a:bodyPr/>
          <a:lstStyle/>
          <a:p>
            <a:r>
              <a:rPr lang="fr-CA" b="1" dirty="0"/>
              <a:t>Exemples de sources en ligne</a:t>
            </a:r>
          </a:p>
        </p:txBody>
      </p:sp>
      <p:sp>
        <p:nvSpPr>
          <p:cNvPr id="3" name="Espace réservé du contenu 2">
            <a:extLst>
              <a:ext uri="{FF2B5EF4-FFF2-40B4-BE49-F238E27FC236}">
                <a16:creationId xmlns:a16="http://schemas.microsoft.com/office/drawing/2014/main" id="{8501F6CD-99C1-80E9-820B-66783E36A990}"/>
              </a:ext>
            </a:extLst>
          </p:cNvPr>
          <p:cNvSpPr>
            <a:spLocks noGrp="1"/>
          </p:cNvSpPr>
          <p:nvPr>
            <p:ph idx="1"/>
          </p:nvPr>
        </p:nvSpPr>
        <p:spPr>
          <a:xfrm>
            <a:off x="1522876" y="1905000"/>
            <a:ext cx="9612096" cy="4114800"/>
          </a:xfrm>
        </p:spPr>
        <p:txBody>
          <a:bodyPr>
            <a:normAutofit/>
          </a:bodyPr>
          <a:lstStyle/>
          <a:p>
            <a:pPr marL="363538" indent="-363538">
              <a:lnSpc>
                <a:spcPct val="150000"/>
              </a:lnSpc>
              <a:spcBef>
                <a:spcPts val="600"/>
              </a:spcBef>
              <a:spcAft>
                <a:spcPts val="600"/>
              </a:spcAft>
              <a:buNone/>
            </a:pPr>
            <a:r>
              <a:rPr lang="en-US" sz="2200" dirty="0">
                <a:solidFill>
                  <a:schemeClr val="accent1"/>
                </a:solidFill>
                <a:latin typeface="Cambria" panose="02040503050406030204" pitchFamily="18" charset="0"/>
                <a:cs typeface="Times New Roman" panose="02020603050405020304" pitchFamily="18" charset="0"/>
              </a:rPr>
              <a:t>The writer’s handbook: Avoiding plagiarism </a:t>
            </a:r>
            <a:r>
              <a:rPr lang="en-US" sz="2200" dirty="0">
                <a:solidFill>
                  <a:schemeClr val="accent2"/>
                </a:solidFill>
                <a:latin typeface="Cambria" panose="02040503050406030204" pitchFamily="18" charset="0"/>
                <a:cs typeface="Times New Roman" panose="02020603050405020304" pitchFamily="18" charset="0"/>
              </a:rPr>
              <a:t>(s. d.). </a:t>
            </a:r>
            <a:r>
              <a:rPr lang="en-US" sz="2200" i="1" dirty="0">
                <a:solidFill>
                  <a:schemeClr val="accent3"/>
                </a:solidFill>
                <a:latin typeface="Cambria" panose="02040503050406030204" pitchFamily="18" charset="0"/>
                <a:cs typeface="Times New Roman" panose="02020603050405020304" pitchFamily="18" charset="0"/>
              </a:rPr>
              <a:t>Quoting and paraphrasing. </a:t>
            </a:r>
            <a:r>
              <a:rPr lang="en-US" sz="2200" u="sng" dirty="0">
                <a:solidFill>
                  <a:schemeClr val="accent5"/>
                </a:solidFill>
                <a:latin typeface="Cambria" panose="02040503050406030204" pitchFamily="18" charset="0"/>
                <a:cs typeface="Times New Roman" panose="02020603050405020304" pitchFamily="18" charset="0"/>
              </a:rPr>
              <a:t>https://writing.wisc.edu/handbook/assignments/quotingsources/</a:t>
            </a:r>
            <a:r>
              <a:rPr lang="en-US" sz="2200" dirty="0">
                <a:solidFill>
                  <a:schemeClr val="accent5"/>
                </a:solidFill>
                <a:latin typeface="Cambria" panose="02040503050406030204" pitchFamily="18" charset="0"/>
                <a:cs typeface="Times New Roman" panose="02020603050405020304" pitchFamily="18" charset="0"/>
              </a:rPr>
              <a:t> </a:t>
            </a:r>
          </a:p>
          <a:p>
            <a:pPr marL="0" indent="0">
              <a:lnSpc>
                <a:spcPct val="150000"/>
              </a:lnSpc>
              <a:spcBef>
                <a:spcPts val="600"/>
              </a:spcBef>
              <a:spcAft>
                <a:spcPts val="600"/>
              </a:spcAft>
              <a:buNone/>
            </a:pPr>
            <a:endParaRPr lang="en-US" sz="2200" dirty="0">
              <a:solidFill>
                <a:srgbClr val="7030A0"/>
              </a:solidFill>
              <a:latin typeface="Cambria" panose="02040503050406030204" pitchFamily="18" charset="0"/>
              <a:cs typeface="Times New Roman" panose="02020603050405020304" pitchFamily="18" charset="0"/>
            </a:endParaRPr>
          </a:p>
          <a:p>
            <a:pPr marL="363538" indent="-363538">
              <a:lnSpc>
                <a:spcPct val="150000"/>
              </a:lnSpc>
              <a:spcBef>
                <a:spcPts val="600"/>
              </a:spcBef>
              <a:spcAft>
                <a:spcPts val="600"/>
              </a:spcAft>
              <a:buNone/>
            </a:pPr>
            <a:r>
              <a:rPr lang="en-US" sz="2200" dirty="0">
                <a:solidFill>
                  <a:schemeClr val="accent1"/>
                </a:solidFill>
                <a:latin typeface="Cambria" panose="02040503050406030204" pitchFamily="18" charset="0"/>
                <a:cs typeface="Arial" panose="020B0604020202020204" pitchFamily="34" charset="0"/>
              </a:rPr>
              <a:t>McAdoo, T. </a:t>
            </a:r>
            <a:r>
              <a:rPr lang="en-US" sz="2200" dirty="0">
                <a:solidFill>
                  <a:schemeClr val="accent2"/>
                </a:solidFill>
                <a:latin typeface="Cambria" panose="02040503050406030204" pitchFamily="18" charset="0"/>
                <a:cs typeface="Arial" panose="020B0604020202020204" pitchFamily="34" charset="0"/>
              </a:rPr>
              <a:t>(2023, 7 </a:t>
            </a:r>
            <a:r>
              <a:rPr lang="en-US" sz="2200" dirty="0" err="1">
                <a:solidFill>
                  <a:schemeClr val="accent2"/>
                </a:solidFill>
                <a:latin typeface="Cambria" panose="02040503050406030204" pitchFamily="18" charset="0"/>
                <a:cs typeface="Arial" panose="020B0604020202020204" pitchFamily="34" charset="0"/>
              </a:rPr>
              <a:t>avril</a:t>
            </a:r>
            <a:r>
              <a:rPr lang="en-US" sz="2200" dirty="0">
                <a:solidFill>
                  <a:schemeClr val="accent2"/>
                </a:solidFill>
                <a:latin typeface="Cambria" panose="02040503050406030204" pitchFamily="18" charset="0"/>
                <a:cs typeface="Arial" panose="020B0604020202020204" pitchFamily="34" charset="0"/>
              </a:rPr>
              <a:t>). </a:t>
            </a:r>
            <a:r>
              <a:rPr lang="en-US" sz="2200" dirty="0">
                <a:solidFill>
                  <a:schemeClr val="accent3"/>
                </a:solidFill>
                <a:latin typeface="Cambria" panose="02040503050406030204" pitchFamily="18" charset="0"/>
                <a:cs typeface="Arial" panose="020B0604020202020204" pitchFamily="34" charset="0"/>
              </a:rPr>
              <a:t>How to cite </a:t>
            </a:r>
            <a:r>
              <a:rPr lang="en-US" sz="2200" dirty="0" err="1">
                <a:solidFill>
                  <a:schemeClr val="accent3"/>
                </a:solidFill>
                <a:latin typeface="Cambria" panose="02040503050406030204" pitchFamily="18" charset="0"/>
                <a:cs typeface="Arial" panose="020B0604020202020204" pitchFamily="34" charset="0"/>
              </a:rPr>
              <a:t>ChatGPT</a:t>
            </a:r>
            <a:r>
              <a:rPr lang="en-US" sz="2200" dirty="0">
                <a:solidFill>
                  <a:schemeClr val="accent3"/>
                </a:solidFill>
                <a:latin typeface="Cambria" panose="02040503050406030204" pitchFamily="18" charset="0"/>
                <a:cs typeface="Arial" panose="020B0604020202020204" pitchFamily="34" charset="0"/>
              </a:rPr>
              <a:t>. </a:t>
            </a:r>
            <a:r>
              <a:rPr lang="en-US" sz="2200" i="1" dirty="0">
                <a:solidFill>
                  <a:schemeClr val="accent4"/>
                </a:solidFill>
                <a:latin typeface="Cambria" panose="02040503050406030204" pitchFamily="18" charset="0"/>
                <a:cs typeface="Arial" panose="020B0604020202020204" pitchFamily="34" charset="0"/>
              </a:rPr>
              <a:t>APA Style Blog. </a:t>
            </a:r>
            <a:r>
              <a:rPr lang="en-US" sz="2200" u="sng" dirty="0">
                <a:solidFill>
                  <a:schemeClr val="accent5"/>
                </a:solidFill>
                <a:latin typeface="Cambria" panose="02040503050406030204" pitchFamily="18" charset="0"/>
                <a:cs typeface="Arial" panose="020B0604020202020204" pitchFamily="34" charset="0"/>
              </a:rPr>
              <a:t>https://</a:t>
            </a:r>
            <a:r>
              <a:rPr lang="en-US" sz="2200" u="sng" dirty="0" err="1">
                <a:solidFill>
                  <a:schemeClr val="accent5"/>
                </a:solidFill>
                <a:latin typeface="Cambria" panose="02040503050406030204" pitchFamily="18" charset="0"/>
                <a:cs typeface="Arial" panose="020B0604020202020204" pitchFamily="34" charset="0"/>
              </a:rPr>
              <a:t>apastyle.apa.org</a:t>
            </a:r>
            <a:r>
              <a:rPr lang="en-US" sz="2200" u="sng" dirty="0">
                <a:solidFill>
                  <a:schemeClr val="accent5"/>
                </a:solidFill>
                <a:latin typeface="Cambria" panose="02040503050406030204" pitchFamily="18" charset="0"/>
                <a:cs typeface="Arial" panose="020B0604020202020204" pitchFamily="34" charset="0"/>
              </a:rPr>
              <a:t>/blog/how-to-cite-</a:t>
            </a:r>
            <a:r>
              <a:rPr lang="en-US" sz="2200" u="sng" dirty="0" err="1">
                <a:solidFill>
                  <a:schemeClr val="accent5"/>
                </a:solidFill>
                <a:latin typeface="Cambria" panose="02040503050406030204" pitchFamily="18" charset="0"/>
                <a:cs typeface="Arial" panose="020B0604020202020204" pitchFamily="34" charset="0"/>
              </a:rPr>
              <a:t>chatgpt</a:t>
            </a:r>
            <a:endParaRPr lang="en-US" sz="2200" u="sng" dirty="0">
              <a:solidFill>
                <a:schemeClr val="accent5"/>
              </a:solidFill>
              <a:latin typeface="Cambria" panose="02040503050406030204" pitchFamily="18" charset="0"/>
              <a:cs typeface="Times New Roman" panose="02020603050405020304" pitchFamily="18" charset="0"/>
            </a:endParaRPr>
          </a:p>
          <a:p>
            <a:pPr marL="0" indent="0">
              <a:lnSpc>
                <a:spcPct val="150000"/>
              </a:lnSpc>
              <a:spcBef>
                <a:spcPts val="600"/>
              </a:spcBef>
              <a:spcAft>
                <a:spcPts val="600"/>
              </a:spcAft>
              <a:buNone/>
            </a:pPr>
            <a:endParaRPr lang="fr-CA" sz="2200" dirty="0">
              <a:latin typeface="Cambria" panose="02040503050406030204" pitchFamily="18" charset="0"/>
            </a:endParaRPr>
          </a:p>
        </p:txBody>
      </p:sp>
      <p:sp>
        <p:nvSpPr>
          <p:cNvPr id="4" name="Espace réservé du numéro de diapositive 3">
            <a:extLst>
              <a:ext uri="{FF2B5EF4-FFF2-40B4-BE49-F238E27FC236}">
                <a16:creationId xmlns:a16="http://schemas.microsoft.com/office/drawing/2014/main" id="{80FED237-21E7-0BC3-59B2-593F09CE42E0}"/>
              </a:ext>
            </a:extLst>
          </p:cNvPr>
          <p:cNvSpPr>
            <a:spLocks noGrp="1"/>
          </p:cNvSpPr>
          <p:nvPr>
            <p:ph type="sldNum" sz="quarter" idx="12"/>
          </p:nvPr>
        </p:nvSpPr>
        <p:spPr/>
        <p:txBody>
          <a:bodyPr/>
          <a:lstStyle/>
          <a:p>
            <a:fld id="{DF28FB93-0A08-4E7D-8E63-9EFA29F1E093}" type="slidenum">
              <a:rPr lang="fr-CA" smtClean="0"/>
              <a:pPr/>
              <a:t>91</a:t>
            </a:fld>
            <a:endParaRPr lang="fr-CA"/>
          </a:p>
        </p:txBody>
      </p:sp>
      <p:pic>
        <p:nvPicPr>
          <p:cNvPr id="6" name="Image 5">
            <a:extLst>
              <a:ext uri="{FF2B5EF4-FFF2-40B4-BE49-F238E27FC236}">
                <a16:creationId xmlns:a16="http://schemas.microsoft.com/office/drawing/2014/main" id="{E7229483-9C60-D2DB-1BD9-7B4DC4DEA3F4}"/>
              </a:ext>
            </a:extLst>
          </p:cNvPr>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230807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Les références d’une source secondaire</a:t>
            </a:r>
          </a:p>
        </p:txBody>
      </p:sp>
      <p:sp>
        <p:nvSpPr>
          <p:cNvPr id="3" name="Espace réservé du contenu 2"/>
          <p:cNvSpPr>
            <a:spLocks noGrp="1"/>
          </p:cNvSpPr>
          <p:nvPr>
            <p:ph idx="1"/>
            <p:custDataLst>
              <p:tags r:id="rId2"/>
            </p:custDataLst>
          </p:nvPr>
        </p:nvSpPr>
        <p:spPr/>
        <p:txBody>
          <a:bodyPr>
            <a:normAutofit/>
          </a:bodyPr>
          <a:lstStyle/>
          <a:p>
            <a:pPr>
              <a:lnSpc>
                <a:spcPct val="100000"/>
              </a:lnSpc>
            </a:pPr>
            <a:r>
              <a:rPr lang="fr-CA" sz="2200" dirty="0"/>
              <a:t>Si vous citez une </a:t>
            </a:r>
            <a:r>
              <a:rPr lang="fr-CA" sz="2200" b="1" u="sng" dirty="0"/>
              <a:t>source secondaire</a:t>
            </a:r>
            <a:r>
              <a:rPr lang="fr-CA" sz="2200" dirty="0"/>
              <a:t> dans votre texte, vous devez inclure dans la liste des références uniquement la source que vous avez lue.</a:t>
            </a:r>
          </a:p>
          <a:p>
            <a:pPr>
              <a:lnSpc>
                <a:spcPct val="100000"/>
              </a:lnSpc>
            </a:pPr>
            <a:r>
              <a:rPr lang="fr-CA" sz="2200" dirty="0"/>
              <a:t>Par exemple, si vous citez Bentley et al. (1929) sur la base de votre lecture du manuel de publication de l’APA, vous indiquerez ce manuel dans votre liste des références – et non Bentley et al. (1929) parce que vous n’avez pas consulté directement cette source.</a:t>
            </a:r>
          </a:p>
          <a:p>
            <a:pPr marL="0" indent="0">
              <a:lnSpc>
                <a:spcPct val="100000"/>
              </a:lnSpc>
              <a:buNone/>
            </a:pPr>
            <a:endParaRPr lang="fr-CA" sz="2200" dirty="0"/>
          </a:p>
        </p:txBody>
      </p:sp>
      <p:sp>
        <p:nvSpPr>
          <p:cNvPr id="13" name="Espace réservé du numéro de diapositive 12">
            <a:extLst>
              <a:ext uri="{FF2B5EF4-FFF2-40B4-BE49-F238E27FC236}">
                <a16:creationId xmlns:a16="http://schemas.microsoft.com/office/drawing/2014/main" id="{21B58B39-CC33-2BD7-0DCB-6C0EF520D88C}"/>
              </a:ext>
            </a:extLst>
          </p:cNvPr>
          <p:cNvSpPr>
            <a:spLocks noGrp="1"/>
          </p:cNvSpPr>
          <p:nvPr>
            <p:ph type="sldNum" sz="quarter" idx="12"/>
          </p:nvPr>
        </p:nvSpPr>
        <p:spPr/>
        <p:txBody>
          <a:bodyPr/>
          <a:lstStyle/>
          <a:p>
            <a:fld id="{DF28FB93-0A08-4E7D-8E63-9EFA29F1E093}" type="slidenum">
              <a:rPr lang="fr-CA" smtClean="0"/>
              <a:pPr/>
              <a:t>92</a:t>
            </a:fld>
            <a:endParaRPr lang="fr-CA"/>
          </a:p>
        </p:txBody>
      </p:sp>
      <p:pic>
        <p:nvPicPr>
          <p:cNvPr id="5" name="Image 4">
            <a:extLst>
              <a:ext uri="{FF2B5EF4-FFF2-40B4-BE49-F238E27FC236}">
                <a16:creationId xmlns:a16="http://schemas.microsoft.com/office/drawing/2014/main" id="{C434398D-7F53-4F97-2F2C-E3C21F2EB36B}"/>
              </a:ext>
            </a:extLst>
          </p:cNvPr>
          <p:cNvPicPr>
            <a:picLocks noChangeAspect="1"/>
          </p:cNvPicPr>
          <p:nvPr/>
        </p:nvPicPr>
        <p:blipFill>
          <a:blip r:embed="rId6">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6" name="Rectangle à coins arrondis 3">
            <a:extLst>
              <a:ext uri="{FF2B5EF4-FFF2-40B4-BE49-F238E27FC236}">
                <a16:creationId xmlns:a16="http://schemas.microsoft.com/office/drawing/2014/main" id="{B51CBB5E-67FA-C2BC-361C-C20E89C59B67}"/>
              </a:ext>
            </a:extLst>
          </p:cNvPr>
          <p:cNvSpPr/>
          <p:nvPr>
            <p:custDataLst>
              <p:tags r:id="rId3"/>
            </p:custDataLst>
          </p:nvPr>
        </p:nvSpPr>
        <p:spPr bwMode="auto">
          <a:xfrm>
            <a:off x="1413892" y="4314503"/>
            <a:ext cx="10411776" cy="911824"/>
          </a:xfrm>
          <a:prstGeom prst="roundRect">
            <a:avLst/>
          </a:prstGeom>
          <a:solidFill>
            <a:schemeClr val="bg1">
              <a:lumMod val="95000"/>
            </a:schemeClr>
          </a:solidFill>
          <a:ln w="12700" cap="flat" cmpd="sng" algn="ctr">
            <a:solidFill>
              <a:schemeClr val="accent1">
                <a:lumMod val="50000"/>
              </a:schemeClr>
            </a:solidFill>
            <a:prstDash val="solid"/>
            <a:round/>
            <a:headEnd type="none" w="med" len="med"/>
            <a:tailEnd type="none" w="med" len="med"/>
          </a:ln>
          <a:effectLst/>
        </p:spPr>
        <p:txBody>
          <a:bodyPr anchor="ctr"/>
          <a:lstStyle/>
          <a:p>
            <a:pPr>
              <a:defRPr/>
            </a:pPr>
            <a:r>
              <a:rPr lang="fr-CA" sz="2000" dirty="0">
                <a:latin typeface="+mj-lt"/>
              </a:rPr>
              <a:t>Le </a:t>
            </a:r>
            <a:r>
              <a:rPr lang="fr-CA" sz="2000" i="1" dirty="0">
                <a:latin typeface="+mj-lt"/>
              </a:rPr>
              <a:t>Manuel de publication </a:t>
            </a:r>
            <a:r>
              <a:rPr lang="fr-CA" sz="2000" dirty="0">
                <a:latin typeface="+mj-lt"/>
              </a:rPr>
              <a:t>de l’APA a été développé comme un « standard of </a:t>
            </a:r>
            <a:r>
              <a:rPr lang="fr-CA" sz="2000" dirty="0" err="1">
                <a:latin typeface="+mj-lt"/>
              </a:rPr>
              <a:t>procedure</a:t>
            </a:r>
            <a:r>
              <a:rPr lang="fr-CA" sz="2000" dirty="0">
                <a:latin typeface="+mj-lt"/>
              </a:rPr>
              <a:t> » (</a:t>
            </a:r>
            <a:r>
              <a:rPr lang="fr-CA" sz="2000" dirty="0">
                <a:solidFill>
                  <a:schemeClr val="accent1"/>
                </a:solidFill>
                <a:latin typeface="+mj-lt"/>
              </a:rPr>
              <a:t>Bentley et al., 1929</a:t>
            </a:r>
            <a:r>
              <a:rPr lang="fr-CA" sz="2000" dirty="0">
                <a:latin typeface="+mj-lt"/>
              </a:rPr>
              <a:t>,</a:t>
            </a:r>
            <a:r>
              <a:rPr lang="fr-CA" sz="2000" dirty="0">
                <a:solidFill>
                  <a:schemeClr val="accent1"/>
                </a:solidFill>
                <a:latin typeface="+mj-lt"/>
              </a:rPr>
              <a:t> </a:t>
            </a:r>
            <a:r>
              <a:rPr lang="fr-CA" sz="2000" dirty="0">
                <a:solidFill>
                  <a:schemeClr val="accent6"/>
                </a:solidFill>
                <a:latin typeface="+mj-lt"/>
              </a:rPr>
              <a:t>p. 57</a:t>
            </a:r>
            <a:r>
              <a:rPr lang="fr-CA" sz="2000" dirty="0">
                <a:latin typeface="+mj-lt"/>
              </a:rPr>
              <a:t>, </a:t>
            </a:r>
            <a:r>
              <a:rPr lang="fr-CA" sz="2000" dirty="0">
                <a:solidFill>
                  <a:schemeClr val="accent3"/>
                </a:solidFill>
                <a:latin typeface="+mj-lt"/>
              </a:rPr>
              <a:t>cité dans </a:t>
            </a:r>
            <a:r>
              <a:rPr lang="fr-CA" sz="2000" dirty="0">
                <a:solidFill>
                  <a:schemeClr val="accent4"/>
                </a:solidFill>
                <a:latin typeface="+mj-lt"/>
              </a:rPr>
              <a:t>American </a:t>
            </a:r>
            <a:r>
              <a:rPr lang="fr-CA" sz="2000" dirty="0" err="1">
                <a:solidFill>
                  <a:schemeClr val="accent4"/>
                </a:solidFill>
                <a:latin typeface="+mj-lt"/>
              </a:rPr>
              <a:t>Psychological</a:t>
            </a:r>
            <a:r>
              <a:rPr lang="fr-CA" sz="2000" dirty="0">
                <a:solidFill>
                  <a:schemeClr val="accent4"/>
                </a:solidFill>
                <a:latin typeface="+mj-lt"/>
              </a:rPr>
              <a:t> Association, 2020</a:t>
            </a:r>
            <a:r>
              <a:rPr lang="fr-CA" sz="2000" dirty="0">
                <a:latin typeface="+mj-lt"/>
              </a:rPr>
              <a:t>, </a:t>
            </a:r>
            <a:r>
              <a:rPr lang="fr-CA" sz="2000" dirty="0">
                <a:solidFill>
                  <a:schemeClr val="accent6"/>
                </a:solidFill>
                <a:latin typeface="+mj-lt"/>
              </a:rPr>
              <a:t>p. xv</a:t>
            </a:r>
            <a:r>
              <a:rPr lang="fr-CA" sz="2000" dirty="0">
                <a:latin typeface="+mj-lt"/>
              </a:rPr>
              <a:t>). </a:t>
            </a:r>
          </a:p>
        </p:txBody>
      </p:sp>
      <p:sp>
        <p:nvSpPr>
          <p:cNvPr id="12" name="Rectangle 11">
            <a:extLst>
              <a:ext uri="{FF2B5EF4-FFF2-40B4-BE49-F238E27FC236}">
                <a16:creationId xmlns:a16="http://schemas.microsoft.com/office/drawing/2014/main" id="{E5C1C8A7-A862-C6BE-C919-46608F338D6D}"/>
              </a:ext>
            </a:extLst>
          </p:cNvPr>
          <p:cNvSpPr/>
          <p:nvPr/>
        </p:nvSpPr>
        <p:spPr>
          <a:xfrm>
            <a:off x="1413892" y="5340627"/>
            <a:ext cx="10151426" cy="707886"/>
          </a:xfrm>
          <a:prstGeom prst="rect">
            <a:avLst/>
          </a:prstGeom>
        </p:spPr>
        <p:txBody>
          <a:bodyPr wrap="square">
            <a:spAutoFit/>
          </a:bodyPr>
          <a:lstStyle/>
          <a:p>
            <a:pPr marL="363538" indent="-352425">
              <a:spcBef>
                <a:spcPts val="0"/>
              </a:spcBef>
              <a:tabLst>
                <a:tab pos="287338" algn="l"/>
              </a:tabLst>
              <a:defRPr/>
            </a:pPr>
            <a:r>
              <a:rPr lang="en-US" sz="2000" dirty="0">
                <a:latin typeface="Cambria" panose="02040503050406030204" pitchFamily="18" charset="0"/>
                <a:cs typeface="Arial" panose="020B0604020202020204" pitchFamily="34" charset="0"/>
              </a:rPr>
              <a:t>American Psychological Association (2020). </a:t>
            </a:r>
            <a:r>
              <a:rPr lang="en-US" sz="2000" i="1" dirty="0">
                <a:latin typeface="Cambria" panose="02040503050406030204" pitchFamily="18" charset="0"/>
                <a:cs typeface="Arial" panose="020B0604020202020204" pitchFamily="34" charset="0"/>
              </a:rPr>
              <a:t>Publication manual of the American Psychological Association </a:t>
            </a:r>
            <a:r>
              <a:rPr lang="en-US" sz="2000" dirty="0">
                <a:latin typeface="Cambria" panose="02040503050406030204" pitchFamily="18" charset="0"/>
                <a:cs typeface="Arial" panose="020B0604020202020204" pitchFamily="34" charset="0"/>
              </a:rPr>
              <a:t>(7e </a:t>
            </a:r>
            <a:r>
              <a:rPr lang="en-US" sz="2000" dirty="0" err="1">
                <a:latin typeface="Cambria" panose="02040503050406030204" pitchFamily="18" charset="0"/>
                <a:cs typeface="Arial" panose="020B0604020202020204" pitchFamily="34" charset="0"/>
              </a:rPr>
              <a:t>éd</a:t>
            </a:r>
            <a:r>
              <a:rPr lang="en-US" sz="2000" dirty="0">
                <a:latin typeface="Cambria" panose="02040503050406030204" pitchFamily="18" charset="0"/>
                <a:cs typeface="Arial" panose="020B0604020202020204" pitchFamily="34" charset="0"/>
              </a:rPr>
              <a:t>.) APA. </a:t>
            </a:r>
            <a:r>
              <a:rPr lang="fr-CA" sz="2000" dirty="0">
                <a:effectLst/>
                <a:latin typeface="Cambria" panose="02040503050406030204" pitchFamily="18" charset="0"/>
                <a:hlinkClick r:id="rId7"/>
              </a:rPr>
              <a:t>https://doi.org/10.1037/0000165-000</a:t>
            </a:r>
            <a:r>
              <a:rPr lang="fr-CA" sz="2000" dirty="0">
                <a:effectLst/>
                <a:latin typeface="Cambria" panose="02040503050406030204" pitchFamily="18" charset="0"/>
              </a:rPr>
              <a:t> </a:t>
            </a:r>
            <a:endParaRPr lang="en-US" sz="20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19015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lstStyle/>
          <a:p>
            <a:r>
              <a:rPr lang="fr-CA" b="1" dirty="0"/>
              <a:t>6.</a:t>
            </a:r>
            <a:br>
              <a:rPr lang="fr-CA" b="1" dirty="0"/>
            </a:br>
            <a:r>
              <a:rPr lang="fr-CA" b="1" dirty="0"/>
              <a:t>Conclusion</a:t>
            </a:r>
          </a:p>
        </p:txBody>
      </p:sp>
      <p:sp>
        <p:nvSpPr>
          <p:cNvPr id="5" name="Espace réservé du texte 4"/>
          <p:cNvSpPr>
            <a:spLocks noGrp="1"/>
          </p:cNvSpPr>
          <p:nvPr>
            <p:ph type="body" idx="1"/>
            <p:custDataLst>
              <p:tags r:id="rId2"/>
            </p:custDataLst>
          </p:nvPr>
        </p:nvSpPr>
        <p:spPr>
          <a:xfrm>
            <a:off x="1522413" y="4876799"/>
            <a:ext cx="8229598" cy="1229737"/>
          </a:xfrm>
        </p:spPr>
        <p:txBody>
          <a:bodyPr>
            <a:normAutofit/>
          </a:bodyPr>
          <a:lstStyle/>
          <a:p>
            <a:pPr>
              <a:lnSpc>
                <a:spcPct val="100000"/>
              </a:lnSpc>
            </a:pPr>
            <a:r>
              <a:rPr lang="fr-CA" sz="2000" b="1" dirty="0"/>
              <a:t>Vue d’ensemble : </a:t>
            </a:r>
            <a:r>
              <a:rPr lang="fr-CA" sz="2000" dirty="0"/>
              <a:t>Cette section du tutoriel rappelle les notions importantes sur la prévention du plagiat et fournit des ressources additionnelles sur la prévention du plagiat, les citations et les références.</a:t>
            </a:r>
          </a:p>
        </p:txBody>
      </p:sp>
      <p:pic>
        <p:nvPicPr>
          <p:cNvPr id="2" name="Image 1">
            <a:extLst>
              <a:ext uri="{FF2B5EF4-FFF2-40B4-BE49-F238E27FC236}">
                <a16:creationId xmlns:a16="http://schemas.microsoft.com/office/drawing/2014/main" id="{4A05104C-D792-9132-88B5-13733CB2DD34}"/>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622384" y="6292676"/>
            <a:ext cx="520700" cy="520700"/>
          </a:xfrm>
          <a:prstGeom prst="rect">
            <a:avLst/>
          </a:prstGeom>
        </p:spPr>
      </p:pic>
      <p:sp>
        <p:nvSpPr>
          <p:cNvPr id="3" name="Espace réservé du numéro de diapositive 2">
            <a:extLst>
              <a:ext uri="{FF2B5EF4-FFF2-40B4-BE49-F238E27FC236}">
                <a16:creationId xmlns:a16="http://schemas.microsoft.com/office/drawing/2014/main" id="{A1E3BAC7-934C-534F-5D8F-655DFD41B7C5}"/>
              </a:ext>
            </a:extLst>
          </p:cNvPr>
          <p:cNvSpPr>
            <a:spLocks noGrp="1"/>
          </p:cNvSpPr>
          <p:nvPr>
            <p:ph type="sldNum" sz="quarter" idx="12"/>
          </p:nvPr>
        </p:nvSpPr>
        <p:spPr/>
        <p:txBody>
          <a:bodyPr/>
          <a:lstStyle/>
          <a:p>
            <a:fld id="{DF28FB93-0A08-4E7D-8E63-9EFA29F1E093}" type="slidenum">
              <a:rPr lang="fr-CA" smtClean="0"/>
              <a:pPr/>
              <a:t>93</a:t>
            </a:fld>
            <a:endParaRPr lang="fr-CA"/>
          </a:p>
        </p:txBody>
      </p:sp>
    </p:spTree>
    <p:extLst>
      <p:ext uri="{BB962C8B-B14F-4D97-AF65-F5344CB8AC3E}">
        <p14:creationId xmlns:p14="http://schemas.microsoft.com/office/powerpoint/2010/main" val="3858506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Conclusion</a:t>
            </a:r>
          </a:p>
        </p:txBody>
      </p:sp>
      <p:sp>
        <p:nvSpPr>
          <p:cNvPr id="5" name="Espace réservé du contenu 4"/>
          <p:cNvSpPr>
            <a:spLocks noGrp="1"/>
          </p:cNvSpPr>
          <p:nvPr>
            <p:ph idx="1"/>
            <p:custDataLst>
              <p:tags r:id="rId2"/>
            </p:custDataLst>
          </p:nvPr>
        </p:nvSpPr>
        <p:spPr>
          <a:xfrm>
            <a:off x="1522876" y="1905000"/>
            <a:ext cx="9324064" cy="4476328"/>
          </a:xfrm>
        </p:spPr>
        <p:txBody>
          <a:bodyPr>
            <a:normAutofit/>
          </a:bodyPr>
          <a:lstStyle/>
          <a:p>
            <a:pPr>
              <a:lnSpc>
                <a:spcPct val="100000"/>
              </a:lnSpc>
              <a:spcBef>
                <a:spcPts val="600"/>
              </a:spcBef>
              <a:spcAft>
                <a:spcPts val="600"/>
              </a:spcAft>
            </a:pPr>
            <a:r>
              <a:rPr lang="fr-CA" sz="2200" dirty="0"/>
              <a:t>Le </a:t>
            </a:r>
            <a:r>
              <a:rPr lang="fr-CA" sz="2200" b="1" dirty="0"/>
              <a:t>plagiat</a:t>
            </a:r>
            <a:r>
              <a:rPr lang="fr-CA" sz="2200" dirty="0"/>
              <a:t> consiste à présenter une information, des idées ou les mots de quelqu’un d’autre de façon à ce qu’un lecteur pourrait croire que cette  information, ces idées ou ces mots vous appartiennent.</a:t>
            </a:r>
          </a:p>
          <a:p>
            <a:pPr>
              <a:lnSpc>
                <a:spcPct val="100000"/>
              </a:lnSpc>
              <a:spcBef>
                <a:spcPts val="600"/>
              </a:spcBef>
              <a:spcAft>
                <a:spcPts val="600"/>
              </a:spcAft>
            </a:pPr>
            <a:r>
              <a:rPr lang="fr-CA" sz="2200" dirty="0"/>
              <a:t>Le plagiat peut prendre plusieurs formes et peut survenir volontairement ou involontairement. Les erreurs les plus communes sont :</a:t>
            </a:r>
          </a:p>
          <a:p>
            <a:pPr lvl="1">
              <a:lnSpc>
                <a:spcPct val="100000"/>
              </a:lnSpc>
              <a:spcBef>
                <a:spcPts val="600"/>
              </a:spcBef>
              <a:spcAft>
                <a:spcPts val="600"/>
              </a:spcAft>
            </a:pPr>
            <a:r>
              <a:rPr lang="fr-CA" b="1" dirty="0"/>
              <a:t>Citer incorrectement ses sources d’information;</a:t>
            </a:r>
          </a:p>
          <a:p>
            <a:pPr lvl="1">
              <a:lnSpc>
                <a:spcPct val="100000"/>
              </a:lnSpc>
              <a:spcBef>
                <a:spcPts val="600"/>
              </a:spcBef>
              <a:spcAft>
                <a:spcPts val="600"/>
              </a:spcAft>
            </a:pPr>
            <a:r>
              <a:rPr lang="fr-CA" b="1" dirty="0"/>
              <a:t>Surutiliser les mots ou l’organisation des idées provenant du travail de quelqu’un d’autre;</a:t>
            </a:r>
          </a:p>
          <a:p>
            <a:pPr lvl="1">
              <a:lnSpc>
                <a:spcPct val="100000"/>
              </a:lnSpc>
              <a:spcBef>
                <a:spcPts val="600"/>
              </a:spcBef>
              <a:spcAft>
                <a:spcPts val="600"/>
              </a:spcAft>
            </a:pPr>
            <a:r>
              <a:rPr lang="fr-CA" b="1" dirty="0"/>
              <a:t>Échouer à créer un équilibre entre l’inclusion d’idées provenant d’autres personnes et la présentation de ses propres idées et réflexions.</a:t>
            </a:r>
          </a:p>
        </p:txBody>
      </p:sp>
      <p:pic>
        <p:nvPicPr>
          <p:cNvPr id="2" name="Image 1">
            <a:extLst>
              <a:ext uri="{FF2B5EF4-FFF2-40B4-BE49-F238E27FC236}">
                <a16:creationId xmlns:a16="http://schemas.microsoft.com/office/drawing/2014/main" id="{FE614855-3E9B-924B-C0B2-7EEAFB72E6D1}"/>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3" name="Espace réservé du numéro de diapositive 2">
            <a:extLst>
              <a:ext uri="{FF2B5EF4-FFF2-40B4-BE49-F238E27FC236}">
                <a16:creationId xmlns:a16="http://schemas.microsoft.com/office/drawing/2014/main" id="{525DA6AE-6FF2-3D22-3DE3-8D8E0FE0CEF8}"/>
              </a:ext>
            </a:extLst>
          </p:cNvPr>
          <p:cNvSpPr>
            <a:spLocks noGrp="1"/>
          </p:cNvSpPr>
          <p:nvPr>
            <p:ph type="sldNum" sz="quarter" idx="12"/>
          </p:nvPr>
        </p:nvSpPr>
        <p:spPr/>
        <p:txBody>
          <a:bodyPr/>
          <a:lstStyle/>
          <a:p>
            <a:fld id="{DF28FB93-0A08-4E7D-8E63-9EFA29F1E093}" type="slidenum">
              <a:rPr lang="fr-CA" smtClean="0"/>
              <a:pPr/>
              <a:t>94</a:t>
            </a:fld>
            <a:endParaRPr lang="fr-CA"/>
          </a:p>
        </p:txBody>
      </p:sp>
    </p:spTree>
    <p:extLst>
      <p:ext uri="{BB962C8B-B14F-4D97-AF65-F5344CB8AC3E}">
        <p14:creationId xmlns:p14="http://schemas.microsoft.com/office/powerpoint/2010/main" val="218917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p:txBody>
          <a:bodyPr/>
          <a:lstStyle/>
          <a:p>
            <a:r>
              <a:rPr lang="fr-CA" b="1" dirty="0"/>
              <a:t>Se protéger contre le plagiat</a:t>
            </a:r>
          </a:p>
        </p:txBody>
      </p:sp>
      <p:sp>
        <p:nvSpPr>
          <p:cNvPr id="5" name="Espace réservé du contenu 4"/>
          <p:cNvSpPr>
            <a:spLocks noGrp="1"/>
          </p:cNvSpPr>
          <p:nvPr>
            <p:ph idx="1"/>
            <p:custDataLst>
              <p:tags r:id="rId2"/>
            </p:custDataLst>
          </p:nvPr>
        </p:nvSpPr>
        <p:spPr>
          <a:xfrm>
            <a:off x="1522876" y="1905000"/>
            <a:ext cx="10404184" cy="4114800"/>
          </a:xfrm>
        </p:spPr>
        <p:txBody>
          <a:bodyPr>
            <a:noAutofit/>
          </a:bodyPr>
          <a:lstStyle/>
          <a:p>
            <a:r>
              <a:rPr lang="fr-CA" sz="2200" dirty="0"/>
              <a:t>La meilleure façon de vous protéger contre le plagiat consiste à :</a:t>
            </a:r>
          </a:p>
          <a:p>
            <a:pPr marL="669925" lvl="1" indent="-350838">
              <a:buFont typeface="Wingdings" pitchFamily="2" charset="2"/>
              <a:buChar char="ü"/>
            </a:pPr>
            <a:r>
              <a:rPr lang="fr-CA" sz="2200" dirty="0"/>
              <a:t>Toujours citer vos sources!</a:t>
            </a:r>
          </a:p>
          <a:p>
            <a:pPr marL="669925" lvl="1" indent="-350838">
              <a:buFont typeface="Wingdings" pitchFamily="2" charset="2"/>
              <a:buChar char="ü"/>
            </a:pPr>
            <a:r>
              <a:rPr lang="fr-CA" sz="2200" dirty="0"/>
              <a:t>Noter soigneusement les informations sur les sources consultées, s’assurer que vos reformulations reflètent vos </a:t>
            </a:r>
            <a:r>
              <a:rPr lang="fr-CA" sz="2200" b="1" i="1" dirty="0"/>
              <a:t>propres</a:t>
            </a:r>
            <a:r>
              <a:rPr lang="fr-CA" sz="2200" dirty="0"/>
              <a:t> mots, votre propre façon d’organiser vos idées et votre propre compréhension, et que vous citez vos sources.</a:t>
            </a:r>
          </a:p>
          <a:p>
            <a:pPr marL="669925" lvl="1" indent="-350838">
              <a:buFont typeface="Wingdings" pitchFamily="2" charset="2"/>
              <a:buChar char="ü"/>
            </a:pPr>
            <a:r>
              <a:rPr lang="fr-CA" sz="2200" dirty="0"/>
              <a:t>Utiliser des guillemets pour encadrer toute citation textuelle (avec le numéro de la page ou du paragraphe concerné), mais citer mot à mot uniquement lorsque nécessaire. </a:t>
            </a:r>
          </a:p>
          <a:p>
            <a:pPr marL="669925" lvl="1" indent="-350838">
              <a:buFont typeface="Wingdings" pitchFamily="2" charset="2"/>
              <a:buChar char="ü"/>
            </a:pPr>
            <a:r>
              <a:rPr lang="fr-CA" sz="2200" dirty="0"/>
              <a:t>Vous assurer que votre travail vous appartient et indiquer clairement l’origine de chaque idée présentée dans votre texte.</a:t>
            </a:r>
          </a:p>
          <a:p>
            <a:pPr marL="669925" lvl="1" indent="-350838">
              <a:buFont typeface="Wingdings" pitchFamily="2" charset="2"/>
              <a:buChar char="ü"/>
            </a:pPr>
            <a:r>
              <a:rPr lang="fr-CA" sz="2200" dirty="0"/>
              <a:t>Inclure une liste des références de toutes les sources citées dans votre texte.</a:t>
            </a:r>
          </a:p>
        </p:txBody>
      </p:sp>
      <p:sp>
        <p:nvSpPr>
          <p:cNvPr id="3" name="Espace réservé du numéro de diapositive 2">
            <a:extLst>
              <a:ext uri="{FF2B5EF4-FFF2-40B4-BE49-F238E27FC236}">
                <a16:creationId xmlns:a16="http://schemas.microsoft.com/office/drawing/2014/main" id="{0AB0E7F4-2CDD-5891-C996-45D0765727D7}"/>
              </a:ext>
            </a:extLst>
          </p:cNvPr>
          <p:cNvSpPr>
            <a:spLocks noGrp="1"/>
          </p:cNvSpPr>
          <p:nvPr>
            <p:ph type="sldNum" sz="quarter" idx="12"/>
          </p:nvPr>
        </p:nvSpPr>
        <p:spPr/>
        <p:txBody>
          <a:bodyPr/>
          <a:lstStyle/>
          <a:p>
            <a:fld id="{DF28FB93-0A08-4E7D-8E63-9EFA29F1E093}" type="slidenum">
              <a:rPr lang="fr-CA" smtClean="0"/>
              <a:pPr/>
              <a:t>95</a:t>
            </a:fld>
            <a:endParaRPr lang="fr-CA"/>
          </a:p>
        </p:txBody>
      </p:sp>
      <p:pic>
        <p:nvPicPr>
          <p:cNvPr id="2" name="Image 1">
            <a:extLst>
              <a:ext uri="{FF2B5EF4-FFF2-40B4-BE49-F238E27FC236}">
                <a16:creationId xmlns:a16="http://schemas.microsoft.com/office/drawing/2014/main" id="{56910C06-2F5C-5610-257C-22362F49857A}"/>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Tree>
    <p:extLst>
      <p:ext uri="{BB962C8B-B14F-4D97-AF65-F5344CB8AC3E}">
        <p14:creationId xmlns:p14="http://schemas.microsoft.com/office/powerpoint/2010/main" val="70574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2876" y="609600"/>
            <a:ext cx="9252056" cy="1066800"/>
          </a:xfrm>
        </p:spPr>
        <p:txBody>
          <a:bodyPr/>
          <a:lstStyle/>
          <a:p>
            <a:r>
              <a:rPr lang="fr-CA" b="1" dirty="0"/>
              <a:t>Pour plus d’informations sur les normes de l’APA</a:t>
            </a:r>
          </a:p>
        </p:txBody>
      </p:sp>
      <p:sp>
        <p:nvSpPr>
          <p:cNvPr id="3" name="Espace réservé du contenu 2"/>
          <p:cNvSpPr>
            <a:spLocks noGrp="1"/>
          </p:cNvSpPr>
          <p:nvPr>
            <p:ph idx="1"/>
            <p:custDataLst>
              <p:tags r:id="rId2"/>
            </p:custDataLst>
          </p:nvPr>
        </p:nvSpPr>
        <p:spPr>
          <a:xfrm>
            <a:off x="1522876" y="1905000"/>
            <a:ext cx="9828120" cy="4114800"/>
          </a:xfrm>
        </p:spPr>
        <p:txBody>
          <a:bodyPr>
            <a:normAutofit/>
          </a:bodyPr>
          <a:lstStyle/>
          <a:p>
            <a:pPr>
              <a:lnSpc>
                <a:spcPct val="100000"/>
              </a:lnSpc>
            </a:pPr>
            <a:r>
              <a:rPr lang="fr-CA" sz="2200" dirty="0"/>
              <a:t>Pour en apprendre davantage sur les normes de l’APA, consultez ces ressources en ligne :</a:t>
            </a:r>
          </a:p>
          <a:p>
            <a:pPr lvl="1">
              <a:lnSpc>
                <a:spcPct val="100000"/>
              </a:lnSpc>
            </a:pPr>
            <a:r>
              <a:rPr lang="fr-CA" sz="2200" dirty="0"/>
              <a:t>Le blogue de l’APA : </a:t>
            </a:r>
            <a:r>
              <a:rPr lang="fr-CA" sz="2200" dirty="0">
                <a:hlinkClick r:id="rId5"/>
              </a:rPr>
              <a:t>https://apastyle.apa.org/blog/</a:t>
            </a:r>
            <a:r>
              <a:rPr lang="fr-CA" sz="2200" dirty="0"/>
              <a:t>  </a:t>
            </a:r>
          </a:p>
          <a:p>
            <a:pPr lvl="1">
              <a:lnSpc>
                <a:spcPct val="100000"/>
              </a:lnSpc>
            </a:pPr>
            <a:r>
              <a:rPr lang="fr-CA" sz="2200" dirty="0"/>
              <a:t>Le site des bibliothèques de l’Université de Montréal :</a:t>
            </a:r>
            <a:r>
              <a:rPr lang="fr-CA" sz="2200" u="sng" dirty="0"/>
              <a:t> </a:t>
            </a:r>
            <a:r>
              <a:rPr lang="fr-CA" sz="2200" dirty="0">
                <a:hlinkClick r:id="rId6"/>
              </a:rPr>
              <a:t>https://bib.umontreal.ca/citer/styles-bibliographiques/apa?tab=5248896</a:t>
            </a:r>
            <a:r>
              <a:rPr lang="fr-CA" sz="2200" dirty="0"/>
              <a:t> </a:t>
            </a:r>
          </a:p>
          <a:p>
            <a:pPr lvl="1">
              <a:lnSpc>
                <a:spcPct val="100000"/>
              </a:lnSpc>
            </a:pPr>
            <a:r>
              <a:rPr lang="fr-CA" sz="2200" dirty="0"/>
              <a:t>L’outil bibliographique Mon diapason : </a:t>
            </a:r>
            <a:r>
              <a:rPr lang="fr-CA" sz="2200" dirty="0">
                <a:hlinkClick r:id="rId7"/>
              </a:rPr>
              <a:t>https://mondiapason.ca/fichiers/OutilBibliographique/#</a:t>
            </a:r>
            <a:r>
              <a:rPr lang="fr-CA" sz="2200" dirty="0"/>
              <a:t> </a:t>
            </a:r>
          </a:p>
        </p:txBody>
      </p:sp>
      <p:pic>
        <p:nvPicPr>
          <p:cNvPr id="4" name="Image 3">
            <a:extLst>
              <a:ext uri="{FF2B5EF4-FFF2-40B4-BE49-F238E27FC236}">
                <a16:creationId xmlns:a16="http://schemas.microsoft.com/office/drawing/2014/main" id="{60F4A6CB-0D50-D656-66F8-5D5F97CF003E}"/>
              </a:ext>
            </a:extLst>
          </p:cNvPr>
          <p:cNvPicPr>
            <a:picLocks noChangeAspect="1"/>
          </p:cNvPicPr>
          <p:nvPr/>
        </p:nvPicPr>
        <p:blipFill>
          <a:blip r:embed="rId8">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7" name="Espace réservé du numéro de diapositive 6">
            <a:extLst>
              <a:ext uri="{FF2B5EF4-FFF2-40B4-BE49-F238E27FC236}">
                <a16:creationId xmlns:a16="http://schemas.microsoft.com/office/drawing/2014/main" id="{C086FA85-6E49-2AA2-09DE-2F9B6185C339}"/>
              </a:ext>
            </a:extLst>
          </p:cNvPr>
          <p:cNvSpPr>
            <a:spLocks noGrp="1"/>
          </p:cNvSpPr>
          <p:nvPr>
            <p:ph type="sldNum" sz="quarter" idx="12"/>
          </p:nvPr>
        </p:nvSpPr>
        <p:spPr/>
        <p:txBody>
          <a:bodyPr/>
          <a:lstStyle/>
          <a:p>
            <a:fld id="{DF28FB93-0A08-4E7D-8E63-9EFA29F1E093}" type="slidenum">
              <a:rPr lang="fr-CA" smtClean="0"/>
              <a:pPr/>
              <a:t>96</a:t>
            </a:fld>
            <a:endParaRPr lang="fr-CA"/>
          </a:p>
        </p:txBody>
      </p:sp>
    </p:spTree>
    <p:extLst>
      <p:ext uri="{BB962C8B-B14F-4D97-AF65-F5344CB8AC3E}">
        <p14:creationId xmlns:p14="http://schemas.microsoft.com/office/powerpoint/2010/main" val="264124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Félicitations!</a:t>
            </a:r>
          </a:p>
        </p:txBody>
      </p:sp>
      <p:sp>
        <p:nvSpPr>
          <p:cNvPr id="3" name="Espace réservé du contenu 2"/>
          <p:cNvSpPr>
            <a:spLocks noGrp="1"/>
          </p:cNvSpPr>
          <p:nvPr>
            <p:ph idx="1"/>
            <p:custDataLst>
              <p:tags r:id="rId2"/>
            </p:custDataLst>
          </p:nvPr>
        </p:nvSpPr>
        <p:spPr>
          <a:xfrm>
            <a:off x="1522876" y="1905000"/>
            <a:ext cx="9684104" cy="4114800"/>
          </a:xfrm>
        </p:spPr>
        <p:txBody>
          <a:bodyPr/>
          <a:lstStyle/>
          <a:p>
            <a:pPr>
              <a:lnSpc>
                <a:spcPct val="100000"/>
              </a:lnSpc>
            </a:pPr>
            <a:r>
              <a:rPr lang="fr-CA" dirty="0"/>
              <a:t>Vous avez maintenant complété le tutoriel sur la prévention du plagiat.</a:t>
            </a:r>
          </a:p>
          <a:p>
            <a:pPr>
              <a:lnSpc>
                <a:spcPct val="100000"/>
              </a:lnSpc>
            </a:pPr>
            <a:r>
              <a:rPr lang="fr-CA" dirty="0"/>
              <a:t>N’hésitez pas à consulter ce tutoriel autant de fois que vous le désirez.</a:t>
            </a:r>
          </a:p>
          <a:p>
            <a:pPr marL="0" indent="0">
              <a:lnSpc>
                <a:spcPct val="100000"/>
              </a:lnSpc>
              <a:buNone/>
            </a:pPr>
            <a:endParaRPr lang="fr-CA" b="1" dirty="0"/>
          </a:p>
          <a:p>
            <a:pPr marL="0" indent="0" algn="ctr">
              <a:lnSpc>
                <a:spcPct val="100000"/>
              </a:lnSpc>
              <a:buNone/>
            </a:pPr>
            <a:r>
              <a:rPr lang="fr-CA" b="1" dirty="0"/>
              <a:t>Bonne rédaction!</a:t>
            </a:r>
          </a:p>
        </p:txBody>
      </p:sp>
      <p:pic>
        <p:nvPicPr>
          <p:cNvPr id="4" name="Image 3">
            <a:extLst>
              <a:ext uri="{FF2B5EF4-FFF2-40B4-BE49-F238E27FC236}">
                <a16:creationId xmlns:a16="http://schemas.microsoft.com/office/drawing/2014/main" id="{C53A89F8-6BCE-AE63-7ADE-C93E8FAD440C}"/>
              </a:ext>
            </a:extLst>
          </p:cNvPr>
          <p:cNvPicPr>
            <a:picLocks noChangeAspect="1"/>
          </p:cNvPicPr>
          <p:nvPr/>
        </p:nvPicPr>
        <p:blipFill>
          <a:blip r:embed="rId5">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41796A86-1140-AF56-36D6-7D0644CB1435}"/>
              </a:ext>
            </a:extLst>
          </p:cNvPr>
          <p:cNvSpPr>
            <a:spLocks noGrp="1"/>
          </p:cNvSpPr>
          <p:nvPr>
            <p:ph type="sldNum" sz="quarter" idx="12"/>
          </p:nvPr>
        </p:nvSpPr>
        <p:spPr/>
        <p:txBody>
          <a:bodyPr/>
          <a:lstStyle/>
          <a:p>
            <a:fld id="{DF28FB93-0A08-4E7D-8E63-9EFA29F1E093}" type="slidenum">
              <a:rPr lang="fr-CA" smtClean="0"/>
              <a:pPr/>
              <a:t>97</a:t>
            </a:fld>
            <a:endParaRPr lang="fr-CA"/>
          </a:p>
        </p:txBody>
      </p:sp>
    </p:spTree>
    <p:extLst>
      <p:ext uri="{BB962C8B-B14F-4D97-AF65-F5344CB8AC3E}">
        <p14:creationId xmlns:p14="http://schemas.microsoft.com/office/powerpoint/2010/main" val="36206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b="1" dirty="0"/>
              <a:t>À propos de l’auteure</a:t>
            </a:r>
          </a:p>
        </p:txBody>
      </p:sp>
      <p:sp>
        <p:nvSpPr>
          <p:cNvPr id="3" name="Espace réservé du contenu 2"/>
          <p:cNvSpPr>
            <a:spLocks noGrp="1"/>
          </p:cNvSpPr>
          <p:nvPr>
            <p:ph idx="1"/>
            <p:custDataLst>
              <p:tags r:id="rId2"/>
            </p:custDataLst>
          </p:nvPr>
        </p:nvSpPr>
        <p:spPr>
          <a:xfrm>
            <a:off x="1522876" y="1905000"/>
            <a:ext cx="9900128" cy="4114800"/>
          </a:xfrm>
        </p:spPr>
        <p:txBody>
          <a:bodyPr>
            <a:normAutofit/>
          </a:bodyPr>
          <a:lstStyle/>
          <a:p>
            <a:pPr marL="0" indent="0">
              <a:lnSpc>
                <a:spcPct val="100000"/>
              </a:lnSpc>
              <a:buNone/>
            </a:pPr>
            <a:r>
              <a:rPr lang="fr-CA" sz="2200" dirty="0">
                <a:ea typeface="Calibri"/>
                <a:cs typeface="Times New Roman"/>
              </a:rPr>
              <a:t>Dr. </a:t>
            </a:r>
            <a:r>
              <a:rPr lang="fr-CA" sz="2200" dirty="0" err="1">
                <a:ea typeface="Calibri"/>
                <a:cs typeface="Times New Roman"/>
              </a:rPr>
              <a:t>Kosha</a:t>
            </a:r>
            <a:r>
              <a:rPr lang="fr-CA" sz="2200" dirty="0">
                <a:ea typeface="Calibri"/>
                <a:cs typeface="Times New Roman"/>
              </a:rPr>
              <a:t> </a:t>
            </a:r>
            <a:r>
              <a:rPr lang="fr-CA" sz="2200" dirty="0" err="1">
                <a:ea typeface="Calibri"/>
                <a:cs typeface="Times New Roman"/>
              </a:rPr>
              <a:t>Bramesfeld</a:t>
            </a:r>
            <a:r>
              <a:rPr lang="fr-CA" sz="2200" dirty="0">
                <a:ea typeface="Calibri"/>
                <a:cs typeface="Times New Roman"/>
              </a:rPr>
              <a:t>, Ph. D., est professeure adjointe à l’Université de Toronto Scarborough. Elle dirige l’</a:t>
            </a:r>
            <a:r>
              <a:rPr lang="fr-CA" sz="2200" i="1" dirty="0" err="1">
                <a:ea typeface="Calibri"/>
                <a:cs typeface="Times New Roman"/>
              </a:rPr>
              <a:t>Authentic</a:t>
            </a:r>
            <a:r>
              <a:rPr lang="fr-CA" sz="2200" i="1" dirty="0">
                <a:ea typeface="Calibri"/>
                <a:cs typeface="Times New Roman"/>
              </a:rPr>
              <a:t> Learning </a:t>
            </a:r>
            <a:r>
              <a:rPr lang="fr-CA" sz="2200" i="1" dirty="0" err="1">
                <a:ea typeface="Calibri"/>
                <a:cs typeface="Times New Roman"/>
              </a:rPr>
              <a:t>Lab</a:t>
            </a:r>
            <a:r>
              <a:rPr lang="fr-CA" sz="2200" i="1" dirty="0">
                <a:ea typeface="Calibri"/>
                <a:cs typeface="Times New Roman"/>
              </a:rPr>
              <a:t> </a:t>
            </a:r>
            <a:r>
              <a:rPr lang="fr-CA" sz="2200" dirty="0">
                <a:ea typeface="Calibri"/>
                <a:cs typeface="Times New Roman"/>
              </a:rPr>
              <a:t>(ALL) qui met l’accent sur la création et l’évaluation d’expériences d’apprentissage authentiques. Elle a publié ce tutoriel pour la première fois en 2014, et l’a mis à jour en 2015 et en 2020.</a:t>
            </a:r>
          </a:p>
        </p:txBody>
      </p:sp>
      <p:pic>
        <p:nvPicPr>
          <p:cNvPr id="4" name="Picture 3">
            <a:extLst>
              <a:ext uri="{FF2B5EF4-FFF2-40B4-BE49-F238E27FC236}">
                <a16:creationId xmlns:a16="http://schemas.microsoft.com/office/drawing/2014/main" id="{678A12CC-B071-0C4F-C3E8-CC5F604FFB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9012" y="3501008"/>
            <a:ext cx="5495367" cy="2747684"/>
          </a:xfrm>
          <a:prstGeom prst="rect">
            <a:avLst/>
          </a:prstGeom>
        </p:spPr>
      </p:pic>
      <p:pic>
        <p:nvPicPr>
          <p:cNvPr id="5" name="Picture 4">
            <a:extLst>
              <a:ext uri="{FF2B5EF4-FFF2-40B4-BE49-F238E27FC236}">
                <a16:creationId xmlns:a16="http://schemas.microsoft.com/office/drawing/2014/main" id="{6F5AC87E-236D-E349-7056-92AF174C48F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4012" y="3501008"/>
            <a:ext cx="1905000" cy="2514600"/>
          </a:xfrm>
          <a:prstGeom prst="rect">
            <a:avLst/>
          </a:prstGeom>
        </p:spPr>
      </p:pic>
      <p:pic>
        <p:nvPicPr>
          <p:cNvPr id="6" name="Image 5">
            <a:extLst>
              <a:ext uri="{FF2B5EF4-FFF2-40B4-BE49-F238E27FC236}">
                <a16:creationId xmlns:a16="http://schemas.microsoft.com/office/drawing/2014/main" id="{7B3F6458-080C-F242-748A-90AE1CC762A6}"/>
              </a:ext>
            </a:extLst>
          </p:cNvPr>
          <p:cNvPicPr>
            <a:picLocks noChangeAspect="1"/>
          </p:cNvPicPr>
          <p:nvPr/>
        </p:nvPicPr>
        <p:blipFill>
          <a:blip r:embed="rId7">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7" name="Espace réservé du numéro de diapositive 6">
            <a:extLst>
              <a:ext uri="{FF2B5EF4-FFF2-40B4-BE49-F238E27FC236}">
                <a16:creationId xmlns:a16="http://schemas.microsoft.com/office/drawing/2014/main" id="{74571DE4-82AF-F190-AC1D-5C57B5E0FB13}"/>
              </a:ext>
            </a:extLst>
          </p:cNvPr>
          <p:cNvSpPr>
            <a:spLocks noGrp="1"/>
          </p:cNvSpPr>
          <p:nvPr>
            <p:ph type="sldNum" sz="quarter" idx="12"/>
          </p:nvPr>
        </p:nvSpPr>
        <p:spPr/>
        <p:txBody>
          <a:bodyPr/>
          <a:lstStyle/>
          <a:p>
            <a:fld id="{DF28FB93-0A08-4E7D-8E63-9EFA29F1E093}" type="slidenum">
              <a:rPr lang="fr-CA" smtClean="0"/>
              <a:pPr/>
              <a:t>98</a:t>
            </a:fld>
            <a:endParaRPr lang="fr-CA"/>
          </a:p>
        </p:txBody>
      </p:sp>
    </p:spTree>
    <p:extLst>
      <p:ext uri="{BB962C8B-B14F-4D97-AF65-F5344CB8AC3E}">
        <p14:creationId xmlns:p14="http://schemas.microsoft.com/office/powerpoint/2010/main" val="181834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EAEE5A-C9A7-C7CC-9077-B0B904204860}"/>
              </a:ext>
            </a:extLst>
          </p:cNvPr>
          <p:cNvSpPr>
            <a:spLocks noGrp="1"/>
          </p:cNvSpPr>
          <p:nvPr>
            <p:ph type="title"/>
          </p:nvPr>
        </p:nvSpPr>
        <p:spPr/>
        <p:txBody>
          <a:bodyPr/>
          <a:lstStyle/>
          <a:p>
            <a:r>
              <a:rPr lang="fr-CA" b="1" dirty="0"/>
              <a:t>Remerciements de l’auteure</a:t>
            </a:r>
          </a:p>
        </p:txBody>
      </p:sp>
      <p:sp>
        <p:nvSpPr>
          <p:cNvPr id="3" name="Espace réservé du contenu 2">
            <a:extLst>
              <a:ext uri="{FF2B5EF4-FFF2-40B4-BE49-F238E27FC236}">
                <a16:creationId xmlns:a16="http://schemas.microsoft.com/office/drawing/2014/main" id="{DBD72991-025C-21D3-B7E5-1487D15D64D8}"/>
              </a:ext>
            </a:extLst>
          </p:cNvPr>
          <p:cNvSpPr>
            <a:spLocks noGrp="1"/>
          </p:cNvSpPr>
          <p:nvPr>
            <p:ph idx="1"/>
          </p:nvPr>
        </p:nvSpPr>
        <p:spPr>
          <a:xfrm>
            <a:off x="1522876" y="1905000"/>
            <a:ext cx="9684104" cy="4114800"/>
          </a:xfrm>
        </p:spPr>
        <p:txBody>
          <a:bodyPr>
            <a:normAutofit/>
          </a:bodyPr>
          <a:lstStyle/>
          <a:p>
            <a:pPr>
              <a:lnSpc>
                <a:spcPct val="100000"/>
              </a:lnSpc>
            </a:pPr>
            <a:r>
              <a:rPr lang="fr-CA" sz="2000" dirty="0"/>
              <a:t>Ce tutoriel de prévention du plagiat a été créé en 2009 par Dr. </a:t>
            </a:r>
            <a:r>
              <a:rPr lang="fr-CA" sz="2000" dirty="0" err="1"/>
              <a:t>Kosha</a:t>
            </a:r>
            <a:r>
              <a:rPr lang="fr-CA" sz="2000" dirty="0"/>
              <a:t> </a:t>
            </a:r>
            <a:r>
              <a:rPr lang="fr-CA" sz="2000" dirty="0" err="1"/>
              <a:t>Bramesfeld</a:t>
            </a:r>
            <a:r>
              <a:rPr lang="fr-CA" sz="2000" dirty="0"/>
              <a:t> alors professeure adjointe à l’Université Maryville de St. Louis, Missouri (É-U). Ce tutoriel a été publié en 2014 comme une ressource d’enseignement en psychologie de la </a:t>
            </a:r>
            <a:r>
              <a:rPr lang="fr-CA" sz="2000" i="1" dirty="0"/>
              <a:t>Society for the </a:t>
            </a:r>
            <a:r>
              <a:rPr lang="fr-CA" sz="2000" i="1" dirty="0" err="1"/>
              <a:t>Teaching</a:t>
            </a:r>
            <a:r>
              <a:rPr lang="fr-CA" sz="2000" i="1" dirty="0"/>
              <a:t> of Psychology </a:t>
            </a:r>
            <a:r>
              <a:rPr lang="fr-CA" sz="2000" dirty="0"/>
              <a:t>(STP), puis révisé en 2015. Le tutoriel a été révisé une nouvelle fois en 2020 pour correspondre à la 7</a:t>
            </a:r>
            <a:r>
              <a:rPr lang="fr-CA" sz="2000" baseline="30000" dirty="0"/>
              <a:t>e</a:t>
            </a:r>
            <a:r>
              <a:rPr lang="fr-CA" sz="2000" dirty="0"/>
              <a:t> édition du Manuel de publication de l’APA. </a:t>
            </a:r>
          </a:p>
          <a:p>
            <a:pPr>
              <a:lnSpc>
                <a:spcPct val="100000"/>
              </a:lnSpc>
            </a:pPr>
            <a:r>
              <a:rPr lang="fr-CA" sz="2000" dirty="0"/>
              <a:t>L’auteure remercie Tammy </a:t>
            </a:r>
            <a:r>
              <a:rPr lang="fr-CA" sz="2000" dirty="0" err="1"/>
              <a:t>Gocial</a:t>
            </a:r>
            <a:r>
              <a:rPr lang="fr-CA" sz="2000" dirty="0"/>
              <a:t> et Peter Green de l’Université Maryville; Ruth Ault et Jennifer </a:t>
            </a:r>
            <a:r>
              <a:rPr lang="fr-CA" sz="2000" dirty="0" err="1"/>
              <a:t>Grewe</a:t>
            </a:r>
            <a:r>
              <a:rPr lang="fr-CA" sz="2000" dirty="0"/>
              <a:t>; ainsi que les réviseurs de l’OTRP pour leurs nombreuses suggestions pertinentes pour améliorer ce tutoriel.</a:t>
            </a:r>
          </a:p>
          <a:p>
            <a:pPr>
              <a:lnSpc>
                <a:spcPct val="100000"/>
              </a:lnSpc>
              <a:spcBef>
                <a:spcPts val="1200"/>
              </a:spcBef>
            </a:pPr>
            <a:r>
              <a:rPr lang="fr-CA" sz="2000" dirty="0"/>
              <a:t>Pour toutes questions ou commentaires à propos de ce tutoriel, merci de communiquer par courriel avec </a:t>
            </a:r>
            <a:r>
              <a:rPr lang="fr-CA" sz="2000" dirty="0" err="1"/>
              <a:t>Kosha</a:t>
            </a:r>
            <a:r>
              <a:rPr lang="fr-CA" sz="2000" dirty="0"/>
              <a:t> </a:t>
            </a:r>
            <a:r>
              <a:rPr lang="fr-CA" sz="2000" dirty="0" err="1"/>
              <a:t>Bramesfeld</a:t>
            </a:r>
            <a:r>
              <a:rPr lang="fr-CA" sz="2000" dirty="0"/>
              <a:t> à </a:t>
            </a:r>
            <a:r>
              <a:rPr lang="fr-CA" sz="2000" dirty="0">
                <a:hlinkClick r:id="rId3"/>
              </a:rPr>
              <a:t>Kosha.Bramesfeld@utoronto.ca</a:t>
            </a:r>
            <a:r>
              <a:rPr lang="fr-CA" sz="2000" dirty="0"/>
              <a:t> </a:t>
            </a:r>
          </a:p>
        </p:txBody>
      </p:sp>
      <p:pic>
        <p:nvPicPr>
          <p:cNvPr id="4" name="Image 3">
            <a:extLst>
              <a:ext uri="{FF2B5EF4-FFF2-40B4-BE49-F238E27FC236}">
                <a16:creationId xmlns:a16="http://schemas.microsoft.com/office/drawing/2014/main" id="{ABF745CE-D4F7-1156-2398-00E084ADC470}"/>
              </a:ext>
            </a:extLst>
          </p:cNvPr>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11565318" y="5727700"/>
            <a:ext cx="520700" cy="520700"/>
          </a:xfrm>
          <a:prstGeom prst="rect">
            <a:avLst/>
          </a:prstGeom>
        </p:spPr>
      </p:pic>
      <p:sp>
        <p:nvSpPr>
          <p:cNvPr id="5" name="Espace réservé du numéro de diapositive 4">
            <a:extLst>
              <a:ext uri="{FF2B5EF4-FFF2-40B4-BE49-F238E27FC236}">
                <a16:creationId xmlns:a16="http://schemas.microsoft.com/office/drawing/2014/main" id="{4742C37D-A94A-DA55-9AD6-6D580D3B0243}"/>
              </a:ext>
            </a:extLst>
          </p:cNvPr>
          <p:cNvSpPr>
            <a:spLocks noGrp="1"/>
          </p:cNvSpPr>
          <p:nvPr>
            <p:ph type="sldNum" sz="quarter" idx="12"/>
          </p:nvPr>
        </p:nvSpPr>
        <p:spPr/>
        <p:txBody>
          <a:bodyPr/>
          <a:lstStyle/>
          <a:p>
            <a:fld id="{DF28FB93-0A08-4E7D-8E63-9EFA29F1E093}" type="slidenum">
              <a:rPr lang="fr-CA" smtClean="0"/>
              <a:pPr/>
              <a:t>99</a:t>
            </a:fld>
            <a:endParaRPr lang="fr-CA"/>
          </a:p>
        </p:txBody>
      </p:sp>
    </p:spTree>
    <p:extLst>
      <p:ext uri="{BB962C8B-B14F-4D97-AF65-F5344CB8AC3E}">
        <p14:creationId xmlns:p14="http://schemas.microsoft.com/office/powerpoint/2010/main" val="2720678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1"/>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9"/>
</p:tagLst>
</file>

<file path=ppt/tags/tag104.xml><?xml version="1.0" encoding="utf-8"?>
<p:tagLst xmlns:a="http://schemas.openxmlformats.org/drawingml/2006/main" xmlns:r="http://schemas.openxmlformats.org/officeDocument/2006/relationships" xmlns:p="http://schemas.openxmlformats.org/presentationml/2006/main">
  <p:tag name="NUM" val="10"/>
</p:tagLst>
</file>

<file path=ppt/tags/tag105.xml><?xml version="1.0" encoding="utf-8"?>
<p:tagLst xmlns:a="http://schemas.openxmlformats.org/drawingml/2006/main" xmlns:r="http://schemas.openxmlformats.org/officeDocument/2006/relationships" xmlns:p="http://schemas.openxmlformats.org/presentationml/2006/main">
  <p:tag name="NUM" val="9"/>
</p:tagLst>
</file>

<file path=ppt/tags/tag106.xml><?xml version="1.0" encoding="utf-8"?>
<p:tagLst xmlns:a="http://schemas.openxmlformats.org/drawingml/2006/main" xmlns:r="http://schemas.openxmlformats.org/officeDocument/2006/relationships" xmlns:p="http://schemas.openxmlformats.org/presentationml/2006/main">
  <p:tag name="NUM" val="10"/>
</p:tagLst>
</file>

<file path=ppt/tags/tag107.xml><?xml version="1.0" encoding="utf-8"?>
<p:tagLst xmlns:a="http://schemas.openxmlformats.org/drawingml/2006/main" xmlns:r="http://schemas.openxmlformats.org/officeDocument/2006/relationships" xmlns:p="http://schemas.openxmlformats.org/presentationml/2006/main">
  <p:tag name="NUM" val="1"/>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3"/>
</p:tagLst>
</file>

<file path=ppt/tags/tag111.xml><?xml version="1.0" encoding="utf-8"?>
<p:tagLst xmlns:a="http://schemas.openxmlformats.org/drawingml/2006/main" xmlns:r="http://schemas.openxmlformats.org/officeDocument/2006/relationships" xmlns:p="http://schemas.openxmlformats.org/presentationml/2006/main">
  <p:tag name="NUM" val="1"/>
</p:tagLst>
</file>

<file path=ppt/tags/tag112.xml><?xml version="1.0" encoding="utf-8"?>
<p:tagLst xmlns:a="http://schemas.openxmlformats.org/drawingml/2006/main" xmlns:r="http://schemas.openxmlformats.org/officeDocument/2006/relationships" xmlns:p="http://schemas.openxmlformats.org/presentationml/2006/main">
  <p:tag name="NUM" val="2"/>
</p:tagLst>
</file>

<file path=ppt/tags/tag113.xml><?xml version="1.0" encoding="utf-8"?>
<p:tagLst xmlns:a="http://schemas.openxmlformats.org/drawingml/2006/main" xmlns:r="http://schemas.openxmlformats.org/officeDocument/2006/relationships" xmlns:p="http://schemas.openxmlformats.org/presentationml/2006/main">
  <p:tag name="NUM" val="1"/>
</p:tagLst>
</file>

<file path=ppt/tags/tag114.xml><?xml version="1.0" encoding="utf-8"?>
<p:tagLst xmlns:a="http://schemas.openxmlformats.org/drawingml/2006/main" xmlns:r="http://schemas.openxmlformats.org/officeDocument/2006/relationships" xmlns:p="http://schemas.openxmlformats.org/presentationml/2006/main">
  <p:tag name="NUM" val="2"/>
</p:tagLst>
</file>

<file path=ppt/tags/tag115.xml><?xml version="1.0" encoding="utf-8"?>
<p:tagLst xmlns:a="http://schemas.openxmlformats.org/drawingml/2006/main" xmlns:r="http://schemas.openxmlformats.org/officeDocument/2006/relationships" xmlns:p="http://schemas.openxmlformats.org/presentationml/2006/main">
  <p:tag name="NUM" val="3"/>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2"/>
</p:tagLst>
</file>

<file path=ppt/tags/tag122.xml><?xml version="1.0" encoding="utf-8"?>
<p:tagLst xmlns:a="http://schemas.openxmlformats.org/drawingml/2006/main" xmlns:r="http://schemas.openxmlformats.org/officeDocument/2006/relationships" xmlns:p="http://schemas.openxmlformats.org/presentationml/2006/main">
  <p:tag name="NUM" val="1"/>
</p:tagLst>
</file>

<file path=ppt/tags/tag123.xml><?xml version="1.0" encoding="utf-8"?>
<p:tagLst xmlns:a="http://schemas.openxmlformats.org/drawingml/2006/main" xmlns:r="http://schemas.openxmlformats.org/officeDocument/2006/relationships" xmlns:p="http://schemas.openxmlformats.org/presentationml/2006/main">
  <p:tag name="NUM" val="2"/>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2"/>
</p:tagLst>
</file>

<file path=ppt/tags/tag126.xml><?xml version="1.0" encoding="utf-8"?>
<p:tagLst xmlns:a="http://schemas.openxmlformats.org/drawingml/2006/main" xmlns:r="http://schemas.openxmlformats.org/officeDocument/2006/relationships" xmlns:p="http://schemas.openxmlformats.org/presentationml/2006/main">
  <p:tag name="NUM" val="3"/>
</p:tagLst>
</file>

<file path=ppt/tags/tag127.xml><?xml version="1.0" encoding="utf-8"?>
<p:tagLst xmlns:a="http://schemas.openxmlformats.org/drawingml/2006/main" xmlns:r="http://schemas.openxmlformats.org/officeDocument/2006/relationships" xmlns:p="http://schemas.openxmlformats.org/presentationml/2006/main">
  <p:tag name="NUM" val="4"/>
</p:tagLst>
</file>

<file path=ppt/tags/tag128.xml><?xml version="1.0" encoding="utf-8"?>
<p:tagLst xmlns:a="http://schemas.openxmlformats.org/drawingml/2006/main" xmlns:r="http://schemas.openxmlformats.org/officeDocument/2006/relationships" xmlns:p="http://schemas.openxmlformats.org/presentationml/2006/main">
  <p:tag name="NUM" val="1"/>
</p:tagLst>
</file>

<file path=ppt/tags/tag129.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30.xml><?xml version="1.0" encoding="utf-8"?>
<p:tagLst xmlns:a="http://schemas.openxmlformats.org/drawingml/2006/main" xmlns:r="http://schemas.openxmlformats.org/officeDocument/2006/relationships" xmlns:p="http://schemas.openxmlformats.org/presentationml/2006/main">
  <p:tag name="NUM" val="4"/>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4"/>
</p:tagLst>
</file>

<file path=ppt/tags/tag133.xml><?xml version="1.0" encoding="utf-8"?>
<p:tagLst xmlns:a="http://schemas.openxmlformats.org/drawingml/2006/main" xmlns:r="http://schemas.openxmlformats.org/officeDocument/2006/relationships" xmlns:p="http://schemas.openxmlformats.org/presentationml/2006/main">
  <p:tag name="NUM" val="1"/>
</p:tagLst>
</file>

<file path=ppt/tags/tag134.xml><?xml version="1.0" encoding="utf-8"?>
<p:tagLst xmlns:a="http://schemas.openxmlformats.org/drawingml/2006/main" xmlns:r="http://schemas.openxmlformats.org/officeDocument/2006/relationships" xmlns:p="http://schemas.openxmlformats.org/presentationml/2006/main">
  <p:tag name="NUM" val="2"/>
</p:tagLst>
</file>

<file path=ppt/tags/tag135.xml><?xml version="1.0" encoding="utf-8"?>
<p:tagLst xmlns:a="http://schemas.openxmlformats.org/drawingml/2006/main" xmlns:r="http://schemas.openxmlformats.org/officeDocument/2006/relationships" xmlns:p="http://schemas.openxmlformats.org/presentationml/2006/main">
  <p:tag name="NUM" val="1"/>
</p:tagLst>
</file>

<file path=ppt/tags/tag136.xml><?xml version="1.0" encoding="utf-8"?>
<p:tagLst xmlns:a="http://schemas.openxmlformats.org/drawingml/2006/main" xmlns:r="http://schemas.openxmlformats.org/officeDocument/2006/relationships" xmlns:p="http://schemas.openxmlformats.org/presentationml/2006/main">
  <p:tag name="NUM" val="1"/>
</p:tagLst>
</file>

<file path=ppt/tags/tag137.xml><?xml version="1.0" encoding="utf-8"?>
<p:tagLst xmlns:a="http://schemas.openxmlformats.org/drawingml/2006/main" xmlns:r="http://schemas.openxmlformats.org/officeDocument/2006/relationships" xmlns:p="http://schemas.openxmlformats.org/presentationml/2006/main">
  <p:tag name="NUM" val="1"/>
</p:tagLst>
</file>

<file path=ppt/tags/tag138.xml><?xml version="1.0" encoding="utf-8"?>
<p:tagLst xmlns:a="http://schemas.openxmlformats.org/drawingml/2006/main" xmlns:r="http://schemas.openxmlformats.org/officeDocument/2006/relationships" xmlns:p="http://schemas.openxmlformats.org/presentationml/2006/main">
  <p:tag name="NUM" val="1"/>
</p:tagLst>
</file>

<file path=ppt/tags/tag139.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1"/>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1"/>
</p:tagLst>
</file>

<file path=ppt/tags/tag143.xml><?xml version="1.0" encoding="utf-8"?>
<p:tagLst xmlns:a="http://schemas.openxmlformats.org/drawingml/2006/main" xmlns:r="http://schemas.openxmlformats.org/officeDocument/2006/relationships" xmlns:p="http://schemas.openxmlformats.org/presentationml/2006/main">
  <p:tag name="NUM" val="2"/>
</p:tagLst>
</file>

<file path=ppt/tags/tag144.xml><?xml version="1.0" encoding="utf-8"?>
<p:tagLst xmlns:a="http://schemas.openxmlformats.org/drawingml/2006/main" xmlns:r="http://schemas.openxmlformats.org/officeDocument/2006/relationships" xmlns:p="http://schemas.openxmlformats.org/presentationml/2006/main">
  <p:tag name="NUM" val="6"/>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2"/>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2"/>
</p:tagLst>
</file>

<file path=ppt/tags/tag152.xml><?xml version="1.0" encoding="utf-8"?>
<p:tagLst xmlns:a="http://schemas.openxmlformats.org/drawingml/2006/main" xmlns:r="http://schemas.openxmlformats.org/officeDocument/2006/relationships" xmlns:p="http://schemas.openxmlformats.org/presentationml/2006/main">
  <p:tag name="NUM" val="1"/>
</p:tagLst>
</file>

<file path=ppt/tags/tag153.xml><?xml version="1.0" encoding="utf-8"?>
<p:tagLst xmlns:a="http://schemas.openxmlformats.org/drawingml/2006/main" xmlns:r="http://schemas.openxmlformats.org/officeDocument/2006/relationships" xmlns:p="http://schemas.openxmlformats.org/presentationml/2006/main">
  <p:tag name="NUM" val="2"/>
</p:tagLst>
</file>

<file path=ppt/tags/tag154.xml><?xml version="1.0" encoding="utf-8"?>
<p:tagLst xmlns:a="http://schemas.openxmlformats.org/drawingml/2006/main" xmlns:r="http://schemas.openxmlformats.org/officeDocument/2006/relationships" xmlns:p="http://schemas.openxmlformats.org/presentationml/2006/main">
  <p:tag name="NUM" val="3"/>
</p:tagLst>
</file>

<file path=ppt/tags/tag155.xml><?xml version="1.0" encoding="utf-8"?>
<p:tagLst xmlns:a="http://schemas.openxmlformats.org/drawingml/2006/main" xmlns:r="http://schemas.openxmlformats.org/officeDocument/2006/relationships" xmlns:p="http://schemas.openxmlformats.org/presentationml/2006/main">
  <p:tag name="NUM" val="1"/>
</p:tagLst>
</file>

<file path=ppt/tags/tag156.xml><?xml version="1.0" encoding="utf-8"?>
<p:tagLst xmlns:a="http://schemas.openxmlformats.org/drawingml/2006/main" xmlns:r="http://schemas.openxmlformats.org/officeDocument/2006/relationships" xmlns:p="http://schemas.openxmlformats.org/presentationml/2006/main">
  <p:tag name="NUM" val="2"/>
</p:tagLst>
</file>

<file path=ppt/tags/tag157.xml><?xml version="1.0" encoding="utf-8"?>
<p:tagLst xmlns:a="http://schemas.openxmlformats.org/drawingml/2006/main" xmlns:r="http://schemas.openxmlformats.org/officeDocument/2006/relationships" xmlns:p="http://schemas.openxmlformats.org/presentationml/2006/main">
  <p:tag name="NUM" val="1"/>
</p:tagLst>
</file>

<file path=ppt/tags/tag158.xml><?xml version="1.0" encoding="utf-8"?>
<p:tagLst xmlns:a="http://schemas.openxmlformats.org/drawingml/2006/main" xmlns:r="http://schemas.openxmlformats.org/officeDocument/2006/relationships" xmlns:p="http://schemas.openxmlformats.org/presentationml/2006/main">
  <p:tag name="NUM" val="1"/>
</p:tagLst>
</file>

<file path=ppt/tags/tag159.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1"/>
</p:tagLst>
</file>

<file path=ppt/tags/tag162.xml><?xml version="1.0" encoding="utf-8"?>
<p:tagLst xmlns:a="http://schemas.openxmlformats.org/drawingml/2006/main" xmlns:r="http://schemas.openxmlformats.org/officeDocument/2006/relationships" xmlns:p="http://schemas.openxmlformats.org/presentationml/2006/main">
  <p:tag name="NUM" val="2"/>
</p:tagLst>
</file>

<file path=ppt/tags/tag163.xml><?xml version="1.0" encoding="utf-8"?>
<p:tagLst xmlns:a="http://schemas.openxmlformats.org/drawingml/2006/main" xmlns:r="http://schemas.openxmlformats.org/officeDocument/2006/relationships" xmlns:p="http://schemas.openxmlformats.org/presentationml/2006/main">
  <p:tag name="NUM" val="3"/>
</p:tagLst>
</file>

<file path=ppt/tags/tag164.xml><?xml version="1.0" encoding="utf-8"?>
<p:tagLst xmlns:a="http://schemas.openxmlformats.org/drawingml/2006/main" xmlns:r="http://schemas.openxmlformats.org/officeDocument/2006/relationships" xmlns:p="http://schemas.openxmlformats.org/presentationml/2006/main">
  <p:tag name="NUM" val="1"/>
</p:tagLst>
</file>

<file path=ppt/tags/tag165.xml><?xml version="1.0" encoding="utf-8"?>
<p:tagLst xmlns:a="http://schemas.openxmlformats.org/drawingml/2006/main" xmlns:r="http://schemas.openxmlformats.org/officeDocument/2006/relationships" xmlns:p="http://schemas.openxmlformats.org/presentationml/2006/main">
  <p:tag name="NUM" val="2"/>
</p:tagLst>
</file>

<file path=ppt/tags/tag166.xml><?xml version="1.0" encoding="utf-8"?>
<p:tagLst xmlns:a="http://schemas.openxmlformats.org/drawingml/2006/main" xmlns:r="http://schemas.openxmlformats.org/officeDocument/2006/relationships" xmlns:p="http://schemas.openxmlformats.org/presentationml/2006/main">
  <p:tag name="NUM" val="1"/>
</p:tagLst>
</file>

<file path=ppt/tags/tag167.xml><?xml version="1.0" encoding="utf-8"?>
<p:tagLst xmlns:a="http://schemas.openxmlformats.org/drawingml/2006/main" xmlns:r="http://schemas.openxmlformats.org/officeDocument/2006/relationships" xmlns:p="http://schemas.openxmlformats.org/presentationml/2006/main">
  <p:tag name="NUM" val="2"/>
</p:tagLst>
</file>

<file path=ppt/tags/tag168.xml><?xml version="1.0" encoding="utf-8"?>
<p:tagLst xmlns:a="http://schemas.openxmlformats.org/drawingml/2006/main" xmlns:r="http://schemas.openxmlformats.org/officeDocument/2006/relationships" xmlns:p="http://schemas.openxmlformats.org/presentationml/2006/main">
  <p:tag name="NUM" val="1"/>
</p:tagLst>
</file>

<file path=ppt/tags/tag169.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70.xml><?xml version="1.0" encoding="utf-8"?>
<p:tagLst xmlns:a="http://schemas.openxmlformats.org/drawingml/2006/main" xmlns:r="http://schemas.openxmlformats.org/officeDocument/2006/relationships" xmlns:p="http://schemas.openxmlformats.org/presentationml/2006/main">
  <p:tag name="NUM" val="1"/>
</p:tagLst>
</file>

<file path=ppt/tags/tag171.xml><?xml version="1.0" encoding="utf-8"?>
<p:tagLst xmlns:a="http://schemas.openxmlformats.org/drawingml/2006/main" xmlns:r="http://schemas.openxmlformats.org/officeDocument/2006/relationships" xmlns:p="http://schemas.openxmlformats.org/presentationml/2006/main">
  <p:tag name="NUM" val="2"/>
</p:tagLst>
</file>

<file path=ppt/tags/tag172.xml><?xml version="1.0" encoding="utf-8"?>
<p:tagLst xmlns:a="http://schemas.openxmlformats.org/drawingml/2006/main" xmlns:r="http://schemas.openxmlformats.org/officeDocument/2006/relationships" xmlns:p="http://schemas.openxmlformats.org/presentationml/2006/main">
  <p:tag name="NUM" val="1"/>
</p:tagLst>
</file>

<file path=ppt/tags/tag173.xml><?xml version="1.0" encoding="utf-8"?>
<p:tagLst xmlns:a="http://schemas.openxmlformats.org/drawingml/2006/main" xmlns:r="http://schemas.openxmlformats.org/officeDocument/2006/relationships" xmlns:p="http://schemas.openxmlformats.org/presentationml/2006/main">
  <p:tag name="NUM" val="2"/>
</p:tagLst>
</file>

<file path=ppt/tags/tag174.xml><?xml version="1.0" encoding="utf-8"?>
<p:tagLst xmlns:a="http://schemas.openxmlformats.org/drawingml/2006/main" xmlns:r="http://schemas.openxmlformats.org/officeDocument/2006/relationships" xmlns:p="http://schemas.openxmlformats.org/presentationml/2006/main">
  <p:tag name="NUM" val="1"/>
</p:tagLst>
</file>

<file path=ppt/tags/tag175.xml><?xml version="1.0" encoding="utf-8"?>
<p:tagLst xmlns:a="http://schemas.openxmlformats.org/drawingml/2006/main" xmlns:r="http://schemas.openxmlformats.org/officeDocument/2006/relationships" xmlns:p="http://schemas.openxmlformats.org/presentationml/2006/main">
  <p:tag name="NUM" val="2"/>
</p:tagLst>
</file>

<file path=ppt/tags/tag176.xml><?xml version="1.0" encoding="utf-8"?>
<p:tagLst xmlns:a="http://schemas.openxmlformats.org/drawingml/2006/main" xmlns:r="http://schemas.openxmlformats.org/officeDocument/2006/relationships" xmlns:p="http://schemas.openxmlformats.org/presentationml/2006/main">
  <p:tag name="NUM" val="1"/>
</p:tagLst>
</file>

<file path=ppt/tags/tag17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2"/>
</p:tagLst>
</file>

<file path=ppt/tags/tag84.xml><?xml version="1.0" encoding="utf-8"?>
<p:tagLst xmlns:a="http://schemas.openxmlformats.org/drawingml/2006/main" xmlns:r="http://schemas.openxmlformats.org/officeDocument/2006/relationships" xmlns:p="http://schemas.openxmlformats.org/presentationml/2006/main">
  <p:tag name="NUM" val="3"/>
</p:tagLst>
</file>

<file path=ppt/tags/tag85.xml><?xml version="1.0" encoding="utf-8"?>
<p:tagLst xmlns:a="http://schemas.openxmlformats.org/drawingml/2006/main" xmlns:r="http://schemas.openxmlformats.org/officeDocument/2006/relationships" xmlns:p="http://schemas.openxmlformats.org/presentationml/2006/main">
  <p:tag name="NUM" val="4"/>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3"/>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3"/>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2801098 (1)">
  <a:themeElements>
    <a:clrScheme name="Tutoriel 2023">
      <a:dk1>
        <a:srgbClr val="000000"/>
      </a:dk1>
      <a:lt1>
        <a:srgbClr val="FFFFFF"/>
      </a:lt1>
      <a:dk2>
        <a:srgbClr val="000000"/>
      </a:dk2>
      <a:lt2>
        <a:srgbClr val="FFFFFF"/>
      </a:lt2>
      <a:accent1>
        <a:srgbClr val="0F6FC6"/>
      </a:accent1>
      <a:accent2>
        <a:srgbClr val="009DD9"/>
      </a:accent2>
      <a:accent3>
        <a:srgbClr val="0BD0D9"/>
      </a:accent3>
      <a:accent4>
        <a:srgbClr val="10CF9B"/>
      </a:accent4>
      <a:accent5>
        <a:srgbClr val="7CCA62"/>
      </a:accent5>
      <a:accent6>
        <a:srgbClr val="A5C249"/>
      </a:accent6>
      <a:hlink>
        <a:srgbClr val="0096FF"/>
      </a:hlink>
      <a:folHlink>
        <a:srgbClr val="0096FF"/>
      </a:folHlink>
    </a:clrScheme>
    <a:fontScheme name="Cours">
      <a:majorFont>
        <a:latin typeface="Cambria"/>
        <a:ea typeface=""/>
        <a:cs typeface=""/>
      </a:majorFont>
      <a:minorFont>
        <a:latin typeface="Cambr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StripedBorder_16x9">
      <a:majorFont>
        <a:latin typeface="Euphemia"/>
        <a:ea typeface=""/>
        <a:cs typeface=""/>
      </a:majorFont>
      <a:minorFont>
        <a:latin typeface="Euphem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StripedBorder_16x9">
      <a:majorFont>
        <a:latin typeface="Euphemia"/>
        <a:ea typeface=""/>
        <a:cs typeface=""/>
      </a:majorFont>
      <a:minorFont>
        <a:latin typeface="Euphemia"/>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2F49A0-741E-4B97-BEBA-6B11B9CA89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TS102801098 (1)</Template>
  <TotalTime>0</TotalTime>
  <Words>15157</Words>
  <Application>Microsoft Macintosh PowerPoint</Application>
  <PresentationFormat>Personnalisé</PresentationFormat>
  <Paragraphs>990</Paragraphs>
  <Slides>100</Slides>
  <Notes>100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100</vt:i4>
      </vt:variant>
    </vt:vector>
  </HeadingPairs>
  <TitlesOfParts>
    <vt:vector size="107" baseType="lpstr">
      <vt:lpstr>Arial</vt:lpstr>
      <vt:lpstr>Cambria</vt:lpstr>
      <vt:lpstr>Open Sans</vt:lpstr>
      <vt:lpstr>Optima</vt:lpstr>
      <vt:lpstr>Times New Roman</vt:lpstr>
      <vt:lpstr>Wingdings</vt:lpstr>
      <vt:lpstr>TS102801098 (1)</vt:lpstr>
      <vt:lpstr>Tutoriel sur la prévention du plagiat :</vt:lpstr>
      <vt:lpstr>Présentation PowerPoint</vt:lpstr>
      <vt:lpstr>Note de la traduction – version originale (2015)</vt:lpstr>
      <vt:lpstr>Note de la traduction – version révisée (2023)</vt:lpstr>
      <vt:lpstr>Adaptations en français – Note de la traduction</vt:lpstr>
      <vt:lpstr>Présentation générale</vt:lpstr>
      <vt:lpstr>1. Qu’est-ce que le plagiat?</vt:lpstr>
      <vt:lpstr>Qu’est-ce que le plagiat?</vt:lpstr>
      <vt:lpstr>Le saviez-vous?</vt:lpstr>
      <vt:lpstr>D’une façon ou d’une autre, c’est une faute grave!</vt:lpstr>
      <vt:lpstr>Le plagiat peut prendre plusieurs formes</vt:lpstr>
      <vt:lpstr>Les notions de base pour prévenir le plagiat</vt:lpstr>
      <vt:lpstr>2. Citer ses sources selon les normes de l’APA</vt:lpstr>
      <vt:lpstr>« Citer », qu’est-ce que ça signifie?</vt:lpstr>
      <vt:lpstr>Les normes de l’APA</vt:lpstr>
      <vt:lpstr>Selon l’APA, les citations* figurent dans le texte</vt:lpstr>
      <vt:lpstr>L’anatomie générale d’une citation</vt:lpstr>
      <vt:lpstr>Citer un ou deux auteurs</vt:lpstr>
      <vt:lpstr>Citer de trois auteurs et plus</vt:lpstr>
      <vt:lpstr>Résumé des règles de citation des auteurs</vt:lpstr>
      <vt:lpstr>Comment formater une citation</vt:lpstr>
      <vt:lpstr>À votre tour! Comment citeriez-vous cet article?</vt:lpstr>
      <vt:lpstr>Réponse</vt:lpstr>
      <vt:lpstr>Citer lorsque des informations sont manquantes</vt:lpstr>
      <vt:lpstr>Citer des sources secondaires</vt:lpstr>
      <vt:lpstr>Quoi faire si vous ne trouvez pas la source?</vt:lpstr>
      <vt:lpstr>Citation textuelle</vt:lpstr>
      <vt:lpstr>Quand devrait-on inclure des citations textuelles</vt:lpstr>
      <vt:lpstr>Citer textuellement ou non?</vt:lpstr>
      <vt:lpstr>Quoi faire plutôt qu’une citation textuelle?</vt:lpstr>
      <vt:lpstr>Comment citer ses propres traductions (Note de la traduction)</vt:lpstr>
      <vt:lpstr>3. Reformuler</vt:lpstr>
      <vt:lpstr>Citer hors contexte </vt:lpstr>
      <vt:lpstr>Citer peut être problématique</vt:lpstr>
      <vt:lpstr>Reformuler est une solution</vt:lpstr>
      <vt:lpstr>Le pouvoir de la reformulation </vt:lpstr>
      <vt:lpstr>Le processus de reformulation</vt:lpstr>
      <vt:lpstr>À votre tour!</vt:lpstr>
      <vt:lpstr>À votre tour! Reformulez l’information</vt:lpstr>
      <vt:lpstr>Vérifiez et revérifiez</vt:lpstr>
      <vt:lpstr>Assurez-vous de citer correctement</vt:lpstr>
      <vt:lpstr>Petite auto-évaluation</vt:lpstr>
      <vt:lpstr>Cette reformulation est-elle adéquate? (Exemple 1)</vt:lpstr>
      <vt:lpstr>Réorganisé ≠ reformulé</vt:lpstr>
      <vt:lpstr>Reformuler correctement</vt:lpstr>
      <vt:lpstr>Cette reformulation est-elle adéquate? (Exemple 2)</vt:lpstr>
      <vt:lpstr>N’oubliez pas de citer</vt:lpstr>
      <vt:lpstr>Et maintenant, est-ce correct? (Exemple 3)</vt:lpstr>
      <vt:lpstr>Reformulé ≠ cité</vt:lpstr>
      <vt:lpstr>Et maintenant, est-ce correct? (Exemple 4)</vt:lpstr>
      <vt:lpstr>Oui, maintenant c’est bien!</vt:lpstr>
      <vt:lpstr>Lorsque vous reformulez, demandez-vous :</vt:lpstr>
      <vt:lpstr>Avez-vous bien reformulé?</vt:lpstr>
      <vt:lpstr>À quelle fréquence devrait-on citer une source?</vt:lpstr>
      <vt:lpstr>Citez chaque fois que nécessaire</vt:lpstr>
      <vt:lpstr>4. S’assurer que votre travail vous appartient</vt:lpstr>
      <vt:lpstr>Êtes-vous le véritable auteur de votre travail?</vt:lpstr>
      <vt:lpstr>Cinq conseils pour vous assurer de présenter un contenu qui vous appartient (Conseils 1 à 3)</vt:lpstr>
      <vt:lpstr>Cinq conseils pour vous assurer de présenter un contenu qui vous appartient (Conseils 4 et 5)</vt:lpstr>
      <vt:lpstr>Un exemple</vt:lpstr>
      <vt:lpstr>Examiner le texte produit par cette étudiante :</vt:lpstr>
      <vt:lpstr>C’est du plagiat!</vt:lpstr>
      <vt:lpstr>Comment intégrer des sources multiples</vt:lpstr>
      <vt:lpstr>Et maintenant, est-ce correctement cité?</vt:lpstr>
      <vt:lpstr>C’est toujours du plagiat!</vt:lpstr>
      <vt:lpstr>Et maintenant, est-ce mieux?</vt:lpstr>
      <vt:lpstr>Oui! Maintenant c’est mieux!</vt:lpstr>
      <vt:lpstr>Souvenez-vous : faites en sorte que votre travail vous appartienne!</vt:lpstr>
      <vt:lpstr>Que feriez-vous?</vt:lpstr>
      <vt:lpstr>L’autoplagiat </vt:lpstr>
      <vt:lpstr>N’oubliez pas la liste des références!</vt:lpstr>
      <vt:lpstr>5. Mettre en forme la liste des références</vt:lpstr>
      <vt:lpstr>Créer la liste des références</vt:lpstr>
      <vt:lpstr>Le format général des références selon l’APA</vt:lpstr>
      <vt:lpstr>Trouver les informations pour la référence</vt:lpstr>
      <vt:lpstr>La référence d’un article</vt:lpstr>
      <vt:lpstr>Les auteurs (et autrices)</vt:lpstr>
      <vt:lpstr>Le titre de l’article</vt:lpstr>
      <vt:lpstr>L’année de publication</vt:lpstr>
      <vt:lpstr>Le titre de la revue et les informations de publication</vt:lpstr>
      <vt:lpstr>Digital Object Identifier (DOI)</vt:lpstr>
      <vt:lpstr>Exemples de références</vt:lpstr>
      <vt:lpstr>À votre tour! Formatez la référence suivante</vt:lpstr>
      <vt:lpstr>Vérifiez si votre référence est correctement formatée</vt:lpstr>
      <vt:lpstr>Soyez attentif aux détails</vt:lpstr>
      <vt:lpstr>Quelques autres sources d’information</vt:lpstr>
      <vt:lpstr>Livres et chapitres de livre édité</vt:lpstr>
      <vt:lpstr>Exemple d’un chapitre de livre édité</vt:lpstr>
      <vt:lpstr>Présentations et travaux [par type] </vt:lpstr>
      <vt:lpstr>Sites internet, blogues et médias sociaux</vt:lpstr>
      <vt:lpstr>Exemples de sources en ligne</vt:lpstr>
      <vt:lpstr>Les références d’une source secondaire</vt:lpstr>
      <vt:lpstr>6. Conclusion</vt:lpstr>
      <vt:lpstr>Conclusion</vt:lpstr>
      <vt:lpstr>Se protéger contre le plagiat</vt:lpstr>
      <vt:lpstr>Pour plus d’informations sur les normes de l’APA</vt:lpstr>
      <vt:lpstr>Félicitations!</vt:lpstr>
      <vt:lpstr>À propos de l’auteure</vt:lpstr>
      <vt:lpstr>Remerciements de l’auteure</vt:lpstr>
      <vt:lpstr>Remerciements de la traduction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2014-02-14T13:45:33Z</dcterms:created>
  <dcterms:modified xsi:type="dcterms:W3CDTF">2023-06-01T19:30:06Z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