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78" r:id="rId2"/>
  </p:sldIdLst>
  <p:sldSz cx="9144000" cy="6858000" type="screen4x3"/>
  <p:notesSz cx="6858000" cy="9144000"/>
  <p:defaultTextStyle>
    <a:defPPr>
      <a:defRPr lang="en-US"/>
    </a:defPPr>
    <a:lvl1pPr marL="0" algn="l" defTabSz="913232" rtl="0" eaLnBrk="1" latinLnBrk="0" hangingPunct="1">
      <a:defRPr sz="1800" kern="1200">
        <a:solidFill>
          <a:schemeClr val="tx1"/>
        </a:solidFill>
        <a:latin typeface="+mn-lt"/>
        <a:ea typeface="+mn-ea"/>
        <a:cs typeface="+mn-cs"/>
      </a:defRPr>
    </a:lvl1pPr>
    <a:lvl2pPr marL="456616" algn="l" defTabSz="913232" rtl="0" eaLnBrk="1" latinLnBrk="0" hangingPunct="1">
      <a:defRPr sz="1800" kern="1200">
        <a:solidFill>
          <a:schemeClr val="tx1"/>
        </a:solidFill>
        <a:latin typeface="+mn-lt"/>
        <a:ea typeface="+mn-ea"/>
        <a:cs typeface="+mn-cs"/>
      </a:defRPr>
    </a:lvl2pPr>
    <a:lvl3pPr marL="913232" algn="l" defTabSz="913232" rtl="0" eaLnBrk="1" latinLnBrk="0" hangingPunct="1">
      <a:defRPr sz="1800" kern="1200">
        <a:solidFill>
          <a:schemeClr val="tx1"/>
        </a:solidFill>
        <a:latin typeface="+mn-lt"/>
        <a:ea typeface="+mn-ea"/>
        <a:cs typeface="+mn-cs"/>
      </a:defRPr>
    </a:lvl3pPr>
    <a:lvl4pPr marL="1369848" algn="l" defTabSz="913232" rtl="0" eaLnBrk="1" latinLnBrk="0" hangingPunct="1">
      <a:defRPr sz="1800" kern="1200">
        <a:solidFill>
          <a:schemeClr val="tx1"/>
        </a:solidFill>
        <a:latin typeface="+mn-lt"/>
        <a:ea typeface="+mn-ea"/>
        <a:cs typeface="+mn-cs"/>
      </a:defRPr>
    </a:lvl4pPr>
    <a:lvl5pPr marL="1826462" algn="l" defTabSz="913232" rtl="0" eaLnBrk="1" latinLnBrk="0" hangingPunct="1">
      <a:defRPr sz="1800" kern="1200">
        <a:solidFill>
          <a:schemeClr val="tx1"/>
        </a:solidFill>
        <a:latin typeface="+mn-lt"/>
        <a:ea typeface="+mn-ea"/>
        <a:cs typeface="+mn-cs"/>
      </a:defRPr>
    </a:lvl5pPr>
    <a:lvl6pPr marL="2283076" algn="l" defTabSz="913232" rtl="0" eaLnBrk="1" latinLnBrk="0" hangingPunct="1">
      <a:defRPr sz="1800" kern="1200">
        <a:solidFill>
          <a:schemeClr val="tx1"/>
        </a:solidFill>
        <a:latin typeface="+mn-lt"/>
        <a:ea typeface="+mn-ea"/>
        <a:cs typeface="+mn-cs"/>
      </a:defRPr>
    </a:lvl6pPr>
    <a:lvl7pPr marL="2739689" algn="l" defTabSz="913232" rtl="0" eaLnBrk="1" latinLnBrk="0" hangingPunct="1">
      <a:defRPr sz="1800" kern="1200">
        <a:solidFill>
          <a:schemeClr val="tx1"/>
        </a:solidFill>
        <a:latin typeface="+mn-lt"/>
        <a:ea typeface="+mn-ea"/>
        <a:cs typeface="+mn-cs"/>
      </a:defRPr>
    </a:lvl7pPr>
    <a:lvl8pPr marL="3196305" algn="l" defTabSz="913232" rtl="0" eaLnBrk="1" latinLnBrk="0" hangingPunct="1">
      <a:defRPr sz="1800" kern="1200">
        <a:solidFill>
          <a:schemeClr val="tx1"/>
        </a:solidFill>
        <a:latin typeface="+mn-lt"/>
        <a:ea typeface="+mn-ea"/>
        <a:cs typeface="+mn-cs"/>
      </a:defRPr>
    </a:lvl8pPr>
    <a:lvl9pPr marL="3652920" algn="l" defTabSz="91323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2" autoAdjust="0"/>
    <p:restoredTop sz="94705" autoAdjust="0"/>
  </p:normalViewPr>
  <p:slideViewPr>
    <p:cSldViewPr>
      <p:cViewPr>
        <p:scale>
          <a:sx n="143" d="100"/>
          <a:sy n="143" d="100"/>
        </p:scale>
        <p:origin x="-341" y="-1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6ECB2B-22D0-4B25-892F-7B3E0EDD43F3}" type="datetimeFigureOut">
              <a:rPr lang="en-US" smtClean="0"/>
              <a:t>8/8/2018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E0141-E7F8-4406-AC26-B8717731D080}" type="slidenum">
              <a:rPr lang="en-US" smtClean="0"/>
              <a:t>‹#›</a:t>
            </a:fld>
            <a:endParaRPr lang="en-US"/>
          </a:p>
        </p:txBody>
      </p:sp>
    </p:spTree>
    <p:extLst>
      <p:ext uri="{BB962C8B-B14F-4D97-AF65-F5344CB8AC3E}">
        <p14:creationId xmlns:p14="http://schemas.microsoft.com/office/powerpoint/2010/main" val="30376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04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227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682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675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696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01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69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593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822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201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7B82F-2688-4581-8F35-6F41C6097C83}" type="datetimeFigureOut">
              <a:rPr lang="en-US" smtClean="0">
                <a:solidFill>
                  <a:prstClr val="black">
                    <a:tint val="75000"/>
                  </a:prstClr>
                </a:solidFill>
              </a:rPr>
              <a:pPr/>
              <a:t>8/8/2018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D4C0241-3577-4E79-8613-6C019E6762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580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027B82F-2688-4581-8F35-6F41C6097C83}" type="datetimeFigureOut">
              <a:rPr lang="en-US" smtClean="0">
                <a:solidFill>
                  <a:prstClr val="black">
                    <a:tint val="75000"/>
                  </a:prstClr>
                </a:solidFill>
              </a:rPr>
              <a:pPr defTabSz="914400"/>
              <a:t>8/8/2018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1D4C0241-3577-4E79-8613-6C019E67628D}"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5145397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achpsych.org/page-1603066"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274638"/>
            <a:ext cx="8915400" cy="1417638"/>
          </a:xfrm>
        </p:spPr>
        <p:txBody>
          <a:bodyPr>
            <a:normAutofit/>
          </a:bodyPr>
          <a:lstStyle/>
          <a:p>
            <a:endParaRPr lang="en-US" sz="1600" b="1" dirty="0">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14741978"/>
              </p:ext>
            </p:extLst>
          </p:nvPr>
        </p:nvGraphicFramePr>
        <p:xfrm>
          <a:off x="76200" y="990600"/>
          <a:ext cx="8991600" cy="1310640"/>
        </p:xfrm>
        <a:graphic>
          <a:graphicData uri="http://schemas.openxmlformats.org/drawingml/2006/table">
            <a:tbl>
              <a:tblPr firstRow="1" bandRow="1">
                <a:tableStyleId>{5C22544A-7EE6-4342-B048-85BDC9FD1C3A}</a:tableStyleId>
              </a:tblPr>
              <a:tblGrid>
                <a:gridCol w="8991600"/>
              </a:tblGrid>
              <a:tr h="1219200">
                <a:tc>
                  <a:txBody>
                    <a:bodyPr/>
                    <a:lstStyle/>
                    <a:p>
                      <a:pPr marL="0" marR="0">
                        <a:spcBef>
                          <a:spcPts val="0"/>
                        </a:spcBef>
                        <a:spcAft>
                          <a:spcPts val="0"/>
                        </a:spcAft>
                      </a:pPr>
                      <a:r>
                        <a:rPr lang="en-US" sz="800" b="0" i="0" baseline="0" dirty="0" smtClean="0">
                          <a:solidFill>
                            <a:schemeClr val="tx1"/>
                          </a:solidFill>
                          <a:latin typeface="Times New Roman" panose="02020603050405020304" pitchFamily="18" charset="0"/>
                          <a:cs typeface="Times New Roman" panose="02020603050405020304" pitchFamily="18" charset="0"/>
                        </a:rPr>
                        <a:t>Psychology majors often ask, “What can I do with a bachelor’s degree in psychology?”  The purpose of the resource described in this poster is to provide an answer to this question.  This resource consists of 300 careers that psychology majors can prepare to enter, which are organized into the 15 broad </a:t>
                      </a:r>
                      <a:r>
                        <a:rPr lang="en-US" sz="800" b="1" i="0" u="sng" baseline="0" dirty="0" smtClean="0">
                          <a:solidFill>
                            <a:schemeClr val="tx1"/>
                          </a:solidFill>
                          <a:latin typeface="Times New Roman" panose="02020603050405020304" pitchFamily="18" charset="0"/>
                          <a:cs typeface="Times New Roman" panose="02020603050405020304" pitchFamily="18" charset="0"/>
                        </a:rPr>
                        <a:t>occupational categories</a:t>
                      </a:r>
                      <a:r>
                        <a:rPr lang="en-US" sz="800" b="0" i="0" u="none"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highlighted in </a:t>
                      </a:r>
                      <a:r>
                        <a:rPr lang="en-US" sz="800" b="1" i="0" u="none" baseline="0" dirty="0" smtClean="0">
                          <a:solidFill>
                            <a:srgbClr val="FFFF00"/>
                          </a:solidFill>
                          <a:latin typeface="Times New Roman" panose="02020603050405020304" pitchFamily="18" charset="0"/>
                          <a:cs typeface="Times New Roman" panose="02020603050405020304" pitchFamily="18" charset="0"/>
                        </a:rPr>
                        <a:t>YELLOW </a:t>
                      </a:r>
                      <a:r>
                        <a:rPr lang="en-US" sz="800" b="0" i="0" u="none" baseline="0" dirty="0" smtClean="0">
                          <a:solidFill>
                            <a:schemeClr val="tx1"/>
                          </a:solidFill>
                          <a:latin typeface="Times New Roman" panose="02020603050405020304" pitchFamily="18" charset="0"/>
                          <a:cs typeface="Times New Roman" panose="02020603050405020304" pitchFamily="18" charset="0"/>
                        </a:rPr>
                        <a:t>below.  </a:t>
                      </a:r>
                      <a:r>
                        <a:rPr lang="en-US" sz="800" b="0" i="0" baseline="0" dirty="0" smtClean="0">
                          <a:solidFill>
                            <a:schemeClr val="tx1"/>
                          </a:solidFill>
                          <a:latin typeface="Times New Roman" panose="02020603050405020304" pitchFamily="18" charset="0"/>
                          <a:cs typeface="Times New Roman" panose="02020603050405020304" pitchFamily="18" charset="0"/>
                        </a:rPr>
                        <a:t>Those that can be entered with a </a:t>
                      </a:r>
                      <a:r>
                        <a:rPr lang="en-US" sz="800" b="1" i="0" u="sng" baseline="0" dirty="0" smtClean="0">
                          <a:solidFill>
                            <a:schemeClr val="tx1"/>
                          </a:solidFill>
                          <a:latin typeface="Times New Roman" panose="02020603050405020304" pitchFamily="18" charset="0"/>
                          <a:cs typeface="Times New Roman" panose="02020603050405020304" pitchFamily="18" charset="0"/>
                        </a:rPr>
                        <a:t>bachelor’s degree </a:t>
                      </a:r>
                      <a:r>
                        <a:rPr lang="en-US" sz="800" b="0" i="0" baseline="0" dirty="0" smtClean="0">
                          <a:solidFill>
                            <a:schemeClr val="tx1"/>
                          </a:solidFill>
                          <a:latin typeface="Times New Roman" panose="02020603050405020304" pitchFamily="18" charset="0"/>
                          <a:cs typeface="Times New Roman" panose="02020603050405020304" pitchFamily="18" charset="0"/>
                        </a:rPr>
                        <a:t>are highlighted in </a:t>
                      </a:r>
                      <a:r>
                        <a:rPr lang="en-US" sz="800" b="1" i="0" u="none" baseline="0" dirty="0" smtClean="0">
                          <a:solidFill>
                            <a:srgbClr val="00B0F0"/>
                          </a:solidFill>
                          <a:latin typeface="Times New Roman" panose="02020603050405020304" pitchFamily="18" charset="0"/>
                          <a:cs typeface="Times New Roman" panose="02020603050405020304" pitchFamily="18" charset="0"/>
                        </a:rPr>
                        <a:t>BLUE</a:t>
                      </a:r>
                      <a:r>
                        <a:rPr lang="en-US" sz="800" b="0" i="0" baseline="0" dirty="0" smtClean="0">
                          <a:solidFill>
                            <a:schemeClr val="tx1"/>
                          </a:solidFill>
                          <a:latin typeface="Times New Roman" panose="02020603050405020304" pitchFamily="18" charset="0"/>
                          <a:cs typeface="Times New Roman" panose="02020603050405020304" pitchFamily="18" charset="0"/>
                        </a:rPr>
                        <a:t>, and those requiring a </a:t>
                      </a:r>
                      <a:r>
                        <a:rPr lang="en-US" sz="800" b="1" i="0" u="sng" baseline="0" dirty="0" smtClean="0">
                          <a:solidFill>
                            <a:schemeClr val="tx1"/>
                          </a:solidFill>
                          <a:latin typeface="Times New Roman" panose="02020603050405020304" pitchFamily="18" charset="0"/>
                          <a:cs typeface="Times New Roman" panose="02020603050405020304" pitchFamily="18" charset="0"/>
                        </a:rPr>
                        <a:t>graduate degree </a:t>
                      </a:r>
                      <a:r>
                        <a:rPr lang="en-US" sz="800" b="0" i="0" baseline="0" dirty="0" smtClean="0">
                          <a:solidFill>
                            <a:schemeClr val="tx1"/>
                          </a:solidFill>
                          <a:latin typeface="Times New Roman" panose="02020603050405020304" pitchFamily="18" charset="0"/>
                          <a:cs typeface="Times New Roman" panose="02020603050405020304" pitchFamily="18" charset="0"/>
                        </a:rPr>
                        <a:t>are highlighted in </a:t>
                      </a:r>
                      <a:r>
                        <a:rPr lang="en-US" sz="800" b="1" i="0" u="none" baseline="0" dirty="0" smtClean="0">
                          <a:solidFill>
                            <a:srgbClr val="00B050"/>
                          </a:solidFill>
                          <a:latin typeface="Times New Roman" panose="02020603050405020304" pitchFamily="18" charset="0"/>
                          <a:cs typeface="Times New Roman" panose="02020603050405020304" pitchFamily="18" charset="0"/>
                        </a:rPr>
                        <a:t>GREEN</a:t>
                      </a:r>
                      <a:r>
                        <a:rPr lang="en-US" sz="800" b="0" i="0" baseline="0" dirty="0" smtClean="0">
                          <a:solidFill>
                            <a:schemeClr val="tx1"/>
                          </a:solidFill>
                          <a:latin typeface="Times New Roman" panose="02020603050405020304" pitchFamily="18" charset="0"/>
                          <a:cs typeface="Times New Roman" panose="02020603050405020304" pitchFamily="18" charset="0"/>
                        </a:rPr>
                        <a:t>.  Careers whose </a:t>
                      </a: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futures are promising because they are expected to grow rapidly in the next several years, will have large numbers of job openings, or are new and emerging occupations are followed by </a:t>
                      </a:r>
                      <a:r>
                        <a:rPr kumimoji="0" lang="en-US" sz="800" b="1" i="0" u="none" strike="noStrike" kern="1200" cap="none" spc="0" normalizeH="0" baseline="0" noProof="0" dirty="0" smtClean="0">
                          <a:ln>
                            <a:noFill/>
                          </a:ln>
                          <a:solidFill>
                            <a:srgbClr val="FF0000"/>
                          </a:solidFill>
                          <a:effectLst/>
                          <a:uLnTx/>
                          <a:uFillTx/>
                          <a:latin typeface="+mn-lt"/>
                          <a:ea typeface="Times New Roman"/>
                          <a:cs typeface="Times New Roman"/>
                          <a:sym typeface="Wingdings"/>
                        </a:rPr>
                        <a:t></a:t>
                      </a:r>
                      <a:r>
                        <a:rPr lang="en-US" sz="800" b="0" i="0" baseline="0" dirty="0" smtClean="0">
                          <a:solidFill>
                            <a:schemeClr val="tx1"/>
                          </a:solidFill>
                          <a:latin typeface="Times New Roman" panose="02020603050405020304" pitchFamily="18" charset="0"/>
                          <a:cs typeface="Times New Roman" panose="02020603050405020304" pitchFamily="18" charset="0"/>
                        </a:rPr>
                        <a:t>.  Persons employed in 57 of these careers are psychologists who hold the appropriate graduate degree. The remaining 243 psychology-related careers (i.e., those that require the demonstration of psychological knowledge and skills, but which do not carry the title of psychologist) are divided almost equally into two categories: those that can be entered with a bachelor’s degree and those that require a graduate degree.  Each career is followed by a set of hotlinks to websites containing information such as required skills and knowledge, work activities and environment, necessary preparation, and pay scale.  </a:t>
                      </a: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Students can access this resource under the Academic Advising tab at </a:t>
                      </a: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hlinkClick r:id="rId3"/>
                        </a:rPr>
                        <a:t>http://www.teachpsych.org/page-1603066</a:t>
                      </a: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and a</a:t>
                      </a:r>
                      <a:r>
                        <a:rPr lang="en-US" sz="800" b="0" i="0" baseline="0" dirty="0" smtClean="0">
                          <a:solidFill>
                            <a:schemeClr val="tx1"/>
                          </a:solidFill>
                          <a:latin typeface="Times New Roman" panose="02020603050405020304" pitchFamily="18" charset="0"/>
                          <a:cs typeface="Times New Roman" panose="02020603050405020304" pitchFamily="18" charset="0"/>
                        </a:rPr>
                        <a:t> </a:t>
                      </a:r>
                      <a:r>
                        <a:rPr lang="en-US" sz="800" b="0" i="0" baseline="0" dirty="0" smtClean="0">
                          <a:solidFill>
                            <a:schemeClr val="tx1"/>
                          </a:solidFill>
                          <a:latin typeface="Times New Roman" panose="02020603050405020304" pitchFamily="18" charset="0"/>
                          <a:cs typeface="Times New Roman" panose="02020603050405020304" pitchFamily="18" charset="0"/>
                        </a:rPr>
                        <a:t>formal introduction to this resource for faculty can be accessed </a:t>
                      </a:r>
                      <a:r>
                        <a:rPr lang="en-US" sz="800" b="0" i="0" baseline="0" dirty="0" smtClean="0">
                          <a:solidFill>
                            <a:schemeClr val="tx1"/>
                          </a:solidFill>
                          <a:latin typeface="Times New Roman" panose="02020603050405020304" pitchFamily="18" charset="0"/>
                          <a:cs typeface="Times New Roman" panose="02020603050405020304" pitchFamily="18" charset="0"/>
                        </a:rPr>
                        <a:t>at the same address. </a:t>
                      </a:r>
                      <a:r>
                        <a:rPr lang="en-US" sz="800" u="none" baseline="0" dirty="0" smtClean="0">
                          <a:solidFill>
                            <a:schemeClr val="lt1"/>
                          </a:solidFill>
                          <a:effectLst/>
                          <a:latin typeface="Times New Roman"/>
                          <a:ea typeface="Calibri"/>
                          <a:cs typeface="Times New Roman"/>
                        </a:rPr>
                        <a:t>  </a:t>
                      </a:r>
                      <a:r>
                        <a:rPr lang="en-US" sz="800" b="0" i="0" baseline="0" dirty="0" smtClean="0">
                          <a:solidFill>
                            <a:schemeClr val="tx1"/>
                          </a:solidFill>
                          <a:latin typeface="Times New Roman" panose="02020603050405020304" pitchFamily="18" charset="0"/>
                          <a:cs typeface="Times New Roman" panose="02020603050405020304" pitchFamily="18" charset="0"/>
                        </a:rPr>
                        <a:t>Faculty, advisors, and administrators can use this resource in classes, advising sessions, and departmental websites to help psychology majors begin the process of accomplishing </a:t>
                      </a:r>
                      <a:r>
                        <a:rPr lang="en-US" sz="800" b="0" i="1" baseline="0" dirty="0" smtClean="0">
                          <a:solidFill>
                            <a:schemeClr val="tx1"/>
                          </a:solidFill>
                          <a:latin typeface="Times New Roman" panose="02020603050405020304" pitchFamily="18" charset="0"/>
                          <a:cs typeface="Times New Roman" panose="02020603050405020304" pitchFamily="18" charset="0"/>
                        </a:rPr>
                        <a:t>Goal 5: Professional Development </a:t>
                      </a:r>
                      <a:r>
                        <a:rPr lang="en-US" sz="800" b="0" i="0" baseline="0" dirty="0" smtClean="0">
                          <a:solidFill>
                            <a:schemeClr val="tx1"/>
                          </a:solidFill>
                          <a:latin typeface="Times New Roman" panose="02020603050405020304" pitchFamily="18" charset="0"/>
                          <a:cs typeface="Times New Roman" panose="02020603050405020304" pitchFamily="18" charset="0"/>
                        </a:rPr>
                        <a:t>of </a:t>
                      </a:r>
                      <a:r>
                        <a:rPr lang="en-US" sz="800" b="0" i="1" baseline="0" dirty="0" smtClean="0">
                          <a:solidFill>
                            <a:schemeClr val="tx1"/>
                          </a:solidFill>
                          <a:latin typeface="Times New Roman" panose="02020603050405020304" pitchFamily="18" charset="0"/>
                          <a:cs typeface="Times New Roman" panose="02020603050405020304" pitchFamily="18" charset="0"/>
                        </a:rPr>
                        <a:t>APA’s Guidelines for the Undergraduate Psychology Major</a:t>
                      </a:r>
                      <a:r>
                        <a:rPr lang="en-US" sz="800" b="0" i="0" baseline="0" dirty="0" smtClean="0">
                          <a:solidFill>
                            <a:schemeClr val="tx1"/>
                          </a:solidFill>
                          <a:latin typeface="Times New Roman" panose="02020603050405020304" pitchFamily="18" charset="0"/>
                          <a:cs typeface="Times New Roman" panose="02020603050405020304" pitchFamily="18" charset="0"/>
                        </a:rPr>
                        <a:t> by acquiring an understanding of the “settings in which people with backgrounds in psychology </a:t>
                      </a:r>
                      <a:r>
                        <a:rPr lang="en-US" sz="800" b="0" i="0" baseline="0" smtClean="0">
                          <a:solidFill>
                            <a:schemeClr val="tx1"/>
                          </a:solidFill>
                          <a:latin typeface="Times New Roman" panose="02020603050405020304" pitchFamily="18" charset="0"/>
                          <a:cs typeface="Times New Roman" panose="02020603050405020304" pitchFamily="18" charset="0"/>
                        </a:rPr>
                        <a:t>typically </a:t>
                      </a:r>
                      <a:r>
                        <a:rPr lang="en-US" sz="800" b="0" i="0" baseline="0" smtClean="0">
                          <a:solidFill>
                            <a:schemeClr val="tx1"/>
                          </a:solidFill>
                          <a:latin typeface="Times New Roman" panose="02020603050405020304" pitchFamily="18" charset="0"/>
                          <a:cs typeface="Times New Roman" panose="02020603050405020304" pitchFamily="18" charset="0"/>
                        </a:rPr>
                        <a:t>work,” and </a:t>
                      </a:r>
                      <a:r>
                        <a:rPr lang="en-US" sz="800" b="0" i="0" baseline="0" dirty="0" smtClean="0">
                          <a:solidFill>
                            <a:schemeClr val="tx1"/>
                          </a:solidFill>
                          <a:latin typeface="Times New Roman" panose="02020603050405020304" pitchFamily="18" charset="0"/>
                          <a:cs typeface="Times New Roman" panose="02020603050405020304" pitchFamily="18" charset="0"/>
                        </a:rPr>
                        <a:t>to become familiar with the “skill sets desired by employers who hire or select people with psychology backgrounds,” thus enabling them “to develop meaningful professional directions.”</a:t>
                      </a:r>
                      <a:endParaRPr lang="en-US" sz="800" b="0" i="0" baseline="0" dirty="0" smtClean="0">
                        <a:solidFill>
                          <a:schemeClr val="tx1"/>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058110134"/>
              </p:ext>
            </p:extLst>
          </p:nvPr>
        </p:nvGraphicFramePr>
        <p:xfrm>
          <a:off x="76200" y="76200"/>
          <a:ext cx="8991600" cy="838200"/>
        </p:xfrm>
        <a:graphic>
          <a:graphicData uri="http://schemas.openxmlformats.org/drawingml/2006/table">
            <a:tbl>
              <a:tblPr firstRow="1" bandRow="1">
                <a:tableStyleId>{5C22544A-7EE6-4342-B048-85BDC9FD1C3A}</a:tableStyleId>
              </a:tblPr>
              <a:tblGrid>
                <a:gridCol w="8991600"/>
              </a:tblGrid>
              <a:tr h="838200">
                <a:tc>
                  <a:txBody>
                    <a:bodyPr/>
                    <a:lstStyle/>
                    <a:p>
                      <a:pPr algn="ctr"/>
                      <a:r>
                        <a:rPr kumimoji="0" lang="en-US" sz="25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“What Can I Do With a Bachelor’s Degree in Psychology?” </a:t>
                      </a:r>
                    </a:p>
                    <a:p>
                      <a:pPr algn="ctr"/>
                      <a:r>
                        <a:rPr kumimoji="0" 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j-ea"/>
                          <a:cs typeface="Times New Roman" panose="02020603050405020304" pitchFamily="18" charset="0"/>
                        </a:rPr>
                        <a:t>Drew C. Appleby, PhD (Professor Emeritus of Psychology at Indiana University-Purdue University Indianapolis)</a:t>
                      </a:r>
                      <a:endParaRPr lang="en-US" sz="1400" dirty="0">
                        <a:solidFill>
                          <a:srgbClr val="FF0000"/>
                        </a:solidFill>
                      </a:endParaRPr>
                    </a:p>
                  </a:txBody>
                  <a:tcPr>
                    <a:solidFill>
                      <a:schemeClr val="accent2"/>
                    </a:solidFill>
                  </a:tcPr>
                </a:tc>
              </a:tr>
            </a:tbl>
          </a:graphicData>
        </a:graphic>
      </p:graphicFrame>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3993612204"/>
              </p:ext>
            </p:extLst>
          </p:nvPr>
        </p:nvGraphicFramePr>
        <p:xfrm>
          <a:off x="152400" y="2362200"/>
          <a:ext cx="8915400" cy="4495800"/>
        </p:xfrm>
        <a:graphic>
          <a:graphicData uri="http://schemas.openxmlformats.org/presentationml/2006/ole">
            <mc:AlternateContent xmlns:mc="http://schemas.openxmlformats.org/markup-compatibility/2006">
              <mc:Choice xmlns:v="urn:schemas-microsoft-com:vml" Requires="v">
                <p:oleObj spid="_x0000_s3144" name="Document" r:id="rId4" imgW="12416507" imgH="7421133" progId="Word.Document.12">
                  <p:embed/>
                </p:oleObj>
              </mc:Choice>
              <mc:Fallback>
                <p:oleObj name="Document" r:id="rId4" imgW="12416507" imgH="7421133" progId="Word.Document.12">
                  <p:embed/>
                  <p:pic>
                    <p:nvPicPr>
                      <p:cNvPr id="0" name=""/>
                      <p:cNvPicPr/>
                      <p:nvPr/>
                    </p:nvPicPr>
                    <p:blipFill>
                      <a:blip r:embed="rId5"/>
                      <a:stretch>
                        <a:fillRect/>
                      </a:stretch>
                    </p:blipFill>
                    <p:spPr>
                      <a:xfrm>
                        <a:off x="152400" y="2362200"/>
                        <a:ext cx="8915400" cy="4495800"/>
                      </a:xfrm>
                      <a:prstGeom prst="rect">
                        <a:avLst/>
                      </a:prstGeom>
                    </p:spPr>
                  </p:pic>
                </p:oleObj>
              </mc:Fallback>
            </mc:AlternateContent>
          </a:graphicData>
        </a:graphic>
      </p:graphicFrame>
    </p:spTree>
    <p:extLst>
      <p:ext uri="{BB962C8B-B14F-4D97-AF65-F5344CB8AC3E}">
        <p14:creationId xmlns:p14="http://schemas.microsoft.com/office/powerpoint/2010/main" val="2642772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3072</TotalTime>
  <Words>378</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7_Office Theme</vt:lpstr>
      <vt:lpstr>Document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Drew Appleby</dc:creator>
  <cp:lastModifiedBy>Drew Appleby</cp:lastModifiedBy>
  <cp:revision>63</cp:revision>
  <dcterms:created xsi:type="dcterms:W3CDTF">2015-10-12T17:15:13Z</dcterms:created>
  <dcterms:modified xsi:type="dcterms:W3CDTF">2018-08-08T14:36:03Z</dcterms:modified>
</cp:coreProperties>
</file>